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6.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ags/tag7.xml" ContentType="application/vnd.openxmlformats-officedocument.presentationml.tags+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tags/tag8.xml" ContentType="application/vnd.openxmlformats-officedocument.presentationml.tags+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tags/tag9.xml" ContentType="application/vnd.openxmlformats-officedocument.presentationml.tags+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tags/tag10.xml" ContentType="application/vnd.openxmlformats-officedocument.presentationml.tags+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tags/tag11.xml" ContentType="application/vnd.openxmlformats-officedocument.presentationml.tags+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tags/tag12.xml" ContentType="application/vnd.openxmlformats-officedocument.presentationml.tags+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 id="2147483650" r:id="rId2"/>
    <p:sldMasterId id="2147483682" r:id="rId3"/>
  </p:sldMasterIdLst>
  <p:notesMasterIdLst>
    <p:notesMasterId r:id="rId185"/>
  </p:notesMasterIdLst>
  <p:handoutMasterIdLst>
    <p:handoutMasterId r:id="rId186"/>
  </p:handoutMasterIdLst>
  <p:sldIdLst>
    <p:sldId id="707" r:id="rId4"/>
    <p:sldId id="708" r:id="rId5"/>
    <p:sldId id="712" r:id="rId6"/>
    <p:sldId id="795" r:id="rId7"/>
    <p:sldId id="788" r:id="rId8"/>
    <p:sldId id="802" r:id="rId9"/>
    <p:sldId id="789" r:id="rId10"/>
    <p:sldId id="713" r:id="rId11"/>
    <p:sldId id="714" r:id="rId12"/>
    <p:sldId id="715" r:id="rId13"/>
    <p:sldId id="803" r:id="rId14"/>
    <p:sldId id="716" r:id="rId15"/>
    <p:sldId id="735" r:id="rId16"/>
    <p:sldId id="718" r:id="rId17"/>
    <p:sldId id="720" r:id="rId18"/>
    <p:sldId id="721" r:id="rId19"/>
    <p:sldId id="785" r:id="rId20"/>
    <p:sldId id="786" r:id="rId21"/>
    <p:sldId id="799" r:id="rId22"/>
    <p:sldId id="722" r:id="rId23"/>
    <p:sldId id="726" r:id="rId24"/>
    <p:sldId id="746" r:id="rId25"/>
    <p:sldId id="810" r:id="rId26"/>
    <p:sldId id="747" r:id="rId27"/>
    <p:sldId id="749" r:id="rId28"/>
    <p:sldId id="750" r:id="rId29"/>
    <p:sldId id="751" r:id="rId30"/>
    <p:sldId id="811" r:id="rId31"/>
    <p:sldId id="752" r:id="rId32"/>
    <p:sldId id="754" r:id="rId33"/>
    <p:sldId id="813" r:id="rId34"/>
    <p:sldId id="392" r:id="rId35"/>
    <p:sldId id="814" r:id="rId36"/>
    <p:sldId id="308" r:id="rId37"/>
    <p:sldId id="327" r:id="rId38"/>
    <p:sldId id="329" r:id="rId39"/>
    <p:sldId id="818" r:id="rId40"/>
    <p:sldId id="330" r:id="rId41"/>
    <p:sldId id="331" r:id="rId42"/>
    <p:sldId id="819" r:id="rId43"/>
    <p:sldId id="501" r:id="rId44"/>
    <p:sldId id="805" r:id="rId45"/>
    <p:sldId id="800" r:id="rId46"/>
    <p:sldId id="323" r:id="rId47"/>
    <p:sldId id="305" r:id="rId48"/>
    <p:sldId id="388" r:id="rId49"/>
    <p:sldId id="387" r:id="rId50"/>
    <p:sldId id="822" r:id="rId51"/>
    <p:sldId id="386" r:id="rId52"/>
    <p:sldId id="823" r:id="rId53"/>
    <p:sldId id="390" r:id="rId54"/>
    <p:sldId id="824" r:id="rId55"/>
    <p:sldId id="821" r:id="rId56"/>
    <p:sldId id="825" r:id="rId57"/>
    <p:sldId id="826" r:id="rId58"/>
    <p:sldId id="398" r:id="rId59"/>
    <p:sldId id="791" r:id="rId60"/>
    <p:sldId id="393" r:id="rId61"/>
    <p:sldId id="790" r:id="rId62"/>
    <p:sldId id="395" r:id="rId63"/>
    <p:sldId id="827" r:id="rId64"/>
    <p:sldId id="326" r:id="rId65"/>
    <p:sldId id="828" r:id="rId66"/>
    <p:sldId id="332" r:id="rId67"/>
    <p:sldId id="262" r:id="rId68"/>
    <p:sldId id="336" r:id="rId69"/>
    <p:sldId id="337" r:id="rId70"/>
    <p:sldId id="339" r:id="rId71"/>
    <p:sldId id="340" r:id="rId72"/>
    <p:sldId id="341" r:id="rId73"/>
    <p:sldId id="394" r:id="rId74"/>
    <p:sldId id="268" r:id="rId75"/>
    <p:sldId id="829" r:id="rId76"/>
    <p:sldId id="269" r:id="rId77"/>
    <p:sldId id="588" r:id="rId78"/>
    <p:sldId id="653" r:id="rId79"/>
    <p:sldId id="796" r:id="rId80"/>
    <p:sldId id="728" r:id="rId81"/>
    <p:sldId id="348" r:id="rId82"/>
    <p:sldId id="777" r:id="rId83"/>
    <p:sldId id="830" r:id="rId84"/>
    <p:sldId id="352" r:id="rId85"/>
    <p:sldId id="654" r:id="rId86"/>
    <p:sldId id="353" r:id="rId87"/>
    <p:sldId id="831" r:id="rId88"/>
    <p:sldId id="839" r:id="rId89"/>
    <p:sldId id="437" r:id="rId90"/>
    <p:sldId id="519" r:id="rId91"/>
    <p:sldId id="526" r:id="rId92"/>
    <p:sldId id="404" r:id="rId93"/>
    <p:sldId id="832" r:id="rId94"/>
    <p:sldId id="405" r:id="rId95"/>
    <p:sldId id="833" r:id="rId96"/>
    <p:sldId id="655" r:id="rId97"/>
    <p:sldId id="793" r:id="rId98"/>
    <p:sldId id="426" r:id="rId99"/>
    <p:sldId id="415" r:id="rId100"/>
    <p:sldId id="406" r:id="rId101"/>
    <p:sldId id="407" r:id="rId102"/>
    <p:sldId id="408" r:id="rId103"/>
    <p:sldId id="410" r:id="rId104"/>
    <p:sldId id="354" r:id="rId105"/>
    <p:sldId id="798" r:id="rId106"/>
    <p:sldId id="729" r:id="rId107"/>
    <p:sldId id="591" r:id="rId108"/>
    <p:sldId id="592" r:id="rId109"/>
    <p:sldId id="779" r:id="rId110"/>
    <p:sldId id="593" r:id="rId111"/>
    <p:sldId id="657" r:id="rId112"/>
    <p:sldId id="596" r:id="rId113"/>
    <p:sldId id="782" r:id="rId114"/>
    <p:sldId id="778" r:id="rId115"/>
    <p:sldId id="597" r:id="rId116"/>
    <p:sldId id="656" r:id="rId117"/>
    <p:sldId id="601" r:id="rId118"/>
    <p:sldId id="835" r:id="rId119"/>
    <p:sldId id="602" r:id="rId120"/>
    <p:sldId id="780" r:id="rId121"/>
    <p:sldId id="658" r:id="rId122"/>
    <p:sldId id="781" r:id="rId123"/>
    <p:sldId id="640" r:id="rId124"/>
    <p:sldId id="606" r:id="rId125"/>
    <p:sldId id="607" r:id="rId126"/>
    <p:sldId id="608" r:id="rId127"/>
    <p:sldId id="609" r:id="rId128"/>
    <p:sldId id="610" r:id="rId129"/>
    <p:sldId id="806" r:id="rId130"/>
    <p:sldId id="834" r:id="rId131"/>
    <p:sldId id="730" r:id="rId132"/>
    <p:sldId id="622" r:id="rId133"/>
    <p:sldId id="659" r:id="rId134"/>
    <p:sldId id="624" r:id="rId135"/>
    <p:sldId id="626" r:id="rId136"/>
    <p:sldId id="627" r:id="rId137"/>
    <p:sldId id="628" r:id="rId138"/>
    <p:sldId id="629" r:id="rId139"/>
    <p:sldId id="660" r:id="rId140"/>
    <p:sldId id="809" r:id="rId141"/>
    <p:sldId id="631" r:id="rId142"/>
    <p:sldId id="641" r:id="rId143"/>
    <p:sldId id="633" r:id="rId144"/>
    <p:sldId id="634" r:id="rId145"/>
    <p:sldId id="661" r:id="rId146"/>
    <p:sldId id="635" r:id="rId147"/>
    <p:sldId id="807" r:id="rId148"/>
    <p:sldId id="731" r:id="rId149"/>
    <p:sldId id="643" r:id="rId150"/>
    <p:sldId id="644" r:id="rId151"/>
    <p:sldId id="645" r:id="rId152"/>
    <p:sldId id="662" r:id="rId153"/>
    <p:sldId id="663" r:id="rId154"/>
    <p:sldId id="665" r:id="rId155"/>
    <p:sldId id="794" r:id="rId156"/>
    <p:sldId id="664" r:id="rId157"/>
    <p:sldId id="649" r:id="rId158"/>
    <p:sldId id="808" r:id="rId159"/>
    <p:sldId id="733" r:id="rId160"/>
    <p:sldId id="667" r:id="rId161"/>
    <p:sldId id="668" r:id="rId162"/>
    <p:sldId id="671" r:id="rId163"/>
    <p:sldId id="672" r:id="rId164"/>
    <p:sldId id="669" r:id="rId165"/>
    <p:sldId id="675" r:id="rId166"/>
    <p:sldId id="734" r:id="rId167"/>
    <p:sldId id="674" r:id="rId168"/>
    <p:sldId id="676" r:id="rId169"/>
    <p:sldId id="678" r:id="rId170"/>
    <p:sldId id="677" r:id="rId171"/>
    <p:sldId id="679" r:id="rId172"/>
    <p:sldId id="680" r:id="rId173"/>
    <p:sldId id="732" r:id="rId174"/>
    <p:sldId id="682" r:id="rId175"/>
    <p:sldId id="683" r:id="rId176"/>
    <p:sldId id="684" r:id="rId177"/>
    <p:sldId id="685" r:id="rId178"/>
    <p:sldId id="687" r:id="rId179"/>
    <p:sldId id="688" r:id="rId180"/>
    <p:sldId id="689" r:id="rId181"/>
    <p:sldId id="836" r:id="rId182"/>
    <p:sldId id="837" r:id="rId183"/>
    <p:sldId id="838" r:id="rId184"/>
  </p:sldIdLst>
  <p:sldSz cx="9144000" cy="6858000" type="screen4x3"/>
  <p:notesSz cx="7099300" cy="10234613"/>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990000"/>
    <a:srgbClr val="0000FF"/>
    <a:srgbClr val="FF00FF"/>
    <a:srgbClr val="FF0000"/>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18" autoAdjust="0"/>
    <p:restoredTop sz="93842" autoAdjust="0"/>
  </p:normalViewPr>
  <p:slideViewPr>
    <p:cSldViewPr snapToGrid="0">
      <p:cViewPr varScale="1">
        <p:scale>
          <a:sx n="69" d="100"/>
          <a:sy n="69" d="100"/>
        </p:scale>
        <p:origin x="1448" y="3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 r:id="rId127" collapse="1"/>
      <p:sld r:id="rId128" collapse="1"/>
      <p:sld r:id="rId129" collapse="1"/>
      <p:sld r:id="rId130" collapse="1"/>
      <p:sld r:id="rId131" collapse="1"/>
      <p:sld r:id="rId132" collapse="1"/>
      <p:sld r:id="rId133" collapse="1"/>
      <p:sld r:id="rId134" collapse="1"/>
    </p:sldLst>
  </p:outlineViewPr>
  <p:notesTextViewPr>
    <p:cViewPr>
      <p:scale>
        <a:sx n="100" d="100"/>
        <a:sy n="100" d="100"/>
      </p:scale>
      <p:origin x="0" y="0"/>
    </p:cViewPr>
  </p:notesTextViewPr>
  <p:sorterViewPr>
    <p:cViewPr varScale="1">
      <p:scale>
        <a:sx n="1" d="1"/>
        <a:sy n="1" d="1"/>
      </p:scale>
      <p:origin x="0" y="-16686"/>
    </p:cViewPr>
  </p:sorterViewPr>
  <p:notesViewPr>
    <p:cSldViewPr snapToGrid="0">
      <p:cViewPr>
        <p:scale>
          <a:sx n="75" d="100"/>
          <a:sy n="75" d="100"/>
        </p:scale>
        <p:origin x="-1254" y="270"/>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0"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handoutMaster" Target="handoutMasters/handoutMaster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presProps" Target="presProps.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s>
</file>

<file path=ppt/_rels/viewProps.xml.rels><?xml version="1.0" encoding="UTF-8" standalone="yes"?>
<Relationships xmlns="http://schemas.openxmlformats.org/package/2006/relationships"><Relationship Id="rId117" Type="http://schemas.openxmlformats.org/officeDocument/2006/relationships/slide" Target="slides/slide156.xml"/><Relationship Id="rId21" Type="http://schemas.openxmlformats.org/officeDocument/2006/relationships/slide" Target="slides/slide36.xml"/><Relationship Id="rId42" Type="http://schemas.openxmlformats.org/officeDocument/2006/relationships/slide" Target="slides/slide58.xml"/><Relationship Id="rId63" Type="http://schemas.openxmlformats.org/officeDocument/2006/relationships/slide" Target="slides/slide81.xml"/><Relationship Id="rId84" Type="http://schemas.openxmlformats.org/officeDocument/2006/relationships/slide" Target="slides/slide105.xml"/><Relationship Id="rId16" Type="http://schemas.openxmlformats.org/officeDocument/2006/relationships/slide" Target="slides/slide31.xml"/><Relationship Id="rId107" Type="http://schemas.openxmlformats.org/officeDocument/2006/relationships/slide" Target="slides/slide145.xml"/><Relationship Id="rId11" Type="http://schemas.openxmlformats.org/officeDocument/2006/relationships/slide" Target="slides/slide26.xml"/><Relationship Id="rId32" Type="http://schemas.openxmlformats.org/officeDocument/2006/relationships/slide" Target="slides/slide48.xml"/><Relationship Id="rId37" Type="http://schemas.openxmlformats.org/officeDocument/2006/relationships/slide" Target="slides/slide53.xml"/><Relationship Id="rId53" Type="http://schemas.openxmlformats.org/officeDocument/2006/relationships/slide" Target="slides/slide69.xml"/><Relationship Id="rId58" Type="http://schemas.openxmlformats.org/officeDocument/2006/relationships/slide" Target="slides/slide75.xml"/><Relationship Id="rId74" Type="http://schemas.openxmlformats.org/officeDocument/2006/relationships/slide" Target="slides/slide93.xml"/><Relationship Id="rId79" Type="http://schemas.openxmlformats.org/officeDocument/2006/relationships/slide" Target="slides/slide99.xml"/><Relationship Id="rId102" Type="http://schemas.openxmlformats.org/officeDocument/2006/relationships/slide" Target="slides/slide135.xml"/><Relationship Id="rId123" Type="http://schemas.openxmlformats.org/officeDocument/2006/relationships/slide" Target="slides/slide163.xml"/><Relationship Id="rId128" Type="http://schemas.openxmlformats.org/officeDocument/2006/relationships/slide" Target="slides/slide169.xml"/><Relationship Id="rId5" Type="http://schemas.openxmlformats.org/officeDocument/2006/relationships/slide" Target="slides/slide13.xml"/><Relationship Id="rId90" Type="http://schemas.openxmlformats.org/officeDocument/2006/relationships/slide" Target="slides/slide120.xml"/><Relationship Id="rId95" Type="http://schemas.openxmlformats.org/officeDocument/2006/relationships/slide" Target="slides/slide127.xml"/><Relationship Id="rId22" Type="http://schemas.openxmlformats.org/officeDocument/2006/relationships/slide" Target="slides/slide37.xml"/><Relationship Id="rId27" Type="http://schemas.openxmlformats.org/officeDocument/2006/relationships/slide" Target="slides/slide42.xml"/><Relationship Id="rId43" Type="http://schemas.openxmlformats.org/officeDocument/2006/relationships/slide" Target="slides/slide59.xml"/><Relationship Id="rId48" Type="http://schemas.openxmlformats.org/officeDocument/2006/relationships/slide" Target="slides/slide64.xml"/><Relationship Id="rId64" Type="http://schemas.openxmlformats.org/officeDocument/2006/relationships/slide" Target="slides/slide82.xml"/><Relationship Id="rId69" Type="http://schemas.openxmlformats.org/officeDocument/2006/relationships/slide" Target="slides/slide87.xml"/><Relationship Id="rId113" Type="http://schemas.openxmlformats.org/officeDocument/2006/relationships/slide" Target="slides/slide152.xml"/><Relationship Id="rId118" Type="http://schemas.openxmlformats.org/officeDocument/2006/relationships/slide" Target="slides/slide158.xml"/><Relationship Id="rId134" Type="http://schemas.openxmlformats.org/officeDocument/2006/relationships/slide" Target="slides/slide177.xml"/><Relationship Id="rId80" Type="http://schemas.openxmlformats.org/officeDocument/2006/relationships/slide" Target="slides/slide100.xml"/><Relationship Id="rId85" Type="http://schemas.openxmlformats.org/officeDocument/2006/relationships/slide" Target="slides/slide106.xml"/><Relationship Id="rId12" Type="http://schemas.openxmlformats.org/officeDocument/2006/relationships/slide" Target="slides/slide27.xml"/><Relationship Id="rId17" Type="http://schemas.openxmlformats.org/officeDocument/2006/relationships/slide" Target="slides/slide32.xml"/><Relationship Id="rId33" Type="http://schemas.openxmlformats.org/officeDocument/2006/relationships/slide" Target="slides/slide49.xml"/><Relationship Id="rId38" Type="http://schemas.openxmlformats.org/officeDocument/2006/relationships/slide" Target="slides/slide54.xml"/><Relationship Id="rId59" Type="http://schemas.openxmlformats.org/officeDocument/2006/relationships/slide" Target="slides/slide76.xml"/><Relationship Id="rId103" Type="http://schemas.openxmlformats.org/officeDocument/2006/relationships/slide" Target="slides/slide138.xml"/><Relationship Id="rId108" Type="http://schemas.openxmlformats.org/officeDocument/2006/relationships/slide" Target="slides/slide147.xml"/><Relationship Id="rId124" Type="http://schemas.openxmlformats.org/officeDocument/2006/relationships/slide" Target="slides/slide165.xml"/><Relationship Id="rId129" Type="http://schemas.openxmlformats.org/officeDocument/2006/relationships/slide" Target="slides/slide172.xml"/><Relationship Id="rId54" Type="http://schemas.openxmlformats.org/officeDocument/2006/relationships/slide" Target="slides/slide70.xml"/><Relationship Id="rId70" Type="http://schemas.openxmlformats.org/officeDocument/2006/relationships/slide" Target="slides/slide89.xml"/><Relationship Id="rId75" Type="http://schemas.openxmlformats.org/officeDocument/2006/relationships/slide" Target="slides/slide94.xml"/><Relationship Id="rId91" Type="http://schemas.openxmlformats.org/officeDocument/2006/relationships/slide" Target="slides/slide121.xml"/><Relationship Id="rId96" Type="http://schemas.openxmlformats.org/officeDocument/2006/relationships/slide" Target="slides/slide128.xml"/><Relationship Id="rId1" Type="http://schemas.openxmlformats.org/officeDocument/2006/relationships/slide" Target="slides/slide9.xml"/><Relationship Id="rId6" Type="http://schemas.openxmlformats.org/officeDocument/2006/relationships/slide" Target="slides/slide14.xml"/><Relationship Id="rId23" Type="http://schemas.openxmlformats.org/officeDocument/2006/relationships/slide" Target="slides/slide38.xml"/><Relationship Id="rId28" Type="http://schemas.openxmlformats.org/officeDocument/2006/relationships/slide" Target="slides/slide44.xml"/><Relationship Id="rId49" Type="http://schemas.openxmlformats.org/officeDocument/2006/relationships/slide" Target="slides/slide65.xml"/><Relationship Id="rId114" Type="http://schemas.openxmlformats.org/officeDocument/2006/relationships/slide" Target="slides/slide153.xml"/><Relationship Id="rId119" Type="http://schemas.openxmlformats.org/officeDocument/2006/relationships/slide" Target="slides/slide159.xml"/><Relationship Id="rId44" Type="http://schemas.openxmlformats.org/officeDocument/2006/relationships/slide" Target="slides/slide60.xml"/><Relationship Id="rId60" Type="http://schemas.openxmlformats.org/officeDocument/2006/relationships/slide" Target="slides/slide77.xml"/><Relationship Id="rId65" Type="http://schemas.openxmlformats.org/officeDocument/2006/relationships/slide" Target="slides/slide83.xml"/><Relationship Id="rId81" Type="http://schemas.openxmlformats.org/officeDocument/2006/relationships/slide" Target="slides/slide101.xml"/><Relationship Id="rId86" Type="http://schemas.openxmlformats.org/officeDocument/2006/relationships/slide" Target="slides/slide107.xml"/><Relationship Id="rId130" Type="http://schemas.openxmlformats.org/officeDocument/2006/relationships/slide" Target="slides/slide173.xml"/><Relationship Id="rId13" Type="http://schemas.openxmlformats.org/officeDocument/2006/relationships/slide" Target="slides/slide28.xml"/><Relationship Id="rId18" Type="http://schemas.openxmlformats.org/officeDocument/2006/relationships/slide" Target="slides/slide33.xml"/><Relationship Id="rId39" Type="http://schemas.openxmlformats.org/officeDocument/2006/relationships/slide" Target="slides/slide55.xml"/><Relationship Id="rId109" Type="http://schemas.openxmlformats.org/officeDocument/2006/relationships/slide" Target="slides/slide148.xml"/><Relationship Id="rId34" Type="http://schemas.openxmlformats.org/officeDocument/2006/relationships/slide" Target="slides/slide50.xml"/><Relationship Id="rId50" Type="http://schemas.openxmlformats.org/officeDocument/2006/relationships/slide" Target="slides/slide66.xml"/><Relationship Id="rId55" Type="http://schemas.openxmlformats.org/officeDocument/2006/relationships/slide" Target="slides/slide71.xml"/><Relationship Id="rId76" Type="http://schemas.openxmlformats.org/officeDocument/2006/relationships/slide" Target="slides/slide95.xml"/><Relationship Id="rId97" Type="http://schemas.openxmlformats.org/officeDocument/2006/relationships/slide" Target="slides/slide130.xml"/><Relationship Id="rId104" Type="http://schemas.openxmlformats.org/officeDocument/2006/relationships/slide" Target="slides/slide140.xml"/><Relationship Id="rId120" Type="http://schemas.openxmlformats.org/officeDocument/2006/relationships/slide" Target="slides/slide160.xml"/><Relationship Id="rId125" Type="http://schemas.openxmlformats.org/officeDocument/2006/relationships/slide" Target="slides/slide166.xml"/><Relationship Id="rId7" Type="http://schemas.openxmlformats.org/officeDocument/2006/relationships/slide" Target="slides/slide22.xml"/><Relationship Id="rId71" Type="http://schemas.openxmlformats.org/officeDocument/2006/relationships/slide" Target="slides/slide90.xml"/><Relationship Id="rId92" Type="http://schemas.openxmlformats.org/officeDocument/2006/relationships/slide" Target="slides/slide122.xml"/><Relationship Id="rId2" Type="http://schemas.openxmlformats.org/officeDocument/2006/relationships/slide" Target="slides/slide10.xml"/><Relationship Id="rId29" Type="http://schemas.openxmlformats.org/officeDocument/2006/relationships/slide" Target="slides/slide45.xml"/><Relationship Id="rId24" Type="http://schemas.openxmlformats.org/officeDocument/2006/relationships/slide" Target="slides/slide39.xml"/><Relationship Id="rId40" Type="http://schemas.openxmlformats.org/officeDocument/2006/relationships/slide" Target="slides/slide56.xml"/><Relationship Id="rId45" Type="http://schemas.openxmlformats.org/officeDocument/2006/relationships/slide" Target="slides/slide61.xml"/><Relationship Id="rId66" Type="http://schemas.openxmlformats.org/officeDocument/2006/relationships/slide" Target="slides/slide84.xml"/><Relationship Id="rId87" Type="http://schemas.openxmlformats.org/officeDocument/2006/relationships/slide" Target="slides/slide117.xml"/><Relationship Id="rId110" Type="http://schemas.openxmlformats.org/officeDocument/2006/relationships/slide" Target="slides/slide149.xml"/><Relationship Id="rId115" Type="http://schemas.openxmlformats.org/officeDocument/2006/relationships/slide" Target="slides/slide154.xml"/><Relationship Id="rId131" Type="http://schemas.openxmlformats.org/officeDocument/2006/relationships/slide" Target="slides/slide174.xml"/><Relationship Id="rId61" Type="http://schemas.openxmlformats.org/officeDocument/2006/relationships/slide" Target="slides/slide79.xml"/><Relationship Id="rId82" Type="http://schemas.openxmlformats.org/officeDocument/2006/relationships/slide" Target="slides/slide102.xml"/><Relationship Id="rId19" Type="http://schemas.openxmlformats.org/officeDocument/2006/relationships/slide" Target="slides/slide34.xml"/><Relationship Id="rId14" Type="http://schemas.openxmlformats.org/officeDocument/2006/relationships/slide" Target="slides/slide29.xml"/><Relationship Id="rId30" Type="http://schemas.openxmlformats.org/officeDocument/2006/relationships/slide" Target="slides/slide46.xml"/><Relationship Id="rId35" Type="http://schemas.openxmlformats.org/officeDocument/2006/relationships/slide" Target="slides/slide51.xml"/><Relationship Id="rId56" Type="http://schemas.openxmlformats.org/officeDocument/2006/relationships/slide" Target="slides/slide72.xml"/><Relationship Id="rId77" Type="http://schemas.openxmlformats.org/officeDocument/2006/relationships/slide" Target="slides/slide96.xml"/><Relationship Id="rId100" Type="http://schemas.openxmlformats.org/officeDocument/2006/relationships/slide" Target="slides/slide133.xml"/><Relationship Id="rId105" Type="http://schemas.openxmlformats.org/officeDocument/2006/relationships/slide" Target="slides/slide141.xml"/><Relationship Id="rId126" Type="http://schemas.openxmlformats.org/officeDocument/2006/relationships/slide" Target="slides/slide167.xml"/><Relationship Id="rId8" Type="http://schemas.openxmlformats.org/officeDocument/2006/relationships/slide" Target="slides/slide23.xml"/><Relationship Id="rId51" Type="http://schemas.openxmlformats.org/officeDocument/2006/relationships/slide" Target="slides/slide67.xml"/><Relationship Id="rId72" Type="http://schemas.openxmlformats.org/officeDocument/2006/relationships/slide" Target="slides/slide91.xml"/><Relationship Id="rId93" Type="http://schemas.openxmlformats.org/officeDocument/2006/relationships/slide" Target="slides/slide123.xml"/><Relationship Id="rId98" Type="http://schemas.openxmlformats.org/officeDocument/2006/relationships/slide" Target="slides/slide131.xml"/><Relationship Id="rId121" Type="http://schemas.openxmlformats.org/officeDocument/2006/relationships/slide" Target="slides/slide161.xml"/><Relationship Id="rId3" Type="http://schemas.openxmlformats.org/officeDocument/2006/relationships/slide" Target="slides/slide11.xml"/><Relationship Id="rId25" Type="http://schemas.openxmlformats.org/officeDocument/2006/relationships/slide" Target="slides/slide40.xml"/><Relationship Id="rId46" Type="http://schemas.openxmlformats.org/officeDocument/2006/relationships/slide" Target="slides/slide62.xml"/><Relationship Id="rId67" Type="http://schemas.openxmlformats.org/officeDocument/2006/relationships/slide" Target="slides/slide85.xml"/><Relationship Id="rId116" Type="http://schemas.openxmlformats.org/officeDocument/2006/relationships/slide" Target="slides/slide155.xml"/><Relationship Id="rId20" Type="http://schemas.openxmlformats.org/officeDocument/2006/relationships/slide" Target="slides/slide35.xml"/><Relationship Id="rId41" Type="http://schemas.openxmlformats.org/officeDocument/2006/relationships/slide" Target="slides/slide57.xml"/><Relationship Id="rId62" Type="http://schemas.openxmlformats.org/officeDocument/2006/relationships/slide" Target="slides/slide80.xml"/><Relationship Id="rId83" Type="http://schemas.openxmlformats.org/officeDocument/2006/relationships/slide" Target="slides/slide103.xml"/><Relationship Id="rId88" Type="http://schemas.openxmlformats.org/officeDocument/2006/relationships/slide" Target="slides/slide118.xml"/><Relationship Id="rId111" Type="http://schemas.openxmlformats.org/officeDocument/2006/relationships/slide" Target="slides/slide150.xml"/><Relationship Id="rId132" Type="http://schemas.openxmlformats.org/officeDocument/2006/relationships/slide" Target="slides/slide175.xml"/><Relationship Id="rId15" Type="http://schemas.openxmlformats.org/officeDocument/2006/relationships/slide" Target="slides/slide30.xml"/><Relationship Id="rId36" Type="http://schemas.openxmlformats.org/officeDocument/2006/relationships/slide" Target="slides/slide52.xml"/><Relationship Id="rId57" Type="http://schemas.openxmlformats.org/officeDocument/2006/relationships/slide" Target="slides/slide73.xml"/><Relationship Id="rId106" Type="http://schemas.openxmlformats.org/officeDocument/2006/relationships/slide" Target="slides/slide142.xml"/><Relationship Id="rId127" Type="http://schemas.openxmlformats.org/officeDocument/2006/relationships/slide" Target="slides/slide168.xml"/><Relationship Id="rId10" Type="http://schemas.openxmlformats.org/officeDocument/2006/relationships/slide" Target="slides/slide25.xml"/><Relationship Id="rId31" Type="http://schemas.openxmlformats.org/officeDocument/2006/relationships/slide" Target="slides/slide47.xml"/><Relationship Id="rId52" Type="http://schemas.openxmlformats.org/officeDocument/2006/relationships/slide" Target="slides/slide68.xml"/><Relationship Id="rId73" Type="http://schemas.openxmlformats.org/officeDocument/2006/relationships/slide" Target="slides/slide92.xml"/><Relationship Id="rId78" Type="http://schemas.openxmlformats.org/officeDocument/2006/relationships/slide" Target="slides/slide97.xml"/><Relationship Id="rId94" Type="http://schemas.openxmlformats.org/officeDocument/2006/relationships/slide" Target="slides/slide125.xml"/><Relationship Id="rId99" Type="http://schemas.openxmlformats.org/officeDocument/2006/relationships/slide" Target="slides/slide132.xml"/><Relationship Id="rId101" Type="http://schemas.openxmlformats.org/officeDocument/2006/relationships/slide" Target="slides/slide134.xml"/><Relationship Id="rId122" Type="http://schemas.openxmlformats.org/officeDocument/2006/relationships/slide" Target="slides/slide162.xml"/><Relationship Id="rId4" Type="http://schemas.openxmlformats.org/officeDocument/2006/relationships/slide" Target="slides/slide12.xml"/><Relationship Id="rId9" Type="http://schemas.openxmlformats.org/officeDocument/2006/relationships/slide" Target="slides/slide24.xml"/><Relationship Id="rId26" Type="http://schemas.openxmlformats.org/officeDocument/2006/relationships/slide" Target="slides/slide41.xml"/><Relationship Id="rId47" Type="http://schemas.openxmlformats.org/officeDocument/2006/relationships/slide" Target="slides/slide63.xml"/><Relationship Id="rId68" Type="http://schemas.openxmlformats.org/officeDocument/2006/relationships/slide" Target="slides/slide86.xml"/><Relationship Id="rId89" Type="http://schemas.openxmlformats.org/officeDocument/2006/relationships/slide" Target="slides/slide119.xml"/><Relationship Id="rId112" Type="http://schemas.openxmlformats.org/officeDocument/2006/relationships/slide" Target="slides/slide151.xml"/><Relationship Id="rId133" Type="http://schemas.openxmlformats.org/officeDocument/2006/relationships/slide" Target="slides/slide1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4258" name="Rectangle 2"/>
          <p:cNvSpPr>
            <a:spLocks noGrp="1" noChangeArrowheads="1"/>
          </p:cNvSpPr>
          <p:nvPr>
            <p:ph type="hdr" sz="quarter"/>
          </p:nvPr>
        </p:nvSpPr>
        <p:spPr bwMode="auto">
          <a:xfrm>
            <a:off x="3" y="0"/>
            <a:ext cx="3076871" cy="510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147" tIns="47073" rIns="94147" bIns="47073" numCol="1" anchor="t" anchorCtr="0" compatLnSpc="1">
            <a:prstTxWarp prst="textNoShape">
              <a:avLst/>
            </a:prstTxWarp>
          </a:bodyPr>
          <a:lstStyle>
            <a:lvl1pPr defTabSz="942096">
              <a:defRPr sz="1300" smtClean="0"/>
            </a:lvl1pPr>
          </a:lstStyle>
          <a:p>
            <a:pPr>
              <a:defRPr/>
            </a:pPr>
            <a:endParaRPr lang="fr-FR"/>
          </a:p>
        </p:txBody>
      </p:sp>
      <p:sp>
        <p:nvSpPr>
          <p:cNvPr id="224259" name="Rectangle 3"/>
          <p:cNvSpPr>
            <a:spLocks noGrp="1" noChangeArrowheads="1"/>
          </p:cNvSpPr>
          <p:nvPr>
            <p:ph type="dt" sz="quarter" idx="1"/>
          </p:nvPr>
        </p:nvSpPr>
        <p:spPr bwMode="auto">
          <a:xfrm>
            <a:off x="4022432" y="0"/>
            <a:ext cx="3076871" cy="510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147" tIns="47073" rIns="94147" bIns="47073" numCol="1" anchor="t" anchorCtr="0" compatLnSpc="1">
            <a:prstTxWarp prst="textNoShape">
              <a:avLst/>
            </a:prstTxWarp>
          </a:bodyPr>
          <a:lstStyle>
            <a:lvl1pPr algn="r" defTabSz="942096">
              <a:defRPr sz="1300" smtClean="0"/>
            </a:lvl1pPr>
          </a:lstStyle>
          <a:p>
            <a:pPr>
              <a:defRPr/>
            </a:pPr>
            <a:endParaRPr lang="fr-FR"/>
          </a:p>
        </p:txBody>
      </p:sp>
      <p:sp>
        <p:nvSpPr>
          <p:cNvPr id="224260" name="Rectangle 4"/>
          <p:cNvSpPr>
            <a:spLocks noGrp="1" noChangeArrowheads="1"/>
          </p:cNvSpPr>
          <p:nvPr>
            <p:ph type="ftr" sz="quarter" idx="2"/>
          </p:nvPr>
        </p:nvSpPr>
        <p:spPr bwMode="auto">
          <a:xfrm>
            <a:off x="3" y="9723951"/>
            <a:ext cx="3076871" cy="510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147" tIns="47073" rIns="94147" bIns="47073" numCol="1" anchor="b" anchorCtr="0" compatLnSpc="1">
            <a:prstTxWarp prst="textNoShape">
              <a:avLst/>
            </a:prstTxWarp>
          </a:bodyPr>
          <a:lstStyle>
            <a:lvl1pPr defTabSz="942096">
              <a:defRPr sz="1300" smtClean="0"/>
            </a:lvl1pPr>
          </a:lstStyle>
          <a:p>
            <a:pPr>
              <a:defRPr/>
            </a:pPr>
            <a:endParaRPr lang="fr-FR"/>
          </a:p>
        </p:txBody>
      </p:sp>
      <p:sp>
        <p:nvSpPr>
          <p:cNvPr id="224261" name="Rectangle 5"/>
          <p:cNvSpPr>
            <a:spLocks noGrp="1" noChangeArrowheads="1"/>
          </p:cNvSpPr>
          <p:nvPr>
            <p:ph type="sldNum" sz="quarter" idx="3"/>
          </p:nvPr>
        </p:nvSpPr>
        <p:spPr bwMode="auto">
          <a:xfrm>
            <a:off x="4022432" y="9723951"/>
            <a:ext cx="3076871" cy="510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147" tIns="47073" rIns="94147" bIns="47073" numCol="1" anchor="b" anchorCtr="0" compatLnSpc="1">
            <a:prstTxWarp prst="textNoShape">
              <a:avLst/>
            </a:prstTxWarp>
          </a:bodyPr>
          <a:lstStyle>
            <a:lvl1pPr algn="r" defTabSz="942096">
              <a:defRPr sz="1300"/>
            </a:lvl1pPr>
          </a:lstStyle>
          <a:p>
            <a:fld id="{CC8113B4-6A70-4C6F-875F-1F2D23BC50C3}" type="slidenum">
              <a:rPr lang="fr-FR"/>
              <a:pPr/>
              <a:t>‹N°›</a:t>
            </a:fld>
            <a:endParaRPr lang="fr-FR"/>
          </a:p>
        </p:txBody>
      </p:sp>
    </p:spTree>
    <p:extLst>
      <p:ext uri="{BB962C8B-B14F-4D97-AF65-F5344CB8AC3E}">
        <p14:creationId xmlns:p14="http://schemas.microsoft.com/office/powerpoint/2010/main" val="22634304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3" y="0"/>
            <a:ext cx="3076871" cy="510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147" tIns="47073" rIns="94147" bIns="47073" numCol="1" anchor="t" anchorCtr="0" compatLnSpc="1">
            <a:prstTxWarp prst="textNoShape">
              <a:avLst/>
            </a:prstTxWarp>
          </a:bodyPr>
          <a:lstStyle>
            <a:lvl1pPr defTabSz="942096">
              <a:defRPr sz="1300" smtClean="0"/>
            </a:lvl1pPr>
          </a:lstStyle>
          <a:p>
            <a:pPr>
              <a:defRPr/>
            </a:pPr>
            <a:endParaRPr lang="fr-FR"/>
          </a:p>
        </p:txBody>
      </p:sp>
      <p:sp>
        <p:nvSpPr>
          <p:cNvPr id="3075" name="Rectangle 3"/>
          <p:cNvSpPr>
            <a:spLocks noGrp="1" noChangeArrowheads="1"/>
          </p:cNvSpPr>
          <p:nvPr>
            <p:ph type="dt" idx="1"/>
          </p:nvPr>
        </p:nvSpPr>
        <p:spPr bwMode="auto">
          <a:xfrm>
            <a:off x="4022432" y="0"/>
            <a:ext cx="3076871" cy="510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147" tIns="47073" rIns="94147" bIns="47073" numCol="1" anchor="t" anchorCtr="0" compatLnSpc="1">
            <a:prstTxWarp prst="textNoShape">
              <a:avLst/>
            </a:prstTxWarp>
          </a:bodyPr>
          <a:lstStyle>
            <a:lvl1pPr algn="r" defTabSz="942096">
              <a:defRPr sz="1300" smtClean="0"/>
            </a:lvl1pPr>
          </a:lstStyle>
          <a:p>
            <a:pPr>
              <a:defRPr/>
            </a:pPr>
            <a:endParaRPr lang="fr-FR"/>
          </a:p>
        </p:txBody>
      </p:sp>
      <p:sp>
        <p:nvSpPr>
          <p:cNvPr id="193540" name="Rectangle 4"/>
          <p:cNvSpPr>
            <a:spLocks noGrp="1" noRot="1" noChangeAspect="1" noChangeArrowheads="1" noTextEdit="1"/>
          </p:cNvSpPr>
          <p:nvPr>
            <p:ph type="sldImg" idx="2"/>
          </p:nvPr>
        </p:nvSpPr>
        <p:spPr bwMode="auto">
          <a:xfrm>
            <a:off x="995363" y="768350"/>
            <a:ext cx="5116512" cy="38385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45559" y="4861155"/>
            <a:ext cx="5208182" cy="4605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147" tIns="47073" rIns="94147" bIns="47073"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078" name="Rectangle 6"/>
          <p:cNvSpPr>
            <a:spLocks noGrp="1" noChangeArrowheads="1"/>
          </p:cNvSpPr>
          <p:nvPr>
            <p:ph type="ftr" sz="quarter" idx="4"/>
          </p:nvPr>
        </p:nvSpPr>
        <p:spPr bwMode="auto">
          <a:xfrm>
            <a:off x="3" y="9723951"/>
            <a:ext cx="3076871" cy="510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147" tIns="47073" rIns="94147" bIns="47073" numCol="1" anchor="b" anchorCtr="0" compatLnSpc="1">
            <a:prstTxWarp prst="textNoShape">
              <a:avLst/>
            </a:prstTxWarp>
          </a:bodyPr>
          <a:lstStyle>
            <a:lvl1pPr defTabSz="942096">
              <a:defRPr sz="1300" smtClean="0"/>
            </a:lvl1pPr>
          </a:lstStyle>
          <a:p>
            <a:pPr>
              <a:defRPr/>
            </a:pPr>
            <a:endParaRPr lang="fr-FR"/>
          </a:p>
        </p:txBody>
      </p:sp>
      <p:sp>
        <p:nvSpPr>
          <p:cNvPr id="3079" name="Rectangle 7"/>
          <p:cNvSpPr>
            <a:spLocks noGrp="1" noChangeArrowheads="1"/>
          </p:cNvSpPr>
          <p:nvPr>
            <p:ph type="sldNum" sz="quarter" idx="5"/>
          </p:nvPr>
        </p:nvSpPr>
        <p:spPr bwMode="auto">
          <a:xfrm>
            <a:off x="4022432" y="9723951"/>
            <a:ext cx="3076871" cy="510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147" tIns="47073" rIns="94147" bIns="47073" numCol="1" anchor="b" anchorCtr="0" compatLnSpc="1">
            <a:prstTxWarp prst="textNoShape">
              <a:avLst/>
            </a:prstTxWarp>
          </a:bodyPr>
          <a:lstStyle>
            <a:lvl1pPr algn="r" defTabSz="942096">
              <a:defRPr sz="1300"/>
            </a:lvl1pPr>
          </a:lstStyle>
          <a:p>
            <a:fld id="{762733EE-9373-4885-9BFB-B6F05CEA5919}" type="slidenum">
              <a:rPr lang="fr-FR"/>
              <a:pPr/>
              <a:t>‹N°›</a:t>
            </a:fld>
            <a:endParaRPr lang="fr-FR"/>
          </a:p>
        </p:txBody>
      </p:sp>
    </p:spTree>
    <p:extLst>
      <p:ext uri="{BB962C8B-B14F-4D97-AF65-F5344CB8AC3E}">
        <p14:creationId xmlns:p14="http://schemas.microsoft.com/office/powerpoint/2010/main" val="10173986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A378FE2F-CC8B-4E25-AFCD-08B38C0C937E}" type="slidenum">
              <a:rPr lang="fr-FR" sz="1300"/>
              <a:pPr/>
              <a:t>1</a:t>
            </a:fld>
            <a:endParaRPr lang="fr-FR" sz="1300"/>
          </a:p>
        </p:txBody>
      </p:sp>
      <p:sp>
        <p:nvSpPr>
          <p:cNvPr id="194563" name="Rectangle 2"/>
          <p:cNvSpPr>
            <a:spLocks noGrp="1" noRot="1" noChangeAspect="1" noChangeArrowheads="1" noTextEdit="1"/>
          </p:cNvSpPr>
          <p:nvPr>
            <p:ph type="sldImg"/>
          </p:nvPr>
        </p:nvSpPr>
        <p:spPr>
          <a:xfrm>
            <a:off x="993775" y="768350"/>
            <a:ext cx="5113338" cy="3836988"/>
          </a:xfrm>
          <a:ln/>
        </p:spPr>
      </p:sp>
      <p:sp>
        <p:nvSpPr>
          <p:cNvPr id="194564" name="Rectangle 3"/>
          <p:cNvSpPr>
            <a:spLocks noGrp="1" noChangeArrowheads="1"/>
          </p:cNvSpPr>
          <p:nvPr>
            <p:ph type="body" idx="1"/>
          </p:nvPr>
        </p:nvSpPr>
        <p:spPr>
          <a:xfrm>
            <a:off x="708749" y="4861155"/>
            <a:ext cx="5681807" cy="4605821"/>
          </a:xfrm>
          <a:noFill/>
        </p:spPr>
        <p:txBody>
          <a:bodyPr/>
          <a:lstStyle/>
          <a:p>
            <a:pPr eaLnBrk="1" hangingPunct="1"/>
            <a:endParaRPr lang="fr-FR" dirty="0"/>
          </a:p>
          <a:p>
            <a:pPr eaLnBrk="1" hangingPunct="1"/>
            <a:r>
              <a:rPr lang="fr-FR" dirty="0"/>
              <a:t>Information aux étudiants : pour la première session des L3 en 2011-2012, filière informatique :</a:t>
            </a:r>
          </a:p>
          <a:p>
            <a:pPr eaLnBrk="1" hangingPunct="1"/>
            <a:r>
              <a:rPr lang="fr-FR" dirty="0"/>
              <a:t>- Présents aux TD : moyenne 15,8</a:t>
            </a:r>
          </a:p>
          <a:p>
            <a:pPr eaLnBrk="1" hangingPunct="1"/>
            <a:r>
              <a:rPr lang="fr-FR" dirty="0"/>
              <a:t>- Absents aux TD : moyenne 9,2</a:t>
            </a:r>
          </a:p>
          <a:p>
            <a:pPr eaLnBrk="1" hangingPunct="1"/>
            <a:endParaRPr lang="fr-FR" dirty="0"/>
          </a:p>
        </p:txBody>
      </p:sp>
    </p:spTree>
    <p:extLst>
      <p:ext uri="{BB962C8B-B14F-4D97-AF65-F5344CB8AC3E}">
        <p14:creationId xmlns:p14="http://schemas.microsoft.com/office/powerpoint/2010/main" val="11981874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8FDC7F81-A18E-4794-B179-3E4E8707B9F5}" type="slidenum">
              <a:rPr lang="fr-FR" sz="1300"/>
              <a:pPr/>
              <a:t>10</a:t>
            </a:fld>
            <a:endParaRPr lang="fr-FR" sz="1300"/>
          </a:p>
        </p:txBody>
      </p:sp>
      <p:sp>
        <p:nvSpPr>
          <p:cNvPr id="200707" name="Rectangle 2"/>
          <p:cNvSpPr>
            <a:spLocks noGrp="1" noRot="1" noChangeAspect="1" noChangeArrowheads="1" noTextEdit="1"/>
          </p:cNvSpPr>
          <p:nvPr>
            <p:ph type="sldImg"/>
          </p:nvPr>
        </p:nvSpPr>
        <p:spPr>
          <a:xfrm>
            <a:off x="1160463" y="893763"/>
            <a:ext cx="4781550" cy="3586162"/>
          </a:xfrm>
          <a:ln w="12700" cap="flat">
            <a:solidFill>
              <a:schemeClr val="tx1"/>
            </a:solidFill>
          </a:ln>
        </p:spPr>
      </p:sp>
      <p:sp>
        <p:nvSpPr>
          <p:cNvPr id="200708" name="Rectangle 3"/>
          <p:cNvSpPr>
            <a:spLocks noGrp="1" noChangeArrowheads="1"/>
          </p:cNvSpPr>
          <p:nvPr>
            <p:ph type="body" idx="1"/>
          </p:nvPr>
        </p:nvSpPr>
        <p:spPr>
          <a:xfrm>
            <a:off x="945559" y="4864433"/>
            <a:ext cx="5208182" cy="4309569"/>
          </a:xfrm>
          <a:noFill/>
        </p:spPr>
        <p:txBody>
          <a:bodyPr lIns="94801" tIns="47399" rIns="94801" bIns="47399"/>
          <a:lstStyle/>
          <a:p>
            <a:pPr eaLnBrk="1" hangingPunct="1"/>
            <a:endParaRPr lang="fr-FR"/>
          </a:p>
          <a:p>
            <a:pPr eaLnBrk="1" hangingPunct="1"/>
            <a:r>
              <a:rPr lang="fr-FR"/>
              <a:t>Je ne reviendrai pas en détail sur les apports et l’essor des langages de programmation objet.</a:t>
            </a:r>
          </a:p>
          <a:p>
            <a:pPr eaLnBrk="1" hangingPunct="1"/>
            <a:endParaRPr lang="fr-FR"/>
          </a:p>
          <a:p>
            <a:pPr eaLnBrk="1" hangingPunct="1"/>
            <a:r>
              <a:rPr lang="fr-FR"/>
              <a:t>UML est indépendant du langage de programmation !</a:t>
            </a:r>
          </a:p>
          <a:p>
            <a:pPr eaLnBrk="1" hangingPunct="1"/>
            <a:endParaRPr lang="fr-FR"/>
          </a:p>
          <a:p>
            <a:pPr eaLnBrk="1" hangingPunct="1"/>
            <a:endParaRPr lang="fr-FR"/>
          </a:p>
          <a:p>
            <a:pPr eaLnBrk="1" hangingPunct="1"/>
            <a:endParaRPr lang="fr-FR"/>
          </a:p>
          <a:p>
            <a:pPr eaLnBrk="1" hangingPunct="1"/>
            <a:endParaRPr lang="fr-FR"/>
          </a:p>
          <a:p>
            <a:pPr eaLnBrk="1" hangingPunct="1"/>
            <a:endParaRPr lang="fr-FR"/>
          </a:p>
          <a:p>
            <a:pPr eaLnBrk="1" hangingPunct="1"/>
            <a:endParaRPr lang="fr-FR"/>
          </a:p>
        </p:txBody>
      </p:sp>
    </p:spTree>
    <p:extLst>
      <p:ext uri="{BB962C8B-B14F-4D97-AF65-F5344CB8AC3E}">
        <p14:creationId xmlns:p14="http://schemas.microsoft.com/office/powerpoint/2010/main" val="42181573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E52E80C8-3659-48A3-B8EE-F7088FF8F883}" type="slidenum">
              <a:rPr lang="fr-FR" sz="1300"/>
              <a:pPr/>
              <a:t>100</a:t>
            </a:fld>
            <a:endParaRPr lang="fr-FR" sz="1300"/>
          </a:p>
        </p:txBody>
      </p:sp>
      <p:sp>
        <p:nvSpPr>
          <p:cNvPr id="281603" name="Rectangle 2"/>
          <p:cNvSpPr>
            <a:spLocks noGrp="1" noRot="1" noChangeAspect="1" noChangeArrowheads="1" noTextEdit="1"/>
          </p:cNvSpPr>
          <p:nvPr>
            <p:ph type="sldImg"/>
          </p:nvPr>
        </p:nvSpPr>
        <p:spPr>
          <a:ln/>
        </p:spPr>
      </p:sp>
      <p:sp>
        <p:nvSpPr>
          <p:cNvPr id="281604" name="Rectangle 3"/>
          <p:cNvSpPr>
            <a:spLocks noGrp="1" noChangeArrowheads="1"/>
          </p:cNvSpPr>
          <p:nvPr>
            <p:ph type="body" idx="1"/>
          </p:nvPr>
        </p:nvSpPr>
        <p:spPr>
          <a:noFill/>
        </p:spPr>
        <p:txBody>
          <a:bodyPr/>
          <a:lstStyle/>
          <a:p>
            <a:pPr eaLnBrk="1" hangingPunct="1"/>
            <a:endParaRPr lang="fr-FR"/>
          </a:p>
          <a:p>
            <a:pPr eaLnBrk="1" hangingPunct="1"/>
            <a:r>
              <a:rPr lang="fr-FR"/>
              <a:t>Chaque DCP va venir enrichir le modèle d’analyse.</a:t>
            </a:r>
          </a:p>
          <a:p>
            <a:pPr eaLnBrk="1" hangingPunct="1"/>
            <a:endParaRPr lang="fr-FR"/>
          </a:p>
        </p:txBody>
      </p:sp>
    </p:spTree>
    <p:extLst>
      <p:ext uri="{BB962C8B-B14F-4D97-AF65-F5344CB8AC3E}">
        <p14:creationId xmlns:p14="http://schemas.microsoft.com/office/powerpoint/2010/main" val="348801160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B15C0027-DE5C-4BBB-B458-E29BD1089580}" type="slidenum">
              <a:rPr lang="fr-FR" sz="1300"/>
              <a:pPr/>
              <a:t>101</a:t>
            </a:fld>
            <a:endParaRPr lang="fr-FR" sz="1300"/>
          </a:p>
        </p:txBody>
      </p:sp>
      <p:sp>
        <p:nvSpPr>
          <p:cNvPr id="282627" name="Rectangle 2"/>
          <p:cNvSpPr>
            <a:spLocks noGrp="1" noRot="1" noChangeAspect="1" noChangeArrowheads="1" noTextEdit="1"/>
          </p:cNvSpPr>
          <p:nvPr>
            <p:ph type="sldImg"/>
          </p:nvPr>
        </p:nvSpPr>
        <p:spPr>
          <a:ln/>
        </p:spPr>
      </p:sp>
      <p:sp>
        <p:nvSpPr>
          <p:cNvPr id="282628" name="Rectangle 3"/>
          <p:cNvSpPr>
            <a:spLocks noGrp="1" noChangeArrowheads="1"/>
          </p:cNvSpPr>
          <p:nvPr>
            <p:ph type="body" idx="1"/>
          </p:nvPr>
        </p:nvSpPr>
        <p:spPr>
          <a:noFill/>
        </p:spPr>
        <p:txBody>
          <a:bodyPr/>
          <a:lstStyle/>
          <a:p>
            <a:pPr eaLnBrk="1" hangingPunct="1"/>
            <a:endParaRPr lang="fr-FR"/>
          </a:p>
          <a:p>
            <a:pPr eaLnBrk="1" hangingPunct="1"/>
            <a:r>
              <a:rPr lang="fr-FR"/>
              <a:t>Le diagramme de séquence donne une vision boîte noire, on ne sait pas ce qui est fait par le système.</a:t>
            </a:r>
          </a:p>
          <a:p>
            <a:pPr eaLnBrk="1" hangingPunct="1"/>
            <a:r>
              <a:rPr lang="fr-FR"/>
              <a:t>On ouvre la boîte noire en phase d’analyse pour déterminer les opérations.</a:t>
            </a:r>
          </a:p>
          <a:p>
            <a:pPr eaLnBrk="1" hangingPunct="1"/>
            <a:endParaRPr lang="fr-FR"/>
          </a:p>
        </p:txBody>
      </p:sp>
    </p:spTree>
    <p:extLst>
      <p:ext uri="{BB962C8B-B14F-4D97-AF65-F5344CB8AC3E}">
        <p14:creationId xmlns:p14="http://schemas.microsoft.com/office/powerpoint/2010/main" val="96046995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03294C79-E3D9-4611-B4EA-782FB168FFF5}" type="slidenum">
              <a:rPr lang="fr-FR" sz="1300"/>
              <a:pPr/>
              <a:t>102</a:t>
            </a:fld>
            <a:endParaRPr lang="fr-FR" sz="1300"/>
          </a:p>
        </p:txBody>
      </p:sp>
      <p:sp>
        <p:nvSpPr>
          <p:cNvPr id="283651" name="Rectangle 2"/>
          <p:cNvSpPr>
            <a:spLocks noGrp="1" noRot="1" noChangeAspect="1" noChangeArrowheads="1" noTextEdit="1"/>
          </p:cNvSpPr>
          <p:nvPr>
            <p:ph type="sldImg"/>
          </p:nvPr>
        </p:nvSpPr>
        <p:spPr>
          <a:xfrm>
            <a:off x="1166813" y="893763"/>
            <a:ext cx="4768850" cy="3576637"/>
          </a:xfrm>
          <a:noFill/>
          <a:ln w="12700" cap="flat">
            <a:solidFill>
              <a:schemeClr val="tx1"/>
            </a:solidFill>
          </a:ln>
        </p:spPr>
      </p:sp>
      <p:sp>
        <p:nvSpPr>
          <p:cNvPr id="283652" name="Rectangle 3"/>
          <p:cNvSpPr>
            <a:spLocks noGrp="1" noChangeArrowheads="1"/>
          </p:cNvSpPr>
          <p:nvPr>
            <p:ph type="body" idx="1"/>
          </p:nvPr>
        </p:nvSpPr>
        <p:spPr>
          <a:xfrm>
            <a:off x="945559" y="4874253"/>
            <a:ext cx="5208182" cy="46303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4801" tIns="47399" rIns="94801" bIns="47399"/>
          <a:lstStyle/>
          <a:p>
            <a:pPr eaLnBrk="1" hangingPunct="1"/>
            <a:endParaRPr lang="fr-FR"/>
          </a:p>
          <a:p>
            <a:pPr eaLnBrk="1" hangingPunct="1"/>
            <a:r>
              <a:rPr lang="fr-FR"/>
              <a:t>Craig Larman : poser la question pour chaque acteur : pourquoi est il payé ?</a:t>
            </a:r>
          </a:p>
          <a:p>
            <a:pPr eaLnBrk="1" hangingPunct="1"/>
            <a:endParaRPr lang="fr-FR"/>
          </a:p>
        </p:txBody>
      </p:sp>
    </p:spTree>
    <p:extLst>
      <p:ext uri="{BB962C8B-B14F-4D97-AF65-F5344CB8AC3E}">
        <p14:creationId xmlns:p14="http://schemas.microsoft.com/office/powerpoint/2010/main" val="79220638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29F4F2B-F12F-48A0-A96F-6391D49D054F}" type="slidenum">
              <a:rPr lang="fr-FR" sz="1300"/>
              <a:pPr/>
              <a:t>103</a:t>
            </a:fld>
            <a:endParaRPr lang="fr-FR" sz="1300"/>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03247433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611D1B7A-0AC9-45F0-A7B8-C92E9D67E834}" type="slidenum">
              <a:rPr lang="fr-FR" sz="1300"/>
              <a:pPr/>
              <a:t>104</a:t>
            </a:fld>
            <a:endParaRPr lang="fr-FR" sz="1300"/>
          </a:p>
        </p:txBody>
      </p:sp>
      <p:sp>
        <p:nvSpPr>
          <p:cNvPr id="284675" name="Rectangle 2"/>
          <p:cNvSpPr>
            <a:spLocks noGrp="1" noRot="1" noChangeAspect="1" noChangeArrowheads="1" noTextEdit="1"/>
          </p:cNvSpPr>
          <p:nvPr>
            <p:ph type="sldImg"/>
          </p:nvPr>
        </p:nvSpPr>
        <p:spPr>
          <a:xfrm>
            <a:off x="993775" y="768350"/>
            <a:ext cx="5113338" cy="3836988"/>
          </a:xfrm>
          <a:ln/>
        </p:spPr>
      </p:sp>
      <p:sp>
        <p:nvSpPr>
          <p:cNvPr id="284676" name="Rectangle 3"/>
          <p:cNvSpPr>
            <a:spLocks noGrp="1" noChangeArrowheads="1"/>
          </p:cNvSpPr>
          <p:nvPr>
            <p:ph type="body" idx="1"/>
          </p:nvPr>
        </p:nvSpPr>
        <p:spPr>
          <a:xfrm>
            <a:off x="708749" y="4861155"/>
            <a:ext cx="5681807" cy="4605821"/>
          </a:xfrm>
          <a:noFill/>
        </p:spPr>
        <p:txBody>
          <a:bodyPr/>
          <a:lstStyle/>
          <a:p>
            <a:pPr eaLnBrk="1" hangingPunct="1"/>
            <a:endParaRPr lang="fr-FR"/>
          </a:p>
        </p:txBody>
      </p:sp>
    </p:spTree>
    <p:extLst>
      <p:ext uri="{BB962C8B-B14F-4D97-AF65-F5344CB8AC3E}">
        <p14:creationId xmlns:p14="http://schemas.microsoft.com/office/powerpoint/2010/main" val="31884112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69EEF92D-1C49-404F-B6AA-DECA4D29841B}" type="slidenum">
              <a:rPr lang="fr-FR" sz="1300"/>
              <a:pPr/>
              <a:t>105</a:t>
            </a:fld>
            <a:endParaRPr lang="fr-FR" sz="1300"/>
          </a:p>
        </p:txBody>
      </p:sp>
      <p:sp>
        <p:nvSpPr>
          <p:cNvPr id="285699" name="Rectangle 2"/>
          <p:cNvSpPr>
            <a:spLocks noGrp="1" noRot="1" noChangeAspect="1" noChangeArrowheads="1" noTextEdit="1"/>
          </p:cNvSpPr>
          <p:nvPr>
            <p:ph type="sldImg"/>
          </p:nvPr>
        </p:nvSpPr>
        <p:spPr>
          <a:ln/>
        </p:spPr>
      </p:sp>
      <p:sp>
        <p:nvSpPr>
          <p:cNvPr id="285700" name="Rectangle 3"/>
          <p:cNvSpPr>
            <a:spLocks noGrp="1" noChangeArrowheads="1"/>
          </p:cNvSpPr>
          <p:nvPr>
            <p:ph type="body" idx="1"/>
          </p:nvPr>
        </p:nvSpPr>
        <p:spPr>
          <a:noFill/>
        </p:spPr>
        <p:txBody>
          <a:bodyPr/>
          <a:lstStyle/>
          <a:p>
            <a:pPr eaLnBrk="1" hangingPunct="1"/>
            <a:r>
              <a:rPr lang="fr-FR"/>
              <a:t>Montrer la dynamique d’un système. On a dit qu’une application objet rendait des services grâce à la collaboration et à l’échange de messages entre objets, ici on va montrer ces échanges de messages.</a:t>
            </a:r>
          </a:p>
          <a:p>
            <a:pPr eaLnBrk="1" hangingPunct="1"/>
            <a:endParaRPr lang="fr-FR"/>
          </a:p>
          <a:p>
            <a:pPr eaLnBrk="1" hangingPunct="1"/>
            <a:r>
              <a:rPr lang="fr-FR"/>
              <a:t>Rappel : scénario = instance d’enchaînement d’un UC.</a:t>
            </a:r>
          </a:p>
          <a:p>
            <a:pPr eaLnBrk="1" hangingPunct="1"/>
            <a:endParaRPr lang="fr-FR"/>
          </a:p>
          <a:p>
            <a:pPr eaLnBrk="1" hangingPunct="1"/>
            <a:r>
              <a:rPr lang="fr-FR"/>
              <a:t>Montre les échanges de messages permettant de fournir les services attendus.</a:t>
            </a:r>
          </a:p>
          <a:p>
            <a:pPr eaLnBrk="1" hangingPunct="1"/>
            <a:endParaRPr lang="fr-FR"/>
          </a:p>
        </p:txBody>
      </p:sp>
    </p:spTree>
    <p:extLst>
      <p:ext uri="{BB962C8B-B14F-4D97-AF65-F5344CB8AC3E}">
        <p14:creationId xmlns:p14="http://schemas.microsoft.com/office/powerpoint/2010/main" val="31315001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BF04F3D6-D28B-4FF8-B751-52FEBFA0C27F}" type="slidenum">
              <a:rPr lang="fr-FR" sz="1300"/>
              <a:pPr/>
              <a:t>106</a:t>
            </a:fld>
            <a:endParaRPr lang="fr-FR" sz="1300"/>
          </a:p>
        </p:txBody>
      </p:sp>
      <p:sp>
        <p:nvSpPr>
          <p:cNvPr id="286723" name="Rectangle 2"/>
          <p:cNvSpPr>
            <a:spLocks noGrp="1" noRot="1" noChangeAspect="1" noChangeArrowheads="1" noTextEdit="1"/>
          </p:cNvSpPr>
          <p:nvPr>
            <p:ph type="sldImg"/>
          </p:nvPr>
        </p:nvSpPr>
        <p:spPr>
          <a:ln/>
        </p:spPr>
      </p:sp>
      <p:sp>
        <p:nvSpPr>
          <p:cNvPr id="286724" name="Rectangle 3"/>
          <p:cNvSpPr>
            <a:spLocks noGrp="1" noChangeArrowheads="1"/>
          </p:cNvSpPr>
          <p:nvPr>
            <p:ph type="body" idx="1"/>
          </p:nvPr>
        </p:nvSpPr>
        <p:spPr>
          <a:noFill/>
        </p:spPr>
        <p:txBody>
          <a:bodyPr/>
          <a:lstStyle/>
          <a:p>
            <a:pPr eaLnBrk="1" hangingPunct="1"/>
            <a:r>
              <a:rPr lang="fr-FR"/>
              <a:t>On travaille sur un scénario </a:t>
            </a:r>
            <a:r>
              <a:rPr lang="fr-FR">
                <a:sym typeface="Wingdings" panose="05000000000000000000" pitchFamily="2" charset="2"/>
              </a:rPr>
              <a:t> sur des instances particulières de classes.</a:t>
            </a:r>
            <a:endParaRPr lang="fr-FR"/>
          </a:p>
          <a:p>
            <a:pPr eaLnBrk="1" hangingPunct="1"/>
            <a:endParaRPr lang="fr-FR"/>
          </a:p>
          <a:p>
            <a:pPr eaLnBrk="1" hangingPunct="1"/>
            <a:r>
              <a:rPr lang="fr-FR"/>
              <a:t>Les diagrammes de séquence et de communication sont tellement similaires que de nombreux outils de modélisation permettent de transformer l’un en l’autre et vice-versa.</a:t>
            </a:r>
          </a:p>
          <a:p>
            <a:pPr eaLnBrk="1" hangingPunct="1"/>
            <a:endParaRPr lang="fr-FR"/>
          </a:p>
        </p:txBody>
      </p:sp>
    </p:spTree>
    <p:extLst>
      <p:ext uri="{BB962C8B-B14F-4D97-AF65-F5344CB8AC3E}">
        <p14:creationId xmlns:p14="http://schemas.microsoft.com/office/powerpoint/2010/main" val="25596620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8067ACE-D309-4460-897F-FB5CBEA9B1CF}" type="slidenum">
              <a:rPr lang="fr-FR" sz="1300"/>
              <a:pPr/>
              <a:t>107</a:t>
            </a:fld>
            <a:endParaRPr lang="fr-FR" sz="1300"/>
          </a:p>
        </p:txBody>
      </p:sp>
      <p:sp>
        <p:nvSpPr>
          <p:cNvPr id="287747" name="Rectangle 2"/>
          <p:cNvSpPr>
            <a:spLocks noGrp="1" noRot="1" noChangeAspect="1" noChangeArrowheads="1" noTextEdit="1"/>
          </p:cNvSpPr>
          <p:nvPr>
            <p:ph type="sldImg"/>
          </p:nvPr>
        </p:nvSpPr>
        <p:spPr>
          <a:ln/>
        </p:spPr>
      </p:sp>
      <p:sp>
        <p:nvSpPr>
          <p:cNvPr id="287748" name="Rectangle 3"/>
          <p:cNvSpPr>
            <a:spLocks noGrp="1" noChangeArrowheads="1"/>
          </p:cNvSpPr>
          <p:nvPr>
            <p:ph type="body" idx="1"/>
          </p:nvPr>
        </p:nvSpPr>
        <p:spPr>
          <a:noFill/>
        </p:spPr>
        <p:txBody>
          <a:bodyPr/>
          <a:lstStyle/>
          <a:p>
            <a:pPr eaLnBrk="1" hangingPunct="1"/>
            <a:r>
              <a:rPr lang="fr-FR"/>
              <a:t>On travaille sur un scénario </a:t>
            </a:r>
            <a:r>
              <a:rPr lang="fr-FR">
                <a:sym typeface="Wingdings" panose="05000000000000000000" pitchFamily="2" charset="2"/>
              </a:rPr>
              <a:t> sur des instances particulières de classes.</a:t>
            </a:r>
            <a:endParaRPr lang="fr-FR"/>
          </a:p>
          <a:p>
            <a:pPr eaLnBrk="1" hangingPunct="1"/>
            <a:endParaRPr lang="fr-FR"/>
          </a:p>
          <a:p>
            <a:pPr eaLnBrk="1" hangingPunct="1"/>
            <a:r>
              <a:rPr lang="fr-FR"/>
              <a:t>Les diagrammes de séquence et de communication sont tellement similaires que de nombreux outils de modélisation permettent de transformer l’un en l’autre et vice-versa.</a:t>
            </a:r>
          </a:p>
          <a:p>
            <a:pPr eaLnBrk="1" hangingPunct="1"/>
            <a:endParaRPr lang="fr-FR"/>
          </a:p>
        </p:txBody>
      </p:sp>
    </p:spTree>
    <p:extLst>
      <p:ext uri="{BB962C8B-B14F-4D97-AF65-F5344CB8AC3E}">
        <p14:creationId xmlns:p14="http://schemas.microsoft.com/office/powerpoint/2010/main" val="151786401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397AC9F-E86D-439B-947A-C7D2D8CEA528}" type="slidenum">
              <a:rPr lang="fr-FR" sz="1300"/>
              <a:pPr/>
              <a:t>108</a:t>
            </a:fld>
            <a:endParaRPr lang="fr-FR" sz="130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noFill/>
        </p:spPr>
        <p:txBody>
          <a:bodyPr/>
          <a:lstStyle/>
          <a:p>
            <a:pPr eaLnBrk="1" hangingPunct="1"/>
            <a:r>
              <a:rPr lang="fr-FR"/>
              <a:t>Rappel notation : objet:Classe</a:t>
            </a:r>
          </a:p>
          <a:p>
            <a:pPr eaLnBrk="1" hangingPunct="1"/>
            <a:endParaRPr lang="fr-FR"/>
          </a:p>
          <a:p>
            <a:pPr eaLnBrk="1" hangingPunct="1"/>
            <a:r>
              <a:rPr lang="fr-FR"/>
              <a:t>Flèche retour est facultative.</a:t>
            </a:r>
          </a:p>
          <a:p>
            <a:pPr eaLnBrk="1" hangingPunct="1"/>
            <a:endParaRPr lang="fr-FR"/>
          </a:p>
          <a:p>
            <a:pPr eaLnBrk="1" hangingPunct="1"/>
            <a:endParaRPr lang="fr-FR"/>
          </a:p>
        </p:txBody>
      </p:sp>
    </p:spTree>
    <p:extLst>
      <p:ext uri="{BB962C8B-B14F-4D97-AF65-F5344CB8AC3E}">
        <p14:creationId xmlns:p14="http://schemas.microsoft.com/office/powerpoint/2010/main" val="325988930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A7D35D53-CD34-419E-ACEE-C5576D505E16}" type="slidenum">
              <a:rPr lang="fr-FR" sz="1300"/>
              <a:pPr/>
              <a:t>109</a:t>
            </a:fld>
            <a:endParaRPr lang="fr-FR" sz="1300"/>
          </a:p>
        </p:txBody>
      </p:sp>
      <p:sp>
        <p:nvSpPr>
          <p:cNvPr id="289795" name="Rectangle 2"/>
          <p:cNvSpPr>
            <a:spLocks noGrp="1" noRot="1" noChangeAspect="1" noChangeArrowheads="1" noTextEdit="1"/>
          </p:cNvSpPr>
          <p:nvPr>
            <p:ph type="sldImg"/>
          </p:nvPr>
        </p:nvSpPr>
        <p:spPr>
          <a:ln/>
        </p:spPr>
      </p:sp>
      <p:sp>
        <p:nvSpPr>
          <p:cNvPr id="289796" name="Rectangle 3"/>
          <p:cNvSpPr>
            <a:spLocks noGrp="1" noChangeArrowheads="1"/>
          </p:cNvSpPr>
          <p:nvPr>
            <p:ph type="body" idx="1"/>
          </p:nvPr>
        </p:nvSpPr>
        <p:spPr>
          <a:noFill/>
        </p:spPr>
        <p:txBody>
          <a:bodyPr/>
          <a:lstStyle/>
          <a:p>
            <a:pPr eaLnBrk="1" hangingPunct="1"/>
            <a:r>
              <a:rPr lang="fr-FR"/>
              <a:t>Voici tout l’intérêt du diagramme de séquence.</a:t>
            </a:r>
          </a:p>
          <a:p>
            <a:pPr eaLnBrk="1" hangingPunct="1"/>
            <a:endParaRPr lang="fr-FR"/>
          </a:p>
          <a:p>
            <a:pPr eaLnBrk="1" hangingPunct="1"/>
            <a:r>
              <a:rPr lang="fr-FR"/>
              <a:t>C’est par la collaboration des objets que le système rend les services attendus !</a:t>
            </a:r>
          </a:p>
          <a:p>
            <a:pPr eaLnBrk="1" hangingPunct="1"/>
            <a:endParaRPr lang="fr-FR"/>
          </a:p>
          <a:p>
            <a:pPr eaLnBrk="1" hangingPunct="1"/>
            <a:endParaRPr lang="fr-FR"/>
          </a:p>
        </p:txBody>
      </p:sp>
    </p:spTree>
    <p:extLst>
      <p:ext uri="{BB962C8B-B14F-4D97-AF65-F5344CB8AC3E}">
        <p14:creationId xmlns:p14="http://schemas.microsoft.com/office/powerpoint/2010/main" val="2100441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8FDC7F81-A18E-4794-B179-3E4E8707B9F5}" type="slidenum">
              <a:rPr lang="fr-FR" sz="1300"/>
              <a:pPr/>
              <a:t>11</a:t>
            </a:fld>
            <a:endParaRPr lang="fr-FR" sz="1300"/>
          </a:p>
        </p:txBody>
      </p:sp>
      <p:sp>
        <p:nvSpPr>
          <p:cNvPr id="200707" name="Rectangle 2"/>
          <p:cNvSpPr>
            <a:spLocks noGrp="1" noRot="1" noChangeAspect="1" noChangeArrowheads="1" noTextEdit="1"/>
          </p:cNvSpPr>
          <p:nvPr>
            <p:ph type="sldImg"/>
          </p:nvPr>
        </p:nvSpPr>
        <p:spPr>
          <a:xfrm>
            <a:off x="1160463" y="893763"/>
            <a:ext cx="4781550" cy="3586162"/>
          </a:xfrm>
          <a:ln w="12700" cap="flat">
            <a:solidFill>
              <a:schemeClr val="tx1"/>
            </a:solidFill>
          </a:ln>
        </p:spPr>
      </p:sp>
      <p:sp>
        <p:nvSpPr>
          <p:cNvPr id="200708" name="Rectangle 3"/>
          <p:cNvSpPr>
            <a:spLocks noGrp="1" noChangeArrowheads="1"/>
          </p:cNvSpPr>
          <p:nvPr>
            <p:ph type="body" idx="1"/>
          </p:nvPr>
        </p:nvSpPr>
        <p:spPr>
          <a:xfrm>
            <a:off x="945559" y="4864433"/>
            <a:ext cx="5208182" cy="4309569"/>
          </a:xfrm>
          <a:noFill/>
        </p:spPr>
        <p:txBody>
          <a:bodyPr lIns="94801" tIns="47399" rIns="94801" bIns="47399"/>
          <a:lstStyle/>
          <a:p>
            <a:pPr eaLnBrk="1" hangingPunct="1"/>
            <a:endParaRPr lang="fr-FR"/>
          </a:p>
          <a:p>
            <a:pPr eaLnBrk="1" hangingPunct="1"/>
            <a:r>
              <a:rPr lang="fr-FR"/>
              <a:t>Je ne reviendrai pas en détail sur les apports et l’essor des langages de programmation objet.</a:t>
            </a:r>
          </a:p>
          <a:p>
            <a:pPr eaLnBrk="1" hangingPunct="1"/>
            <a:endParaRPr lang="fr-FR"/>
          </a:p>
          <a:p>
            <a:pPr eaLnBrk="1" hangingPunct="1"/>
            <a:r>
              <a:rPr lang="fr-FR"/>
              <a:t>UML est indépendant du langage de programmation !</a:t>
            </a:r>
          </a:p>
          <a:p>
            <a:pPr eaLnBrk="1" hangingPunct="1"/>
            <a:endParaRPr lang="fr-FR"/>
          </a:p>
          <a:p>
            <a:pPr eaLnBrk="1" hangingPunct="1"/>
            <a:endParaRPr lang="fr-FR"/>
          </a:p>
          <a:p>
            <a:pPr eaLnBrk="1" hangingPunct="1"/>
            <a:endParaRPr lang="fr-FR"/>
          </a:p>
          <a:p>
            <a:pPr eaLnBrk="1" hangingPunct="1"/>
            <a:endParaRPr lang="fr-FR"/>
          </a:p>
          <a:p>
            <a:pPr eaLnBrk="1" hangingPunct="1"/>
            <a:endParaRPr lang="fr-FR"/>
          </a:p>
          <a:p>
            <a:pPr eaLnBrk="1" hangingPunct="1"/>
            <a:endParaRPr lang="fr-FR"/>
          </a:p>
        </p:txBody>
      </p:sp>
    </p:spTree>
    <p:extLst>
      <p:ext uri="{BB962C8B-B14F-4D97-AF65-F5344CB8AC3E}">
        <p14:creationId xmlns:p14="http://schemas.microsoft.com/office/powerpoint/2010/main" val="42181573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5D583FCC-07D0-4ECA-85C4-00CAA64E9CFC}" type="slidenum">
              <a:rPr lang="fr-FR" sz="1300"/>
              <a:pPr/>
              <a:t>110</a:t>
            </a:fld>
            <a:endParaRPr lang="fr-FR" sz="1300"/>
          </a:p>
        </p:txBody>
      </p:sp>
      <p:sp>
        <p:nvSpPr>
          <p:cNvPr id="290819" name="Rectangle 2"/>
          <p:cNvSpPr>
            <a:spLocks noGrp="1" noRot="1" noChangeAspect="1" noChangeArrowheads="1" noTextEdit="1"/>
          </p:cNvSpPr>
          <p:nvPr>
            <p:ph type="sldImg"/>
          </p:nvPr>
        </p:nvSpPr>
        <p:spPr>
          <a:ln/>
        </p:spPr>
      </p:sp>
      <p:sp>
        <p:nvSpPr>
          <p:cNvPr id="290820" name="Rectangle 3"/>
          <p:cNvSpPr>
            <a:spLocks noGrp="1" noChangeArrowheads="1"/>
          </p:cNvSpPr>
          <p:nvPr>
            <p:ph type="body" idx="1"/>
          </p:nvPr>
        </p:nvSpPr>
        <p:spPr>
          <a:noFill/>
        </p:spPr>
        <p:txBody>
          <a:bodyPr/>
          <a:lstStyle/>
          <a:p>
            <a:pPr eaLnBrk="1" hangingPunct="1"/>
            <a:endParaRPr lang="fr-FR" dirty="0"/>
          </a:p>
          <a:p>
            <a:pPr eaLnBrk="1" hangingPunct="1"/>
            <a:r>
              <a:rPr lang="fr-FR" dirty="0"/>
              <a:t>Solution de l’exercice : faire un diagramme de séquences, où l’on voit un acteur appeler </a:t>
            </a:r>
            <a:r>
              <a:rPr lang="fr-FR" dirty="0" err="1"/>
              <a:t>calculerPoids</a:t>
            </a:r>
            <a:r>
              <a:rPr lang="fr-FR" dirty="0"/>
              <a:t>() sur la voiture, qui va envoyer à Moteur et à </a:t>
            </a:r>
            <a:r>
              <a:rPr lang="fr-FR" dirty="0" err="1"/>
              <a:t>Carroserie</a:t>
            </a:r>
            <a:r>
              <a:rPr lang="fr-FR" dirty="0"/>
              <a:t> </a:t>
            </a:r>
            <a:r>
              <a:rPr lang="fr-FR" dirty="0" err="1"/>
              <a:t>calculerPoids</a:t>
            </a:r>
            <a:r>
              <a:rPr lang="fr-FR" dirty="0"/>
              <a:t>().</a:t>
            </a:r>
          </a:p>
          <a:p>
            <a:pPr eaLnBrk="1" hangingPunct="1"/>
            <a:endParaRPr lang="fr-FR" dirty="0"/>
          </a:p>
          <a:p>
            <a:pPr eaLnBrk="1" hangingPunct="1"/>
            <a:r>
              <a:rPr lang="fr-FR" dirty="0"/>
              <a:t>La voiture ne va pas faire le calcul complet toute seule ! Elle va s’adresser au moteur et à la carrosserie.</a:t>
            </a:r>
          </a:p>
          <a:p>
            <a:pPr eaLnBrk="1" hangingPunct="1"/>
            <a:endParaRPr lang="fr-FR" dirty="0"/>
          </a:p>
          <a:p>
            <a:pPr eaLnBrk="1" hangingPunct="1"/>
            <a:endParaRPr lang="fr-FR" dirty="0"/>
          </a:p>
          <a:p>
            <a:pPr eaLnBrk="1" hangingPunct="1"/>
            <a:endParaRPr lang="fr-FR" dirty="0"/>
          </a:p>
        </p:txBody>
      </p:sp>
    </p:spTree>
    <p:extLst>
      <p:ext uri="{BB962C8B-B14F-4D97-AF65-F5344CB8AC3E}">
        <p14:creationId xmlns:p14="http://schemas.microsoft.com/office/powerpoint/2010/main" val="221352385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46949E14-9BC2-4475-BBB9-C517BF21BB8F}" type="slidenum">
              <a:rPr lang="fr-FR" sz="1300"/>
              <a:pPr/>
              <a:t>111</a:t>
            </a:fld>
            <a:endParaRPr lang="fr-FR" sz="1300"/>
          </a:p>
        </p:txBody>
      </p:sp>
      <p:sp>
        <p:nvSpPr>
          <p:cNvPr id="291843" name="Rectangle 2"/>
          <p:cNvSpPr>
            <a:spLocks noGrp="1" noRot="1" noChangeAspect="1" noChangeArrowheads="1" noTextEdit="1"/>
          </p:cNvSpPr>
          <p:nvPr>
            <p:ph type="sldImg"/>
          </p:nvPr>
        </p:nvSpPr>
        <p:spPr>
          <a:ln/>
        </p:spPr>
      </p:sp>
      <p:sp>
        <p:nvSpPr>
          <p:cNvPr id="291844" name="Rectangle 3"/>
          <p:cNvSpPr>
            <a:spLocks noGrp="1" noChangeArrowheads="1"/>
          </p:cNvSpPr>
          <p:nvPr>
            <p:ph type="body" idx="1"/>
          </p:nvPr>
        </p:nvSpPr>
        <p:spPr>
          <a:noFill/>
        </p:spPr>
        <p:txBody>
          <a:bodyPr/>
          <a:lstStyle/>
          <a:p>
            <a:pPr eaLnBrk="1" hangingPunct="1"/>
            <a:endParaRPr lang="fr-FR" dirty="0"/>
          </a:p>
          <a:p>
            <a:pPr eaLnBrk="1" hangingPunct="1"/>
            <a:r>
              <a:rPr lang="fr-FR" dirty="0"/>
              <a:t>Transposition en java :</a:t>
            </a:r>
          </a:p>
          <a:p>
            <a:pPr eaLnBrk="1" hangingPunct="1"/>
            <a:endParaRPr lang="fr-FR" dirty="0"/>
          </a:p>
          <a:p>
            <a:pPr eaLnBrk="1" hangingPunct="1"/>
            <a:r>
              <a:rPr lang="fr-FR" dirty="0"/>
              <a:t>public class </a:t>
            </a:r>
            <a:r>
              <a:rPr lang="fr-FR" dirty="0" err="1"/>
              <a:t>ClasseA</a:t>
            </a:r>
            <a:endParaRPr lang="fr-FR" dirty="0"/>
          </a:p>
          <a:p>
            <a:pPr eaLnBrk="1" hangingPunct="1"/>
            <a:r>
              <a:rPr lang="fr-FR" dirty="0"/>
              <a:t>{</a:t>
            </a:r>
          </a:p>
          <a:p>
            <a:pPr eaLnBrk="1" hangingPunct="1"/>
            <a:r>
              <a:rPr lang="fr-FR" dirty="0"/>
              <a:t>public </a:t>
            </a:r>
            <a:r>
              <a:rPr lang="fr-FR" dirty="0" err="1"/>
              <a:t>objetB</a:t>
            </a:r>
            <a:r>
              <a:rPr lang="fr-FR" dirty="0"/>
              <a:t> = new </a:t>
            </a:r>
            <a:r>
              <a:rPr lang="fr-FR" dirty="0" err="1"/>
              <a:t>ClasseB</a:t>
            </a:r>
            <a:r>
              <a:rPr lang="fr-FR" dirty="0"/>
              <a:t>();</a:t>
            </a:r>
          </a:p>
          <a:p>
            <a:pPr eaLnBrk="1" hangingPunct="1"/>
            <a:r>
              <a:rPr lang="fr-FR" dirty="0"/>
              <a:t>public </a:t>
            </a:r>
            <a:r>
              <a:rPr lang="fr-FR" dirty="0" err="1"/>
              <a:t>void</a:t>
            </a:r>
            <a:r>
              <a:rPr lang="fr-FR" dirty="0"/>
              <a:t> </a:t>
            </a:r>
            <a:r>
              <a:rPr lang="fr-FR" dirty="0" err="1"/>
              <a:t>operationA</a:t>
            </a:r>
            <a:r>
              <a:rPr lang="fr-FR" dirty="0"/>
              <a:t>() {</a:t>
            </a:r>
          </a:p>
          <a:p>
            <a:pPr eaLnBrk="1" hangingPunct="1"/>
            <a:r>
              <a:rPr lang="fr-FR" dirty="0"/>
              <a:t>	objetB.operationB1();</a:t>
            </a:r>
          </a:p>
          <a:p>
            <a:pPr eaLnBrk="1" hangingPunct="1"/>
            <a:r>
              <a:rPr lang="fr-FR" dirty="0"/>
              <a:t>	objetB.operationB2();</a:t>
            </a:r>
          </a:p>
          <a:p>
            <a:pPr eaLnBrk="1" hangingPunct="1"/>
            <a:r>
              <a:rPr lang="fr-FR" dirty="0"/>
              <a:t>}</a:t>
            </a:r>
          </a:p>
          <a:p>
            <a:pPr eaLnBrk="1" hangingPunct="1"/>
            <a:r>
              <a:rPr lang="fr-FR" dirty="0"/>
              <a:t>}</a:t>
            </a:r>
          </a:p>
          <a:p>
            <a:pPr eaLnBrk="1" hangingPunct="1"/>
            <a:endParaRPr lang="fr-FR" dirty="0"/>
          </a:p>
          <a:p>
            <a:pPr eaLnBrk="1" hangingPunct="1"/>
            <a:r>
              <a:rPr lang="fr-FR" dirty="0"/>
              <a:t>Public class </a:t>
            </a:r>
            <a:r>
              <a:rPr lang="fr-FR" dirty="0" err="1"/>
              <a:t>ClasseB</a:t>
            </a:r>
            <a:endParaRPr lang="fr-FR" dirty="0"/>
          </a:p>
          <a:p>
            <a:pPr eaLnBrk="1" hangingPunct="1"/>
            <a:r>
              <a:rPr lang="fr-FR" dirty="0"/>
              <a:t>{</a:t>
            </a:r>
          </a:p>
          <a:p>
            <a:pPr eaLnBrk="1" hangingPunct="1"/>
            <a:r>
              <a:rPr lang="fr-FR" dirty="0"/>
              <a:t>Public </a:t>
            </a:r>
            <a:r>
              <a:rPr lang="fr-FR" dirty="0" err="1"/>
              <a:t>void</a:t>
            </a:r>
            <a:r>
              <a:rPr lang="fr-FR" dirty="0"/>
              <a:t> operationB1() {}</a:t>
            </a:r>
          </a:p>
          <a:p>
            <a:pPr eaLnBrk="1" hangingPunct="1"/>
            <a:r>
              <a:rPr lang="fr-FR" dirty="0"/>
              <a:t>Public </a:t>
            </a:r>
            <a:r>
              <a:rPr lang="fr-FR" dirty="0" err="1"/>
              <a:t>void</a:t>
            </a:r>
            <a:r>
              <a:rPr lang="fr-FR" dirty="0"/>
              <a:t> operationB2() {}</a:t>
            </a:r>
          </a:p>
          <a:p>
            <a:pPr eaLnBrk="1" hangingPunct="1"/>
            <a:r>
              <a:rPr lang="fr-FR" dirty="0"/>
              <a:t>}</a:t>
            </a:r>
          </a:p>
          <a:p>
            <a:pPr eaLnBrk="1" hangingPunct="1"/>
            <a:endParaRPr lang="fr-FR" dirty="0"/>
          </a:p>
        </p:txBody>
      </p:sp>
    </p:spTree>
    <p:extLst>
      <p:ext uri="{BB962C8B-B14F-4D97-AF65-F5344CB8AC3E}">
        <p14:creationId xmlns:p14="http://schemas.microsoft.com/office/powerpoint/2010/main" val="1578362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81570A47-7C75-4618-B039-BEE293E5C5F4}" type="slidenum">
              <a:rPr lang="fr-FR" sz="1300"/>
              <a:pPr/>
              <a:t>112</a:t>
            </a:fld>
            <a:endParaRPr lang="fr-FR" sz="1300"/>
          </a:p>
        </p:txBody>
      </p:sp>
      <p:sp>
        <p:nvSpPr>
          <p:cNvPr id="292867" name="Rectangle 2"/>
          <p:cNvSpPr>
            <a:spLocks noGrp="1" noRot="1" noChangeAspect="1" noChangeArrowheads="1" noTextEdit="1"/>
          </p:cNvSpPr>
          <p:nvPr>
            <p:ph type="sldImg"/>
          </p:nvPr>
        </p:nvSpPr>
        <p:spPr>
          <a:ln/>
        </p:spPr>
      </p:sp>
      <p:sp>
        <p:nvSpPr>
          <p:cNvPr id="292868" name="Rectangle 3"/>
          <p:cNvSpPr>
            <a:spLocks noGrp="1" noChangeArrowheads="1"/>
          </p:cNvSpPr>
          <p:nvPr>
            <p:ph type="body" idx="1"/>
          </p:nvPr>
        </p:nvSpPr>
        <p:spPr>
          <a:noFill/>
        </p:spPr>
        <p:txBody>
          <a:bodyPr/>
          <a:lstStyle/>
          <a:p>
            <a:pPr eaLnBrk="1" hangingPunct="1"/>
            <a:endParaRPr lang="fr-FR"/>
          </a:p>
          <a:p>
            <a:pPr eaLnBrk="1" hangingPunct="1"/>
            <a:r>
              <a:rPr lang="fr-FR"/>
              <a:t>Synchrone : le plus courant en programmation.</a:t>
            </a:r>
          </a:p>
          <a:p>
            <a:pPr eaLnBrk="1" hangingPunct="1"/>
            <a:r>
              <a:rPr lang="fr-FR"/>
              <a:t>Asynchrone : exemple : envoi d’un mail, d’une impression.</a:t>
            </a:r>
          </a:p>
          <a:p>
            <a:pPr eaLnBrk="1" hangingPunct="1"/>
            <a:endParaRPr lang="fr-FR"/>
          </a:p>
        </p:txBody>
      </p:sp>
    </p:spTree>
    <p:extLst>
      <p:ext uri="{BB962C8B-B14F-4D97-AF65-F5344CB8AC3E}">
        <p14:creationId xmlns:p14="http://schemas.microsoft.com/office/powerpoint/2010/main" val="19492654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761D33BE-6060-4DF5-95E0-8DC8A5C97948}" type="slidenum">
              <a:rPr lang="fr-FR" sz="1300"/>
              <a:pPr/>
              <a:t>113</a:t>
            </a:fld>
            <a:endParaRPr lang="fr-FR" sz="1300"/>
          </a:p>
        </p:txBody>
      </p:sp>
      <p:sp>
        <p:nvSpPr>
          <p:cNvPr id="293891" name="Rectangle 2"/>
          <p:cNvSpPr>
            <a:spLocks noGrp="1" noRot="1" noChangeAspect="1" noChangeArrowheads="1" noTextEdit="1"/>
          </p:cNvSpPr>
          <p:nvPr>
            <p:ph type="sldImg"/>
          </p:nvPr>
        </p:nvSpPr>
        <p:spPr>
          <a:ln/>
        </p:spPr>
      </p:sp>
      <p:sp>
        <p:nvSpPr>
          <p:cNvPr id="293892" name="Rectangle 3"/>
          <p:cNvSpPr>
            <a:spLocks noGrp="1" noChangeArrowheads="1"/>
          </p:cNvSpPr>
          <p:nvPr>
            <p:ph type="body" idx="1"/>
          </p:nvPr>
        </p:nvSpPr>
        <p:spPr>
          <a:noFill/>
        </p:spPr>
        <p:txBody>
          <a:bodyPr/>
          <a:lstStyle/>
          <a:p>
            <a:pPr eaLnBrk="1" hangingPunct="1"/>
            <a:endParaRPr lang="fr-FR"/>
          </a:p>
          <a:p>
            <a:pPr eaLnBrk="1" hangingPunct="1"/>
            <a:r>
              <a:rPr lang="fr-FR"/>
              <a:t>Attention : certains AGL, comme celui que j’ai utilisé pour ce slide, ne supporte pas la technique du rectangle de titre surbaissé pour représenter la création d’un objet.</a:t>
            </a:r>
          </a:p>
          <a:p>
            <a:pPr eaLnBrk="1" hangingPunct="1"/>
            <a:endParaRPr lang="fr-FR"/>
          </a:p>
        </p:txBody>
      </p:sp>
    </p:spTree>
    <p:extLst>
      <p:ext uri="{BB962C8B-B14F-4D97-AF65-F5344CB8AC3E}">
        <p14:creationId xmlns:p14="http://schemas.microsoft.com/office/powerpoint/2010/main" val="109222720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751141E-30DC-40CC-B1CD-A2B852638C96}" type="slidenum">
              <a:rPr lang="fr-FR" sz="1300"/>
              <a:pPr/>
              <a:t>114</a:t>
            </a:fld>
            <a:endParaRPr lang="fr-FR" sz="1300"/>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21381163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3C0AE385-A2D7-4BCD-AEAA-F0D8A5C3ACAB}" type="slidenum">
              <a:rPr lang="fr-FR" sz="1300"/>
              <a:pPr/>
              <a:t>115</a:t>
            </a:fld>
            <a:endParaRPr lang="fr-FR" sz="1300"/>
          </a:p>
        </p:txBody>
      </p:sp>
      <p:sp>
        <p:nvSpPr>
          <p:cNvPr id="295939" name="Rectangle 2"/>
          <p:cNvSpPr>
            <a:spLocks noGrp="1" noRot="1" noChangeAspect="1" noChangeArrowheads="1" noTextEdit="1"/>
          </p:cNvSpPr>
          <p:nvPr>
            <p:ph type="sldImg"/>
          </p:nvPr>
        </p:nvSpPr>
        <p:spPr>
          <a:ln/>
        </p:spPr>
      </p:sp>
      <p:sp>
        <p:nvSpPr>
          <p:cNvPr id="295940" name="Rectangle 3"/>
          <p:cNvSpPr>
            <a:spLocks noGrp="1" noChangeArrowheads="1"/>
          </p:cNvSpPr>
          <p:nvPr>
            <p:ph type="body" idx="1"/>
          </p:nvPr>
        </p:nvSpPr>
        <p:spPr>
          <a:noFill/>
        </p:spPr>
        <p:txBody>
          <a:bodyPr/>
          <a:lstStyle/>
          <a:p>
            <a:pPr eaLnBrk="1" hangingPunct="1"/>
            <a:endParaRPr lang="fr-FR" dirty="0"/>
          </a:p>
          <a:p>
            <a:pPr eaLnBrk="1" hangingPunct="1"/>
            <a:r>
              <a:rPr lang="fr-FR" dirty="0"/>
              <a:t>« </a:t>
            </a:r>
            <a:r>
              <a:rPr lang="fr-FR" dirty="0" err="1"/>
              <a:t>Opt</a:t>
            </a:r>
            <a:r>
              <a:rPr lang="fr-FR" dirty="0"/>
              <a:t> » et « </a:t>
            </a:r>
            <a:r>
              <a:rPr lang="fr-FR" dirty="0" err="1"/>
              <a:t>ref</a:t>
            </a:r>
            <a:r>
              <a:rPr lang="fr-FR" dirty="0"/>
              <a:t> » sont des opérateurs de fragment.</a:t>
            </a:r>
          </a:p>
          <a:p>
            <a:pPr eaLnBrk="1" hangingPunct="1"/>
            <a:r>
              <a:rPr lang="fr-FR" dirty="0" err="1"/>
              <a:t>Opt</a:t>
            </a:r>
            <a:r>
              <a:rPr lang="fr-FR" dirty="0"/>
              <a:t> : les interactions contenues dans le fragment ne sont exécutées que si la </a:t>
            </a:r>
            <a:r>
              <a:rPr lang="fr-FR" dirty="0" err="1"/>
              <a:t>condtion</a:t>
            </a:r>
            <a:r>
              <a:rPr lang="fr-FR" dirty="0"/>
              <a:t> de garde est réalisée</a:t>
            </a:r>
          </a:p>
          <a:p>
            <a:pPr eaLnBrk="1" hangingPunct="1"/>
            <a:r>
              <a:rPr lang="fr-FR" dirty="0" err="1"/>
              <a:t>Ref</a:t>
            </a:r>
            <a:r>
              <a:rPr lang="fr-FR" dirty="0"/>
              <a:t> : référence une interaction définie ailleurs dans le modèle. (parallèle avec le </a:t>
            </a:r>
            <a:r>
              <a:rPr lang="fr-FR" dirty="0" err="1"/>
              <a:t>include</a:t>
            </a:r>
            <a:r>
              <a:rPr lang="fr-FR" dirty="0"/>
              <a:t> des cas d’utilisation)</a:t>
            </a:r>
          </a:p>
          <a:p>
            <a:pPr eaLnBrk="1" hangingPunct="1"/>
            <a:r>
              <a:rPr lang="fr-FR" dirty="0"/>
              <a:t>Autres opérateurs : </a:t>
            </a:r>
            <a:r>
              <a:rPr lang="fr-FR" dirty="0" err="1"/>
              <a:t>loop</a:t>
            </a:r>
            <a:r>
              <a:rPr lang="fr-FR" dirty="0"/>
              <a:t> (boucle tant que), alt (if </a:t>
            </a:r>
            <a:r>
              <a:rPr lang="fr-FR" dirty="0" err="1"/>
              <a:t>then</a:t>
            </a:r>
            <a:r>
              <a:rPr lang="fr-FR" dirty="0"/>
              <a:t> </a:t>
            </a:r>
            <a:r>
              <a:rPr lang="fr-FR" dirty="0" err="1"/>
              <a:t>else</a:t>
            </a:r>
            <a:r>
              <a:rPr lang="fr-FR" dirty="0"/>
              <a:t>),… il en existe une dizaine.</a:t>
            </a:r>
          </a:p>
          <a:p>
            <a:pPr eaLnBrk="1" hangingPunct="1"/>
            <a:endParaRPr lang="fr-FR" dirty="0"/>
          </a:p>
        </p:txBody>
      </p:sp>
    </p:spTree>
    <p:extLst>
      <p:ext uri="{BB962C8B-B14F-4D97-AF65-F5344CB8AC3E}">
        <p14:creationId xmlns:p14="http://schemas.microsoft.com/office/powerpoint/2010/main" val="30710821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3C0AE385-A2D7-4BCD-AEAA-F0D8A5C3ACAB}" type="slidenum">
              <a:rPr lang="fr-FR" sz="1300"/>
              <a:pPr/>
              <a:t>116</a:t>
            </a:fld>
            <a:endParaRPr lang="fr-FR" sz="1300"/>
          </a:p>
        </p:txBody>
      </p:sp>
      <p:sp>
        <p:nvSpPr>
          <p:cNvPr id="295939" name="Rectangle 2"/>
          <p:cNvSpPr>
            <a:spLocks noGrp="1" noRot="1" noChangeAspect="1" noChangeArrowheads="1" noTextEdit="1"/>
          </p:cNvSpPr>
          <p:nvPr>
            <p:ph type="sldImg"/>
          </p:nvPr>
        </p:nvSpPr>
        <p:spPr>
          <a:ln/>
        </p:spPr>
      </p:sp>
      <p:sp>
        <p:nvSpPr>
          <p:cNvPr id="295940" name="Rectangle 3"/>
          <p:cNvSpPr>
            <a:spLocks noGrp="1" noChangeArrowheads="1"/>
          </p:cNvSpPr>
          <p:nvPr>
            <p:ph type="body" idx="1"/>
          </p:nvPr>
        </p:nvSpPr>
        <p:spPr>
          <a:noFill/>
        </p:spPr>
        <p:txBody>
          <a:bodyPr/>
          <a:lstStyle/>
          <a:p>
            <a:pPr eaLnBrk="1" hangingPunct="1"/>
            <a:endParaRPr lang="fr-FR" dirty="0"/>
          </a:p>
          <a:p>
            <a:pPr eaLnBrk="1" hangingPunct="1"/>
            <a:r>
              <a:rPr lang="fr-FR" dirty="0"/>
              <a:t>« </a:t>
            </a:r>
            <a:r>
              <a:rPr lang="fr-FR" dirty="0" err="1"/>
              <a:t>Opt</a:t>
            </a:r>
            <a:r>
              <a:rPr lang="fr-FR" dirty="0"/>
              <a:t> » et « </a:t>
            </a:r>
            <a:r>
              <a:rPr lang="fr-FR" dirty="0" err="1"/>
              <a:t>ref</a:t>
            </a:r>
            <a:r>
              <a:rPr lang="fr-FR" dirty="0"/>
              <a:t> » sont des opérateurs de fragment.</a:t>
            </a:r>
          </a:p>
          <a:p>
            <a:pPr eaLnBrk="1" hangingPunct="1"/>
            <a:r>
              <a:rPr lang="fr-FR" dirty="0" err="1"/>
              <a:t>Opt</a:t>
            </a:r>
            <a:r>
              <a:rPr lang="fr-FR" dirty="0"/>
              <a:t> : les interactions contenues dans le fragment ne sont exécutées que si la </a:t>
            </a:r>
            <a:r>
              <a:rPr lang="fr-FR" dirty="0" err="1"/>
              <a:t>condtion</a:t>
            </a:r>
            <a:r>
              <a:rPr lang="fr-FR" dirty="0"/>
              <a:t> de garde est réalisée</a:t>
            </a:r>
          </a:p>
          <a:p>
            <a:pPr eaLnBrk="1" hangingPunct="1"/>
            <a:r>
              <a:rPr lang="fr-FR" dirty="0" err="1"/>
              <a:t>Ref</a:t>
            </a:r>
            <a:r>
              <a:rPr lang="fr-FR" dirty="0"/>
              <a:t> : référence une interaction définie ailleurs dans le modèle. (parallèle avec le </a:t>
            </a:r>
            <a:r>
              <a:rPr lang="fr-FR" dirty="0" err="1"/>
              <a:t>include</a:t>
            </a:r>
            <a:r>
              <a:rPr lang="fr-FR" dirty="0"/>
              <a:t> des cas d’utilisation)</a:t>
            </a:r>
          </a:p>
          <a:p>
            <a:pPr eaLnBrk="1" hangingPunct="1"/>
            <a:r>
              <a:rPr lang="fr-FR" dirty="0"/>
              <a:t>Autres opérateurs : </a:t>
            </a:r>
            <a:r>
              <a:rPr lang="fr-FR" dirty="0" err="1"/>
              <a:t>loop</a:t>
            </a:r>
            <a:r>
              <a:rPr lang="fr-FR" dirty="0"/>
              <a:t> (boucle tant que), alt (if </a:t>
            </a:r>
            <a:r>
              <a:rPr lang="fr-FR" dirty="0" err="1"/>
              <a:t>then</a:t>
            </a:r>
            <a:r>
              <a:rPr lang="fr-FR" dirty="0"/>
              <a:t> </a:t>
            </a:r>
            <a:r>
              <a:rPr lang="fr-FR" dirty="0" err="1"/>
              <a:t>else</a:t>
            </a:r>
            <a:r>
              <a:rPr lang="fr-FR" dirty="0"/>
              <a:t>),… il en existe une dizaine.</a:t>
            </a:r>
          </a:p>
          <a:p>
            <a:pPr eaLnBrk="1" hangingPunct="1"/>
            <a:endParaRPr lang="fr-FR" dirty="0"/>
          </a:p>
        </p:txBody>
      </p:sp>
    </p:spTree>
    <p:extLst>
      <p:ext uri="{BB962C8B-B14F-4D97-AF65-F5344CB8AC3E}">
        <p14:creationId xmlns:p14="http://schemas.microsoft.com/office/powerpoint/2010/main" val="3785950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6CF18B5D-DDB6-4A74-9443-D3ED429AD130}" type="slidenum">
              <a:rPr lang="fr-FR" sz="1300"/>
              <a:pPr/>
              <a:t>117</a:t>
            </a:fld>
            <a:endParaRPr lang="fr-FR" sz="1300"/>
          </a:p>
        </p:txBody>
      </p:sp>
      <p:sp>
        <p:nvSpPr>
          <p:cNvPr id="296963" name="Rectangle 2"/>
          <p:cNvSpPr>
            <a:spLocks noGrp="1" noRot="1" noChangeAspect="1" noChangeArrowheads="1" noTextEdit="1"/>
          </p:cNvSpPr>
          <p:nvPr>
            <p:ph type="sldImg"/>
          </p:nvPr>
        </p:nvSpPr>
        <p:spPr>
          <a:ln/>
        </p:spPr>
      </p:sp>
      <p:sp>
        <p:nvSpPr>
          <p:cNvPr id="296964" name="Rectangle 3"/>
          <p:cNvSpPr>
            <a:spLocks noGrp="1" noChangeArrowheads="1"/>
          </p:cNvSpPr>
          <p:nvPr>
            <p:ph type="body" idx="1"/>
          </p:nvPr>
        </p:nvSpPr>
        <p:spPr>
          <a:noFill/>
        </p:spPr>
        <p:txBody>
          <a:bodyPr/>
          <a:lstStyle/>
          <a:p>
            <a:pPr eaLnBrk="1" hangingPunct="1"/>
            <a:endParaRPr lang="fr-FR"/>
          </a:p>
          <a:p>
            <a:pPr eaLnBrk="1" hangingPunct="1"/>
            <a:r>
              <a:rPr lang="fr-FR"/>
              <a:t>Montrer comment on passe de l’un à l’autre : on ouvre la boîte noire du système pour montrer la collaboration de ses objets.</a:t>
            </a:r>
          </a:p>
          <a:p>
            <a:pPr eaLnBrk="1" hangingPunct="1"/>
            <a:endParaRPr lang="fr-FR"/>
          </a:p>
        </p:txBody>
      </p:sp>
    </p:spTree>
    <p:extLst>
      <p:ext uri="{BB962C8B-B14F-4D97-AF65-F5344CB8AC3E}">
        <p14:creationId xmlns:p14="http://schemas.microsoft.com/office/powerpoint/2010/main" val="273054103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3F4026C2-6746-4EE0-AED0-AEC82311D091}" type="slidenum">
              <a:rPr lang="fr-FR" sz="1300"/>
              <a:pPr/>
              <a:t>118</a:t>
            </a:fld>
            <a:endParaRPr lang="fr-FR" sz="1300"/>
          </a:p>
        </p:txBody>
      </p:sp>
      <p:sp>
        <p:nvSpPr>
          <p:cNvPr id="297987" name="Rectangle 2"/>
          <p:cNvSpPr>
            <a:spLocks noGrp="1" noRot="1" noChangeAspect="1" noChangeArrowheads="1" noTextEdit="1"/>
          </p:cNvSpPr>
          <p:nvPr>
            <p:ph type="sldImg"/>
          </p:nvPr>
        </p:nvSpPr>
        <p:spPr>
          <a:ln/>
        </p:spPr>
      </p:sp>
      <p:sp>
        <p:nvSpPr>
          <p:cNvPr id="297988" name="Rectangle 3"/>
          <p:cNvSpPr>
            <a:spLocks noGrp="1" noChangeArrowheads="1"/>
          </p:cNvSpPr>
          <p:nvPr>
            <p:ph type="body" idx="1"/>
          </p:nvPr>
        </p:nvSpPr>
        <p:spPr>
          <a:noFill/>
        </p:spPr>
        <p:txBody>
          <a:bodyPr/>
          <a:lstStyle/>
          <a:p>
            <a:pPr eaLnBrk="1" hangingPunct="1"/>
            <a:endParaRPr lang="fr-FR"/>
          </a:p>
          <a:p>
            <a:pPr eaLnBrk="1" hangingPunct="1"/>
            <a:r>
              <a:rPr lang="fr-FR"/>
              <a:t>Les diagrammes de séquence et de communication sont tellement similaires que de nombreux outils de modélisation permettent de transformer l’un en l’autre et vice-versa.</a:t>
            </a:r>
          </a:p>
          <a:p>
            <a:pPr eaLnBrk="1" hangingPunct="1"/>
            <a:endParaRPr lang="fr-FR"/>
          </a:p>
        </p:txBody>
      </p:sp>
    </p:spTree>
    <p:extLst>
      <p:ext uri="{BB962C8B-B14F-4D97-AF65-F5344CB8AC3E}">
        <p14:creationId xmlns:p14="http://schemas.microsoft.com/office/powerpoint/2010/main" val="317321202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2F997744-45A6-4F22-9E14-8E2AEFDF8DA4}" type="slidenum">
              <a:rPr lang="fr-FR" sz="1300"/>
              <a:pPr/>
              <a:t>119</a:t>
            </a:fld>
            <a:endParaRPr lang="fr-FR" sz="1300"/>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noFill/>
        </p:spPr>
        <p:txBody>
          <a:bodyPr/>
          <a:lstStyle/>
          <a:p>
            <a:pPr eaLnBrk="1" hangingPunct="1"/>
            <a:endParaRPr lang="fr-FR"/>
          </a:p>
          <a:p>
            <a:pPr eaLnBrk="1" hangingPunct="1"/>
            <a:r>
              <a:rPr lang="fr-FR"/>
              <a:t>On ne s’attarde pas sur lui…</a:t>
            </a:r>
          </a:p>
        </p:txBody>
      </p:sp>
    </p:spTree>
    <p:extLst>
      <p:ext uri="{BB962C8B-B14F-4D97-AF65-F5344CB8AC3E}">
        <p14:creationId xmlns:p14="http://schemas.microsoft.com/office/powerpoint/2010/main" val="4076452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25A2EC00-F046-46D7-894F-FBED1760BC9C}" type="slidenum">
              <a:rPr lang="fr-FR" sz="1300"/>
              <a:pPr/>
              <a:t>12</a:t>
            </a:fld>
            <a:endParaRPr lang="fr-FR" sz="1300"/>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p:spPr>
        <p:txBody>
          <a:bodyPr/>
          <a:lstStyle/>
          <a:p>
            <a:pPr eaLnBrk="1" hangingPunct="1"/>
            <a:r>
              <a:rPr lang="fr-FR" dirty="0"/>
              <a:t>Pour un chef de projet, UML ne suffit pas. Il lui faut en plus un processus de réalisation du logiciel. Nombreuses méthodes existantes, certaines utilisent UML comme par exemple UP.</a:t>
            </a:r>
          </a:p>
          <a:p>
            <a:pPr eaLnBrk="1" hangingPunct="1"/>
            <a:r>
              <a:rPr lang="fr-FR" dirty="0"/>
              <a:t>Exemples d’AGL : </a:t>
            </a:r>
          </a:p>
          <a:p>
            <a:pPr eaLnBrk="1" hangingPunct="1"/>
            <a:r>
              <a:rPr lang="fr-FR" dirty="0"/>
              <a:t>- XDE/RSM d’IBM,</a:t>
            </a:r>
          </a:p>
          <a:p>
            <a:pPr eaLnBrk="1" hangingPunct="1">
              <a:buFontTx/>
              <a:buChar char="-"/>
            </a:pPr>
            <a:r>
              <a:rPr lang="fr-FR" dirty="0" err="1"/>
              <a:t>StarUML</a:t>
            </a:r>
            <a:r>
              <a:rPr lang="fr-FR" dirty="0"/>
              <a:t>. Cet AGL propose différentes approches lors de la création d’un nouveau projet,</a:t>
            </a:r>
          </a:p>
          <a:p>
            <a:pPr eaLnBrk="1" hangingPunct="1">
              <a:buFontTx/>
              <a:buChar char="-"/>
            </a:pPr>
            <a:r>
              <a:rPr lang="fr-FR" dirty="0"/>
              <a:t> Jude,</a:t>
            </a:r>
          </a:p>
          <a:p>
            <a:pPr eaLnBrk="1" hangingPunct="1">
              <a:buFontTx/>
              <a:buChar char="-"/>
            </a:pPr>
            <a:r>
              <a:rPr lang="fr-FR" dirty="0"/>
              <a:t> Papyrus UML développé par le CEA</a:t>
            </a:r>
          </a:p>
          <a:p>
            <a:pPr eaLnBrk="1" hangingPunct="1">
              <a:buFontTx/>
              <a:buChar char="-"/>
            </a:pPr>
            <a:endParaRPr lang="fr-FR" dirty="0"/>
          </a:p>
          <a:p>
            <a:pPr eaLnBrk="1" hangingPunct="1">
              <a:buFontTx/>
              <a:buChar char="-"/>
            </a:pPr>
            <a:r>
              <a:rPr lang="fr-FR" dirty="0"/>
              <a:t>… il en existe des centaines !!!</a:t>
            </a:r>
          </a:p>
          <a:p>
            <a:pPr eaLnBrk="1" hangingPunct="1">
              <a:buFontTx/>
              <a:buChar char="-"/>
            </a:pPr>
            <a:endParaRPr lang="fr-FR" dirty="0"/>
          </a:p>
          <a:p>
            <a:pPr eaLnBrk="1" hangingPunct="1"/>
            <a:endParaRPr lang="fr-FR" dirty="0"/>
          </a:p>
        </p:txBody>
      </p:sp>
    </p:spTree>
    <p:extLst>
      <p:ext uri="{BB962C8B-B14F-4D97-AF65-F5344CB8AC3E}">
        <p14:creationId xmlns:p14="http://schemas.microsoft.com/office/powerpoint/2010/main" val="288889263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E78CF0C1-3D62-421A-AC21-BA3592B4ACAD}" type="slidenum">
              <a:rPr lang="fr-FR" sz="1300"/>
              <a:pPr/>
              <a:t>120</a:t>
            </a:fld>
            <a:endParaRPr lang="fr-FR" sz="1300"/>
          </a:p>
        </p:txBody>
      </p:sp>
      <p:sp>
        <p:nvSpPr>
          <p:cNvPr id="300035" name="Rectangle 2"/>
          <p:cNvSpPr>
            <a:spLocks noGrp="1" noRot="1" noChangeAspect="1" noChangeArrowheads="1" noTextEdit="1"/>
          </p:cNvSpPr>
          <p:nvPr>
            <p:ph type="sldImg"/>
          </p:nvPr>
        </p:nvSpPr>
        <p:spPr>
          <a:ln/>
        </p:spPr>
      </p:sp>
      <p:sp>
        <p:nvSpPr>
          <p:cNvPr id="300036" name="Rectangle 3"/>
          <p:cNvSpPr>
            <a:spLocks noGrp="1" noChangeArrowheads="1"/>
          </p:cNvSpPr>
          <p:nvPr>
            <p:ph type="body" idx="1"/>
          </p:nvPr>
        </p:nvSpPr>
        <p:spPr>
          <a:noFill/>
        </p:spPr>
        <p:txBody>
          <a:bodyPr/>
          <a:lstStyle/>
          <a:p>
            <a:pPr eaLnBrk="1" hangingPunct="1"/>
            <a:endParaRPr lang="fr-FR"/>
          </a:p>
          <a:p>
            <a:pPr eaLnBrk="1" hangingPunct="1"/>
            <a:r>
              <a:rPr lang="fr-FR"/>
              <a:t>Les diagrammes de séquence et de communication sont tellement similaires que de nombreux outils de modélisation permettent de transformer l’un en l’autre et vice-versa.</a:t>
            </a:r>
          </a:p>
          <a:p>
            <a:pPr eaLnBrk="1" hangingPunct="1"/>
            <a:endParaRPr lang="fr-FR"/>
          </a:p>
        </p:txBody>
      </p:sp>
    </p:spTree>
    <p:extLst>
      <p:ext uri="{BB962C8B-B14F-4D97-AF65-F5344CB8AC3E}">
        <p14:creationId xmlns:p14="http://schemas.microsoft.com/office/powerpoint/2010/main" val="206819507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3B1496E3-A37D-45B1-8000-7C5B4FC04BF6}" type="slidenum">
              <a:rPr lang="fr-FR" sz="1300"/>
              <a:pPr/>
              <a:t>121</a:t>
            </a:fld>
            <a:endParaRPr lang="fr-FR" sz="1300"/>
          </a:p>
        </p:txBody>
      </p:sp>
      <p:sp>
        <p:nvSpPr>
          <p:cNvPr id="304131" name="Rectangle 2"/>
          <p:cNvSpPr>
            <a:spLocks noGrp="1" noRot="1" noChangeAspect="1" noChangeArrowheads="1" noTextEdit="1"/>
          </p:cNvSpPr>
          <p:nvPr>
            <p:ph type="sldImg"/>
          </p:nvPr>
        </p:nvSpPr>
        <p:spPr>
          <a:xfrm>
            <a:off x="990600" y="766763"/>
            <a:ext cx="5118100" cy="3840162"/>
          </a:xfrm>
          <a:ln/>
        </p:spPr>
      </p:sp>
      <p:sp>
        <p:nvSpPr>
          <p:cNvPr id="304132" name="Rectangle 3"/>
          <p:cNvSpPr>
            <a:spLocks noGrp="1" noChangeArrowheads="1"/>
          </p:cNvSpPr>
          <p:nvPr>
            <p:ph type="body" idx="1"/>
          </p:nvPr>
        </p:nvSpPr>
        <p:spPr>
          <a:xfrm>
            <a:off x="947250" y="4862797"/>
            <a:ext cx="5204800" cy="4605821"/>
          </a:xfrm>
          <a:noFill/>
        </p:spPr>
        <p:txBody>
          <a:bodyPr lIns="98572" tIns="49286" rIns="98572" bIns="49286"/>
          <a:lstStyle/>
          <a:p>
            <a:pPr eaLnBrk="1" hangingPunct="1"/>
            <a:endParaRPr lang="fr-FR"/>
          </a:p>
        </p:txBody>
      </p:sp>
    </p:spTree>
    <p:extLst>
      <p:ext uri="{BB962C8B-B14F-4D97-AF65-F5344CB8AC3E}">
        <p14:creationId xmlns:p14="http://schemas.microsoft.com/office/powerpoint/2010/main" val="251511847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7FEA5350-1521-4847-99C2-7F31549CAD0F}" type="slidenum">
              <a:rPr lang="fr-FR" sz="1300"/>
              <a:pPr/>
              <a:t>122</a:t>
            </a:fld>
            <a:endParaRPr lang="fr-FR" sz="1300"/>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p:spPr>
        <p:txBody>
          <a:bodyPr/>
          <a:lstStyle/>
          <a:p>
            <a:pPr eaLnBrk="1" hangingPunct="1"/>
            <a:r>
              <a:rPr lang="fr-FR"/>
              <a:t>On construit une première version du diagramme de classes, en identifiant :</a:t>
            </a:r>
          </a:p>
          <a:p>
            <a:pPr eaLnBrk="1" hangingPunct="1"/>
            <a:r>
              <a:rPr lang="fr-FR"/>
              <a:t>- Les classes, </a:t>
            </a:r>
          </a:p>
          <a:p>
            <a:pPr eaLnBrk="1" hangingPunct="1"/>
            <a:r>
              <a:rPr lang="fr-FR"/>
              <a:t>- Les propriétés des classes,</a:t>
            </a:r>
          </a:p>
          <a:p>
            <a:pPr eaLnBrk="1" hangingPunct="1"/>
            <a:r>
              <a:rPr lang="fr-FR"/>
              <a:t>- Les relations, </a:t>
            </a:r>
          </a:p>
          <a:p>
            <a:pPr eaLnBrk="1" hangingPunct="1">
              <a:buFontTx/>
              <a:buChar char="-"/>
            </a:pPr>
            <a:r>
              <a:rPr lang="fr-FR"/>
              <a:t> Les premières méthodes nées de la lecture de la description du système.</a:t>
            </a:r>
          </a:p>
          <a:p>
            <a:pPr eaLnBrk="1" hangingPunct="1">
              <a:buFontTx/>
              <a:buChar char="-"/>
            </a:pPr>
            <a:endParaRPr lang="fr-FR"/>
          </a:p>
          <a:p>
            <a:pPr eaLnBrk="1" hangingPunct="1"/>
            <a:r>
              <a:rPr lang="fr-FR"/>
              <a:t>La classe d’association est représentée sous sa forme de conception.</a:t>
            </a:r>
          </a:p>
          <a:p>
            <a:pPr eaLnBrk="1" hangingPunct="1">
              <a:buFontTx/>
              <a:buChar char="-"/>
            </a:pPr>
            <a:endParaRPr lang="fr-FR"/>
          </a:p>
          <a:p>
            <a:pPr eaLnBrk="1" hangingPunct="1"/>
            <a:endParaRPr lang="fr-FR"/>
          </a:p>
        </p:txBody>
      </p:sp>
    </p:spTree>
    <p:extLst>
      <p:ext uri="{BB962C8B-B14F-4D97-AF65-F5344CB8AC3E}">
        <p14:creationId xmlns:p14="http://schemas.microsoft.com/office/powerpoint/2010/main" val="396279052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B959D8C1-0401-4FB6-AB21-F5F670111FEE}" type="slidenum">
              <a:rPr lang="fr-FR" sz="1300"/>
              <a:pPr/>
              <a:t>123</a:t>
            </a:fld>
            <a:endParaRPr lang="fr-FR" sz="1300"/>
          </a:p>
        </p:txBody>
      </p:sp>
      <p:sp>
        <p:nvSpPr>
          <p:cNvPr id="306179" name="Rectangle 2"/>
          <p:cNvSpPr>
            <a:spLocks noGrp="1" noRot="1" noChangeAspect="1" noChangeArrowheads="1" noTextEdit="1"/>
          </p:cNvSpPr>
          <p:nvPr>
            <p:ph type="sldImg"/>
          </p:nvPr>
        </p:nvSpPr>
        <p:spPr>
          <a:ln/>
        </p:spPr>
      </p:sp>
      <p:sp>
        <p:nvSpPr>
          <p:cNvPr id="306180" name="Rectangle 3"/>
          <p:cNvSpPr>
            <a:spLocks noGrp="1" noChangeArrowheads="1"/>
          </p:cNvSpPr>
          <p:nvPr>
            <p:ph type="body" idx="1"/>
          </p:nvPr>
        </p:nvSpPr>
        <p:spPr>
          <a:noFill/>
        </p:spPr>
        <p:txBody>
          <a:bodyPr/>
          <a:lstStyle/>
          <a:p>
            <a:pPr eaLnBrk="1" hangingPunct="1"/>
            <a:endParaRPr lang="fr-FR"/>
          </a:p>
          <a:p>
            <a:pPr eaLnBrk="1" hangingPunct="1"/>
            <a:r>
              <a:rPr lang="fr-FR"/>
              <a:t>On fait en fait l’analyse/conception de la méthode getDétailsCommande()</a:t>
            </a:r>
          </a:p>
          <a:p>
            <a:pPr eaLnBrk="1" hangingPunct="1"/>
            <a:endParaRPr lang="fr-FR"/>
          </a:p>
          <a:p>
            <a:pPr eaLnBrk="1" hangingPunct="1"/>
            <a:r>
              <a:rPr lang="fr-FR"/>
              <a:t>Cela semble intéressant car a priori met en jeu de nombreuses interactions entre objets.</a:t>
            </a:r>
          </a:p>
        </p:txBody>
      </p:sp>
    </p:spTree>
    <p:extLst>
      <p:ext uri="{BB962C8B-B14F-4D97-AF65-F5344CB8AC3E}">
        <p14:creationId xmlns:p14="http://schemas.microsoft.com/office/powerpoint/2010/main" val="21810266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8359B054-4409-4005-837B-ED6B97030E3B}" type="slidenum">
              <a:rPr lang="fr-FR" sz="1300"/>
              <a:pPr/>
              <a:t>124</a:t>
            </a:fld>
            <a:endParaRPr lang="fr-FR" sz="1300"/>
          </a:p>
        </p:txBody>
      </p:sp>
      <p:sp>
        <p:nvSpPr>
          <p:cNvPr id="307203" name="Rectangle 2"/>
          <p:cNvSpPr>
            <a:spLocks noGrp="1" noRot="1" noChangeAspect="1" noChangeArrowheads="1" noTextEdit="1"/>
          </p:cNvSpPr>
          <p:nvPr>
            <p:ph type="sldImg"/>
          </p:nvPr>
        </p:nvSpPr>
        <p:spPr>
          <a:ln/>
        </p:spPr>
      </p:sp>
      <p:sp>
        <p:nvSpPr>
          <p:cNvPr id="307204" name="Rectangle 3"/>
          <p:cNvSpPr>
            <a:spLocks noGrp="1" noChangeArrowheads="1"/>
          </p:cNvSpPr>
          <p:nvPr>
            <p:ph type="body" idx="1"/>
          </p:nvPr>
        </p:nvSpPr>
        <p:spPr>
          <a:noFill/>
        </p:spPr>
        <p:txBody>
          <a:bodyPr/>
          <a:lstStyle/>
          <a:p>
            <a:pPr eaLnBrk="1" hangingPunct="1"/>
            <a:endParaRPr lang="fr-FR"/>
          </a:p>
          <a:p>
            <a:pPr eaLnBrk="1" hangingPunct="1"/>
            <a:r>
              <a:rPr lang="fr-FR"/>
              <a:t>Le objets appellent d’autres objets pour obtenir le résultat. On s’adresse systématiquement à l’objet le mieux « placé » pour réaliser le traitement.</a:t>
            </a:r>
          </a:p>
          <a:p>
            <a:pPr eaLnBrk="1" hangingPunct="1"/>
            <a:endParaRPr lang="fr-FR"/>
          </a:p>
          <a:p>
            <a:pPr eaLnBrk="1" hangingPunct="1"/>
            <a:endParaRPr lang="fr-FR"/>
          </a:p>
        </p:txBody>
      </p:sp>
    </p:spTree>
    <p:extLst>
      <p:ext uri="{BB962C8B-B14F-4D97-AF65-F5344CB8AC3E}">
        <p14:creationId xmlns:p14="http://schemas.microsoft.com/office/powerpoint/2010/main" val="23086503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FF3D442-7223-4CD2-BA9E-D9D767A7C298}" type="slidenum">
              <a:rPr lang="fr-FR" sz="1300"/>
              <a:pPr/>
              <a:t>125</a:t>
            </a:fld>
            <a:endParaRPr lang="fr-FR" sz="1300"/>
          </a:p>
        </p:txBody>
      </p:sp>
      <p:sp>
        <p:nvSpPr>
          <p:cNvPr id="308227" name="Rectangle 2"/>
          <p:cNvSpPr>
            <a:spLocks noGrp="1" noRot="1" noChangeAspect="1" noChangeArrowheads="1" noTextEdit="1"/>
          </p:cNvSpPr>
          <p:nvPr>
            <p:ph type="sldImg"/>
          </p:nvPr>
        </p:nvSpPr>
        <p:spPr>
          <a:ln/>
        </p:spPr>
      </p:sp>
      <p:sp>
        <p:nvSpPr>
          <p:cNvPr id="308228" name="Rectangle 3"/>
          <p:cNvSpPr>
            <a:spLocks noGrp="1" noChangeArrowheads="1"/>
          </p:cNvSpPr>
          <p:nvPr>
            <p:ph type="body" idx="1"/>
          </p:nvPr>
        </p:nvSpPr>
        <p:spPr>
          <a:noFill/>
        </p:spPr>
        <p:txBody>
          <a:bodyPr/>
          <a:lstStyle/>
          <a:p>
            <a:pPr eaLnBrk="1" hangingPunct="1"/>
            <a:r>
              <a:rPr lang="fr-FR"/>
              <a:t>L’analyse dynamique vient enrichir le diagramme de classes.</a:t>
            </a:r>
          </a:p>
          <a:p>
            <a:pPr eaLnBrk="1" hangingPunct="1"/>
            <a:endParaRPr lang="fr-FR"/>
          </a:p>
          <a:p>
            <a:pPr eaLnBrk="1" hangingPunct="1"/>
            <a:r>
              <a:rPr lang="fr-FR"/>
              <a:t>Apparition des méthodes.</a:t>
            </a:r>
          </a:p>
          <a:p>
            <a:pPr eaLnBrk="1" hangingPunct="1"/>
            <a:endParaRPr lang="fr-FR"/>
          </a:p>
          <a:p>
            <a:pPr eaLnBrk="1" hangingPunct="1"/>
            <a:r>
              <a:rPr lang="fr-FR"/>
              <a:t>Construction itérative, enrichissement du modèle par allers-retours entre statique et dynamique.</a:t>
            </a:r>
          </a:p>
          <a:p>
            <a:pPr eaLnBrk="1" hangingPunct="1"/>
            <a:endParaRPr lang="fr-FR"/>
          </a:p>
          <a:p>
            <a:pPr eaLnBrk="1" hangingPunct="1"/>
            <a:r>
              <a:rPr lang="fr-FR"/>
              <a:t>Il ne faut pas faire des diagrammes de séquence pour tous les UC et toutes les méthodes, seulement les principaux, ceux qui font intervenir plusieurs classes.</a:t>
            </a:r>
          </a:p>
          <a:p>
            <a:pPr eaLnBrk="1" hangingPunct="1"/>
            <a:endParaRPr lang="fr-FR"/>
          </a:p>
          <a:p>
            <a:pPr eaLnBrk="1" hangingPunct="1"/>
            <a:endParaRPr lang="fr-FR"/>
          </a:p>
          <a:p>
            <a:pPr eaLnBrk="1" hangingPunct="1"/>
            <a:endParaRPr lang="fr-FR"/>
          </a:p>
          <a:p>
            <a:pPr eaLnBrk="1" hangingPunct="1"/>
            <a:endParaRPr lang="fr-FR"/>
          </a:p>
        </p:txBody>
      </p:sp>
    </p:spTree>
    <p:extLst>
      <p:ext uri="{BB962C8B-B14F-4D97-AF65-F5344CB8AC3E}">
        <p14:creationId xmlns:p14="http://schemas.microsoft.com/office/powerpoint/2010/main" val="14125917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14726CBC-4D0D-4CE9-A407-8F5C47D38301}" type="slidenum">
              <a:rPr lang="fr-FR" sz="1300"/>
              <a:pPr/>
              <a:t>126</a:t>
            </a:fld>
            <a:endParaRPr lang="fr-FR" sz="1300"/>
          </a:p>
        </p:txBody>
      </p:sp>
      <p:sp>
        <p:nvSpPr>
          <p:cNvPr id="309251" name="Rectangle 2"/>
          <p:cNvSpPr>
            <a:spLocks noGrp="1" noRot="1" noChangeAspect="1" noChangeArrowheads="1" noTextEdit="1"/>
          </p:cNvSpPr>
          <p:nvPr>
            <p:ph type="sldImg"/>
          </p:nvPr>
        </p:nvSpPr>
        <p:spPr>
          <a:ln/>
        </p:spPr>
      </p:sp>
      <p:sp>
        <p:nvSpPr>
          <p:cNvPr id="309252" name="Rectangle 3"/>
          <p:cNvSpPr>
            <a:spLocks noGrp="1" noChangeArrowheads="1"/>
          </p:cNvSpPr>
          <p:nvPr>
            <p:ph type="body" idx="1"/>
          </p:nvPr>
        </p:nvSpPr>
        <p:spPr>
          <a:noFill/>
        </p:spPr>
        <p:txBody>
          <a:bodyPr/>
          <a:lstStyle/>
          <a:p>
            <a:pPr eaLnBrk="1" hangingPunct="1"/>
            <a:r>
              <a:rPr lang="fr-FR"/>
              <a:t>Autre solution possible.</a:t>
            </a:r>
          </a:p>
          <a:p>
            <a:pPr eaLnBrk="1" hangingPunct="1"/>
            <a:endParaRPr lang="fr-FR"/>
          </a:p>
          <a:p>
            <a:pPr eaLnBrk="1" hangingPunct="1"/>
            <a:r>
              <a:rPr lang="fr-FR"/>
              <a:t>L’objet LIBRAIRIE se charge d’envoyer les messages, il ne délègue pas le travail !</a:t>
            </a:r>
          </a:p>
          <a:p>
            <a:pPr eaLnBrk="1" hangingPunct="1"/>
            <a:r>
              <a:rPr lang="fr-FR"/>
              <a:t>Cela va à l'encontre des principes de l’objet.</a:t>
            </a:r>
          </a:p>
          <a:p>
            <a:pPr eaLnBrk="1" hangingPunct="1"/>
            <a:r>
              <a:rPr lang="fr-FR"/>
              <a:t>Délégation : meilleure affectation des responsabilités, réutilisation.</a:t>
            </a:r>
          </a:p>
          <a:p>
            <a:pPr eaLnBrk="1" hangingPunct="1"/>
            <a:r>
              <a:rPr lang="fr-FR"/>
              <a:t>Supervision : apparition d’un « fil d’exécution », plus simple à comprendre, plus classique.</a:t>
            </a:r>
          </a:p>
          <a:p>
            <a:pPr eaLnBrk="1" hangingPunct="1"/>
            <a:endParaRPr lang="fr-FR"/>
          </a:p>
        </p:txBody>
      </p:sp>
    </p:spTree>
    <p:extLst>
      <p:ext uri="{BB962C8B-B14F-4D97-AF65-F5344CB8AC3E}">
        <p14:creationId xmlns:p14="http://schemas.microsoft.com/office/powerpoint/2010/main" val="234270267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29F4F2B-F12F-48A0-A96F-6391D49D054F}" type="slidenum">
              <a:rPr lang="fr-FR" sz="1300"/>
              <a:pPr/>
              <a:t>127</a:t>
            </a:fld>
            <a:endParaRPr lang="fr-FR" sz="1300"/>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94764915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29F4F2B-F12F-48A0-A96F-6391D49D054F}" type="slidenum">
              <a:rPr lang="fr-FR" sz="1300"/>
              <a:pPr/>
              <a:t>128</a:t>
            </a:fld>
            <a:endParaRPr lang="fr-FR" sz="1300"/>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94764915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28FEDC79-68C8-4924-9AB3-4B67B48A0BF9}" type="slidenum">
              <a:rPr lang="fr-FR" sz="1300"/>
              <a:pPr/>
              <a:t>129</a:t>
            </a:fld>
            <a:endParaRPr lang="fr-FR" sz="1300"/>
          </a:p>
        </p:txBody>
      </p:sp>
      <p:sp>
        <p:nvSpPr>
          <p:cNvPr id="310275" name="Rectangle 2"/>
          <p:cNvSpPr>
            <a:spLocks noGrp="1" noRot="1" noChangeAspect="1" noChangeArrowheads="1" noTextEdit="1"/>
          </p:cNvSpPr>
          <p:nvPr>
            <p:ph type="sldImg"/>
          </p:nvPr>
        </p:nvSpPr>
        <p:spPr>
          <a:xfrm>
            <a:off x="993775" y="768350"/>
            <a:ext cx="5113338" cy="3836988"/>
          </a:xfrm>
          <a:ln/>
        </p:spPr>
      </p:sp>
      <p:sp>
        <p:nvSpPr>
          <p:cNvPr id="310276" name="Rectangle 3"/>
          <p:cNvSpPr>
            <a:spLocks noGrp="1" noChangeArrowheads="1"/>
          </p:cNvSpPr>
          <p:nvPr>
            <p:ph type="body" idx="1"/>
          </p:nvPr>
        </p:nvSpPr>
        <p:spPr>
          <a:xfrm>
            <a:off x="708749" y="4861155"/>
            <a:ext cx="5681807" cy="4605821"/>
          </a:xfrm>
          <a:noFill/>
        </p:spPr>
        <p:txBody>
          <a:bodyPr/>
          <a:lstStyle/>
          <a:p>
            <a:pPr eaLnBrk="1" hangingPunct="1"/>
            <a:endParaRPr lang="fr-FR"/>
          </a:p>
        </p:txBody>
      </p:sp>
    </p:spTree>
    <p:extLst>
      <p:ext uri="{BB962C8B-B14F-4D97-AF65-F5344CB8AC3E}">
        <p14:creationId xmlns:p14="http://schemas.microsoft.com/office/powerpoint/2010/main" val="1364512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E550672-2F60-4DF6-B461-5E4BA01E69E7}" type="slidenum">
              <a:rPr lang="fr-FR" sz="1300"/>
              <a:pPr/>
              <a:t>13</a:t>
            </a:fld>
            <a:endParaRPr lang="fr-FR" sz="1300"/>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p:spPr>
        <p:txBody>
          <a:bodyPr/>
          <a:lstStyle/>
          <a:p>
            <a:pPr eaLnBrk="1" hangingPunct="1"/>
            <a:endParaRPr lang="fr-FR"/>
          </a:p>
          <a:p>
            <a:pPr eaLnBrk="1" hangingPunct="1"/>
            <a:r>
              <a:rPr lang="fr-FR"/>
              <a:t>Les concepts sont normalisés et décrits dans les documents de spécifications de UML (des centaines de pages…).</a:t>
            </a:r>
          </a:p>
          <a:p>
            <a:pPr eaLnBrk="1" hangingPunct="1"/>
            <a:endParaRPr lang="fr-FR"/>
          </a:p>
          <a:p>
            <a:pPr eaLnBrk="1" hangingPunct="1"/>
            <a:r>
              <a:rPr lang="fr-FR"/>
              <a:t>UML est lui-même décrit à l’aide de UML !</a:t>
            </a:r>
          </a:p>
          <a:p>
            <a:pPr eaLnBrk="1" hangingPunct="1"/>
            <a:r>
              <a:rPr lang="fr-FR"/>
              <a:t>Exemple : une classe est composée d’attributs et d’opérations, une opération possède des paramètres, …</a:t>
            </a:r>
          </a:p>
          <a:p>
            <a:pPr eaLnBrk="1" hangingPunct="1"/>
            <a:endParaRPr lang="fr-FR"/>
          </a:p>
          <a:p>
            <a:pPr eaLnBrk="1" hangingPunct="1"/>
            <a:endParaRPr lang="fr-FR"/>
          </a:p>
        </p:txBody>
      </p:sp>
    </p:spTree>
    <p:extLst>
      <p:ext uri="{BB962C8B-B14F-4D97-AF65-F5344CB8AC3E}">
        <p14:creationId xmlns:p14="http://schemas.microsoft.com/office/powerpoint/2010/main" val="285746234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AB7C8A8B-9B37-42CC-9F9F-330D3F37894F}" type="slidenum">
              <a:rPr lang="fr-FR" sz="1300"/>
              <a:pPr/>
              <a:t>130</a:t>
            </a:fld>
            <a:endParaRPr lang="fr-FR" sz="1300"/>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p:spPr>
        <p:txBody>
          <a:bodyPr/>
          <a:lstStyle/>
          <a:p>
            <a:pPr eaLnBrk="1" fontAlgn="t" hangingPunct="1"/>
            <a:r>
              <a:rPr lang="fr-FR">
                <a:latin typeface="Arial" panose="020B0604020202020204" pitchFamily="34" charset="0"/>
                <a:cs typeface="Arial" panose="020B0604020202020204" pitchFamily="34" charset="0"/>
              </a:rPr>
              <a:t>Un diagramme d'état est associé à une et une seule classe.</a:t>
            </a:r>
            <a:br>
              <a:rPr lang="fr-FR">
                <a:latin typeface="Arial" panose="020B0604020202020204" pitchFamily="34" charset="0"/>
                <a:cs typeface="Arial" panose="020B0604020202020204" pitchFamily="34" charset="0"/>
              </a:rPr>
            </a:br>
            <a:endParaRPr lang="fr-FR">
              <a:latin typeface="Arial" panose="020B0604020202020204" pitchFamily="34" charset="0"/>
              <a:cs typeface="Arial" panose="020B0604020202020204" pitchFamily="34" charset="0"/>
            </a:endParaRPr>
          </a:p>
          <a:p>
            <a:pPr eaLnBrk="1" fontAlgn="t" hangingPunct="1"/>
            <a:r>
              <a:rPr lang="fr-FR">
                <a:latin typeface="Arial" panose="020B0604020202020204" pitchFamily="34" charset="0"/>
                <a:cs typeface="Arial" panose="020B0604020202020204" pitchFamily="34" charset="0"/>
              </a:rPr>
              <a:t>Attention : toutes les classes n'ont pas besoin d'un diagramme d'états, mais seules les plus complexes en terme de métier (impliquées dans le plus grand nombre de scénarios ou de cas d’utilisation).</a:t>
            </a:r>
          </a:p>
          <a:p>
            <a:pPr eaLnBrk="1" fontAlgn="t" hangingPunct="1"/>
            <a:endParaRPr lang="fr-FR">
              <a:latin typeface="Arial" panose="020B0604020202020204" pitchFamily="34" charset="0"/>
              <a:cs typeface="Arial" panose="020B0604020202020204" pitchFamily="34" charset="0"/>
            </a:endParaRPr>
          </a:p>
          <a:p>
            <a:pPr eaLnBrk="1" fontAlgn="t" hangingPunct="1"/>
            <a:r>
              <a:rPr lang="fr-FR">
                <a:latin typeface="Arial" panose="020B0604020202020204" pitchFamily="34" charset="0"/>
                <a:cs typeface="Arial" panose="020B0604020202020204" pitchFamily="34" charset="0"/>
              </a:rPr>
              <a:t>Le diagramme d'état permet une vue "orthogonale" par rapport aux UC.</a:t>
            </a:r>
            <a:endParaRPr lang="fr-FR"/>
          </a:p>
        </p:txBody>
      </p:sp>
    </p:spTree>
    <p:extLst>
      <p:ext uri="{BB962C8B-B14F-4D97-AF65-F5344CB8AC3E}">
        <p14:creationId xmlns:p14="http://schemas.microsoft.com/office/powerpoint/2010/main" val="109840329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AD3A6384-1087-419C-B600-EB7B22054419}" type="slidenum">
              <a:rPr lang="fr-FR" sz="1300"/>
              <a:pPr/>
              <a:t>131</a:t>
            </a:fld>
            <a:endParaRPr lang="fr-FR" sz="1300"/>
          </a:p>
        </p:txBody>
      </p:sp>
      <p:sp>
        <p:nvSpPr>
          <p:cNvPr id="312323" name="Rectangle 2"/>
          <p:cNvSpPr>
            <a:spLocks noGrp="1" noRot="1" noChangeAspect="1" noChangeArrowheads="1" noTextEdit="1"/>
          </p:cNvSpPr>
          <p:nvPr>
            <p:ph type="sldImg"/>
          </p:nvPr>
        </p:nvSpPr>
        <p:spPr>
          <a:ln/>
        </p:spPr>
      </p:sp>
      <p:sp>
        <p:nvSpPr>
          <p:cNvPr id="312324" name="Rectangle 3"/>
          <p:cNvSpPr>
            <a:spLocks noGrp="1" noChangeArrowheads="1"/>
          </p:cNvSpPr>
          <p:nvPr>
            <p:ph type="body" idx="1"/>
          </p:nvPr>
        </p:nvSpPr>
        <p:spPr>
          <a:noFill/>
        </p:spPr>
        <p:txBody>
          <a:bodyPr/>
          <a:lstStyle/>
          <a:p>
            <a:pPr eaLnBrk="1" hangingPunct="1"/>
            <a:r>
              <a:rPr lang="fr-FR"/>
              <a:t>Les trois éléments fondamentaux.</a:t>
            </a:r>
          </a:p>
          <a:p>
            <a:pPr eaLnBrk="1" hangingPunct="1"/>
            <a:endParaRPr lang="fr-FR"/>
          </a:p>
          <a:p>
            <a:pPr eaLnBrk="1" hangingPunct="1"/>
            <a:r>
              <a:rPr lang="fr-FR"/>
              <a:t>Il existe d’autres concepts associés au diagramme d’état, nous en verrons une partie dans la suite du cours.</a:t>
            </a:r>
          </a:p>
          <a:p>
            <a:pPr eaLnBrk="1" hangingPunct="1"/>
            <a:endParaRPr lang="fr-FR"/>
          </a:p>
        </p:txBody>
      </p:sp>
    </p:spTree>
    <p:extLst>
      <p:ext uri="{BB962C8B-B14F-4D97-AF65-F5344CB8AC3E}">
        <p14:creationId xmlns:p14="http://schemas.microsoft.com/office/powerpoint/2010/main" val="304159336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8F2E1BB9-CDE5-4BB0-BF28-5F853A47D259}" type="slidenum">
              <a:rPr lang="fr-FR" sz="1300"/>
              <a:pPr/>
              <a:t>132</a:t>
            </a:fld>
            <a:endParaRPr lang="fr-FR" sz="130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p:spPr>
        <p:txBody>
          <a:bodyPr/>
          <a:lstStyle/>
          <a:p>
            <a:pPr eaLnBrk="1" fontAlgn="t" hangingPunct="1"/>
            <a:endParaRPr lang="fr-FR"/>
          </a:p>
        </p:txBody>
      </p:sp>
    </p:spTree>
    <p:extLst>
      <p:ext uri="{BB962C8B-B14F-4D97-AF65-F5344CB8AC3E}">
        <p14:creationId xmlns:p14="http://schemas.microsoft.com/office/powerpoint/2010/main" val="106919897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44954BFB-DB0D-472F-AD3C-2F820EA4472D}" type="slidenum">
              <a:rPr lang="fr-FR" sz="1300"/>
              <a:pPr/>
              <a:t>133</a:t>
            </a:fld>
            <a:endParaRPr lang="fr-FR" sz="1300"/>
          </a:p>
        </p:txBody>
      </p:sp>
      <p:sp>
        <p:nvSpPr>
          <p:cNvPr id="314371" name="Rectangle 2"/>
          <p:cNvSpPr>
            <a:spLocks noGrp="1" noRot="1" noChangeAspect="1" noChangeArrowheads="1" noTextEdit="1"/>
          </p:cNvSpPr>
          <p:nvPr>
            <p:ph type="sldImg"/>
          </p:nvPr>
        </p:nvSpPr>
        <p:spPr>
          <a:ln/>
        </p:spPr>
      </p:sp>
      <p:sp>
        <p:nvSpPr>
          <p:cNvPr id="314372" name="Rectangle 3"/>
          <p:cNvSpPr>
            <a:spLocks noGrp="1" noChangeArrowheads="1"/>
          </p:cNvSpPr>
          <p:nvPr>
            <p:ph type="body" idx="1"/>
          </p:nvPr>
        </p:nvSpPr>
        <p:spPr>
          <a:noFill/>
        </p:spPr>
        <p:txBody>
          <a:bodyPr/>
          <a:lstStyle/>
          <a:p>
            <a:pPr eaLnBrk="1" fontAlgn="t" hangingPunct="1"/>
            <a:r>
              <a:rPr lang="fr-FR">
                <a:latin typeface="Arial" panose="020B0604020202020204" pitchFamily="34" charset="0"/>
                <a:cs typeface="Arial" panose="020B0604020202020204" pitchFamily="34" charset="0"/>
              </a:rPr>
              <a:t>mots-clés "entry" et "exit" : évènements prédéfinis par UML.</a:t>
            </a:r>
          </a:p>
          <a:p>
            <a:pPr eaLnBrk="1" fontAlgn="t" hangingPunct="1"/>
            <a:r>
              <a:rPr lang="fr-FR">
                <a:latin typeface="Arial" panose="020B0604020202020204" pitchFamily="34" charset="0"/>
                <a:cs typeface="Arial" panose="020B0604020202020204" pitchFamily="34" charset="0"/>
              </a:rPr>
              <a:t>On peut spécifier n'importe quel autre évènement.</a:t>
            </a:r>
            <a:br>
              <a:rPr lang="fr-FR">
                <a:latin typeface="Arial" panose="020B0604020202020204" pitchFamily="34" charset="0"/>
                <a:cs typeface="Arial" panose="020B0604020202020204" pitchFamily="34" charset="0"/>
              </a:rPr>
            </a:br>
            <a:endParaRPr lang="fr-FR">
              <a:latin typeface="Arial" panose="020B0604020202020204" pitchFamily="34" charset="0"/>
              <a:cs typeface="Arial" panose="020B0604020202020204" pitchFamily="34" charset="0"/>
            </a:endParaRPr>
          </a:p>
          <a:p>
            <a:pPr eaLnBrk="1" fontAlgn="t" hangingPunct="1"/>
            <a:r>
              <a:rPr lang="fr-FR">
                <a:latin typeface="Arial" panose="020B0604020202020204" pitchFamily="34" charset="0"/>
                <a:cs typeface="Arial" panose="020B0604020202020204" pitchFamily="34" charset="0"/>
              </a:rPr>
              <a:t>Action interne : non représentée sur l’exemple.</a:t>
            </a:r>
          </a:p>
          <a:p>
            <a:pPr eaLnBrk="1" fontAlgn="t" hangingPunct="1"/>
            <a:endParaRPr lang="fr-FR">
              <a:latin typeface="Arial" panose="020B0604020202020204" pitchFamily="34" charset="0"/>
              <a:cs typeface="Arial" panose="020B0604020202020204" pitchFamily="34" charset="0"/>
            </a:endParaRPr>
          </a:p>
          <a:p>
            <a:pPr eaLnBrk="1" fontAlgn="t" hangingPunct="1"/>
            <a:r>
              <a:rPr lang="fr-FR">
                <a:latin typeface="Arial" panose="020B0604020202020204" pitchFamily="34" charset="0"/>
                <a:cs typeface="Arial" panose="020B0604020202020204" pitchFamily="34" charset="0"/>
              </a:rPr>
              <a:t>"do" : c'est pour une activité, pas une action.</a:t>
            </a:r>
          </a:p>
          <a:p>
            <a:pPr eaLnBrk="1" hangingPunct="1"/>
            <a:endParaRPr lang="fr-FR"/>
          </a:p>
        </p:txBody>
      </p:sp>
    </p:spTree>
    <p:extLst>
      <p:ext uri="{BB962C8B-B14F-4D97-AF65-F5344CB8AC3E}">
        <p14:creationId xmlns:p14="http://schemas.microsoft.com/office/powerpoint/2010/main" val="151138762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7FEEACE5-2930-4F4F-9B47-DDE940F19D81}" type="slidenum">
              <a:rPr lang="fr-FR" sz="1300"/>
              <a:pPr/>
              <a:t>134</a:t>
            </a:fld>
            <a:endParaRPr lang="fr-FR" sz="1300"/>
          </a:p>
        </p:txBody>
      </p:sp>
      <p:sp>
        <p:nvSpPr>
          <p:cNvPr id="315395" name="Rectangle 2"/>
          <p:cNvSpPr>
            <a:spLocks noGrp="1" noRot="1" noChangeAspect="1" noChangeArrowheads="1" noTextEdit="1"/>
          </p:cNvSpPr>
          <p:nvPr>
            <p:ph type="sldImg"/>
          </p:nvPr>
        </p:nvSpPr>
        <p:spPr>
          <a:ln/>
        </p:spPr>
      </p:sp>
      <p:sp>
        <p:nvSpPr>
          <p:cNvPr id="315396" name="Rectangle 3"/>
          <p:cNvSpPr>
            <a:spLocks noGrp="1" noChangeArrowheads="1"/>
          </p:cNvSpPr>
          <p:nvPr>
            <p:ph type="body" idx="1"/>
          </p:nvPr>
        </p:nvSpPr>
        <p:spPr>
          <a:noFill/>
        </p:spPr>
        <p:txBody>
          <a:bodyPr/>
          <a:lstStyle/>
          <a:p>
            <a:pPr eaLnBrk="1" fontAlgn="t" hangingPunct="1"/>
            <a:r>
              <a:rPr lang="fr-FR">
                <a:latin typeface="Arial" panose="020B0604020202020204" pitchFamily="34" charset="0"/>
                <a:cs typeface="Arial" panose="020B0604020202020204" pitchFamily="34" charset="0"/>
              </a:rPr>
              <a:t>A la différence d'une action, une activité nécessite un certain temps et peut être interrompue par un évènement.</a:t>
            </a:r>
            <a:br>
              <a:rPr lang="fr-FR">
                <a:latin typeface="Arial" panose="020B0604020202020204" pitchFamily="34" charset="0"/>
                <a:cs typeface="Arial" panose="020B0604020202020204" pitchFamily="34" charset="0"/>
              </a:rPr>
            </a:br>
            <a:endParaRPr lang="fr-FR">
              <a:latin typeface="Arial" panose="020B0604020202020204" pitchFamily="34" charset="0"/>
              <a:cs typeface="Arial" panose="020B0604020202020204" pitchFamily="34" charset="0"/>
            </a:endParaRPr>
          </a:p>
          <a:p>
            <a:pPr eaLnBrk="1" fontAlgn="t" hangingPunct="1"/>
            <a:r>
              <a:rPr lang="fr-FR">
                <a:latin typeface="Arial" panose="020B0604020202020204" pitchFamily="34" charset="0"/>
                <a:cs typeface="Arial" panose="020B0604020202020204" pitchFamily="34" charset="0"/>
              </a:rPr>
              <a:t>Mot-clé "do"</a:t>
            </a:r>
          </a:p>
          <a:p>
            <a:pPr eaLnBrk="1" hangingPunct="1"/>
            <a:endParaRPr lang="fr-FR"/>
          </a:p>
        </p:txBody>
      </p:sp>
    </p:spTree>
    <p:extLst>
      <p:ext uri="{BB962C8B-B14F-4D97-AF65-F5344CB8AC3E}">
        <p14:creationId xmlns:p14="http://schemas.microsoft.com/office/powerpoint/2010/main" val="45720812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CE722696-4D34-4C31-BEE7-AE794EA74F61}" type="slidenum">
              <a:rPr lang="fr-FR" sz="1300"/>
              <a:pPr/>
              <a:t>135</a:t>
            </a:fld>
            <a:endParaRPr lang="fr-FR" sz="1300"/>
          </a:p>
        </p:txBody>
      </p:sp>
      <p:sp>
        <p:nvSpPr>
          <p:cNvPr id="316419" name="Rectangle 2"/>
          <p:cNvSpPr>
            <a:spLocks noGrp="1" noRot="1" noChangeAspect="1" noChangeArrowheads="1" noTextEdit="1"/>
          </p:cNvSpPr>
          <p:nvPr>
            <p:ph type="sldImg"/>
          </p:nvPr>
        </p:nvSpPr>
        <p:spPr>
          <a:ln/>
        </p:spPr>
      </p:sp>
      <p:sp>
        <p:nvSpPr>
          <p:cNvPr id="316420" name="Rectangle 3"/>
          <p:cNvSpPr>
            <a:spLocks noGrp="1" noChangeArrowheads="1"/>
          </p:cNvSpPr>
          <p:nvPr>
            <p:ph type="body" idx="1"/>
          </p:nvPr>
        </p:nvSpPr>
        <p:spPr>
          <a:noFill/>
        </p:spPr>
        <p:txBody>
          <a:bodyPr/>
          <a:lstStyle/>
          <a:p>
            <a:pPr eaLnBrk="1" fontAlgn="t" hangingPunct="1"/>
            <a:r>
              <a:rPr lang="fr-FR">
                <a:latin typeface="Arial" panose="020B0604020202020204" pitchFamily="34" charset="0"/>
                <a:cs typeface="Arial" panose="020B0604020202020204" pitchFamily="34" charset="0"/>
              </a:rPr>
              <a:t>Sur une transition, évènement, garde et action sont facultatifs.</a:t>
            </a:r>
          </a:p>
          <a:p>
            <a:pPr eaLnBrk="1" hangingPunct="1"/>
            <a:endParaRPr lang="fr-FR"/>
          </a:p>
        </p:txBody>
      </p:sp>
    </p:spTree>
    <p:extLst>
      <p:ext uri="{BB962C8B-B14F-4D97-AF65-F5344CB8AC3E}">
        <p14:creationId xmlns:p14="http://schemas.microsoft.com/office/powerpoint/2010/main" val="128476097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C191846C-6ABB-46BF-B27B-9754ACDF51F7}" type="slidenum">
              <a:rPr lang="fr-FR" sz="1300"/>
              <a:pPr/>
              <a:t>136</a:t>
            </a:fld>
            <a:endParaRPr lang="fr-FR" sz="1300"/>
          </a:p>
        </p:txBody>
      </p:sp>
      <p:sp>
        <p:nvSpPr>
          <p:cNvPr id="317443" name="Rectangle 2"/>
          <p:cNvSpPr>
            <a:spLocks noGrp="1" noRot="1" noChangeAspect="1" noChangeArrowheads="1" noTextEdit="1"/>
          </p:cNvSpPr>
          <p:nvPr>
            <p:ph type="sldImg"/>
          </p:nvPr>
        </p:nvSpPr>
        <p:spPr>
          <a:ln/>
        </p:spPr>
      </p:sp>
      <p:sp>
        <p:nvSpPr>
          <p:cNvPr id="317444"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41173270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9F7B1860-3B29-42BE-A4C7-A2A320327E87}" type="slidenum">
              <a:rPr lang="fr-FR" sz="1300"/>
              <a:pPr/>
              <a:t>137</a:t>
            </a:fld>
            <a:endParaRPr lang="fr-FR" sz="1300"/>
          </a:p>
        </p:txBody>
      </p:sp>
      <p:sp>
        <p:nvSpPr>
          <p:cNvPr id="318467" name="Rectangle 2"/>
          <p:cNvSpPr>
            <a:spLocks noGrp="1" noRot="1" noChangeAspect="1" noChangeArrowheads="1" noTextEdit="1"/>
          </p:cNvSpPr>
          <p:nvPr>
            <p:ph type="sldImg"/>
          </p:nvPr>
        </p:nvSpPr>
        <p:spPr>
          <a:ln/>
        </p:spPr>
      </p:sp>
      <p:sp>
        <p:nvSpPr>
          <p:cNvPr id="318468" name="Rectangle 3"/>
          <p:cNvSpPr>
            <a:spLocks noGrp="1" noChangeArrowheads="1"/>
          </p:cNvSpPr>
          <p:nvPr>
            <p:ph type="body" idx="1"/>
          </p:nvPr>
        </p:nvSpPr>
        <p:spPr>
          <a:noFill/>
        </p:spPr>
        <p:txBody>
          <a:bodyPr/>
          <a:lstStyle/>
          <a:p>
            <a:pPr eaLnBrk="1" fontAlgn="t" hangingPunct="1"/>
            <a:r>
              <a:rPr lang="fr-FR">
                <a:latin typeface="Arial" panose="020B0604020202020204" pitchFamily="34" charset="0"/>
                <a:cs typeface="Arial" panose="020B0604020202020204" pitchFamily="34" charset="0"/>
              </a:rPr>
              <a:t>Transition automatique = Transition sans événement, réalisée à la fin de l'activité. On peut pour rendre plus lisible le diagramme mettre comme évènement la fin de l'activité ("fin préparation boisson" dans l'exemple).</a:t>
            </a:r>
          </a:p>
          <a:p>
            <a:pPr eaLnBrk="1" fontAlgn="t" hangingPunct="1"/>
            <a:endParaRPr lang="fr-FR">
              <a:latin typeface="Arial" panose="020B0604020202020204" pitchFamily="34" charset="0"/>
              <a:cs typeface="Arial" panose="020B0604020202020204" pitchFamily="34" charset="0"/>
            </a:endParaRPr>
          </a:p>
          <a:p>
            <a:pPr eaLnBrk="1" fontAlgn="t" hangingPunct="1"/>
            <a:r>
              <a:rPr lang="fr-FR">
                <a:latin typeface="Arial" panose="020B0604020202020204" pitchFamily="34" charset="0"/>
                <a:cs typeface="Arial" panose="020B0604020202020204" pitchFamily="34" charset="0"/>
              </a:rPr>
              <a:t>Auto-transition : permet de spécifier que certains évènements interrompent l'activité mais ne modifient pas l'état.</a:t>
            </a:r>
          </a:p>
          <a:p>
            <a:pPr eaLnBrk="1" fontAlgn="t" hangingPunct="1"/>
            <a:r>
              <a:rPr lang="fr-FR">
                <a:latin typeface="Arial" panose="020B0604020202020204" pitchFamily="34" charset="0"/>
                <a:cs typeface="Arial" panose="020B0604020202020204" pitchFamily="34" charset="0"/>
              </a:rPr>
              <a:t>Exemple : classe Commande. Etat "en cours". L'évènement "ajout article" est associé à une auto-transition, ce qui permet d'exécuter l' action "exit/mettre à jour montant total" à chaque ajout d'article.</a:t>
            </a:r>
          </a:p>
          <a:p>
            <a:pPr eaLnBrk="1" fontAlgn="t" hangingPunct="1"/>
            <a:endParaRPr lang="fr-FR">
              <a:latin typeface="Arial" panose="020B0604020202020204" pitchFamily="34" charset="0"/>
              <a:cs typeface="Arial" panose="020B0604020202020204" pitchFamily="34" charset="0"/>
            </a:endParaRPr>
          </a:p>
          <a:p>
            <a:pPr eaLnBrk="1" hangingPunct="1"/>
            <a:endParaRPr lang="fr-FR"/>
          </a:p>
        </p:txBody>
      </p:sp>
    </p:spTree>
    <p:extLst>
      <p:ext uri="{BB962C8B-B14F-4D97-AF65-F5344CB8AC3E}">
        <p14:creationId xmlns:p14="http://schemas.microsoft.com/office/powerpoint/2010/main" val="417105457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29F4F2B-F12F-48A0-A96F-6391D49D054F}" type="slidenum">
              <a:rPr lang="fr-FR" sz="1300"/>
              <a:pPr/>
              <a:t>138</a:t>
            </a:fld>
            <a:endParaRPr lang="fr-FR" sz="1300"/>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r>
              <a:rPr lang="fr-FR"/>
              <a:t>Le diagramme de classes permet de représenter la structure statique du système : classes avec propriétés (attributs et opérations) et relations entre les classes.</a:t>
            </a:r>
          </a:p>
          <a:p>
            <a:pPr eaLnBrk="1" hangingPunct="1"/>
            <a:r>
              <a:rPr lang="fr-FR"/>
              <a:t>On présente les opérations, mais pas leurs interactions et la dynamique de fonctionnement du système.</a:t>
            </a:r>
          </a:p>
        </p:txBody>
      </p:sp>
    </p:spTree>
    <p:extLst>
      <p:ext uri="{BB962C8B-B14F-4D97-AF65-F5344CB8AC3E}">
        <p14:creationId xmlns:p14="http://schemas.microsoft.com/office/powerpoint/2010/main" val="102147606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0E85C455-58FC-4BBF-B49E-3629BB90F52B}" type="slidenum">
              <a:rPr lang="fr-FR" sz="1300"/>
              <a:pPr/>
              <a:t>139</a:t>
            </a:fld>
            <a:endParaRPr lang="fr-FR" sz="1300"/>
          </a:p>
        </p:txBody>
      </p:sp>
      <p:sp>
        <p:nvSpPr>
          <p:cNvPr id="320515" name="Rectangle 2"/>
          <p:cNvSpPr>
            <a:spLocks noGrp="1" noRot="1" noChangeAspect="1" noChangeArrowheads="1" noTextEdit="1"/>
          </p:cNvSpPr>
          <p:nvPr>
            <p:ph type="sldImg"/>
          </p:nvPr>
        </p:nvSpPr>
        <p:spPr>
          <a:ln/>
        </p:spPr>
      </p:sp>
      <p:sp>
        <p:nvSpPr>
          <p:cNvPr id="320516" name="Rectangle 3"/>
          <p:cNvSpPr>
            <a:spLocks noGrp="1" noChangeArrowheads="1"/>
          </p:cNvSpPr>
          <p:nvPr>
            <p:ph type="body" idx="1"/>
          </p:nvPr>
        </p:nvSpPr>
        <p:spPr>
          <a:noFill/>
        </p:spPr>
        <p:txBody>
          <a:bodyPr/>
          <a:lstStyle/>
          <a:p>
            <a:pPr eaLnBrk="1" fontAlgn="t" hangingPunct="1"/>
            <a:r>
              <a:rPr lang="fr-FR">
                <a:latin typeface="Arial" panose="020B0604020202020204" pitchFamily="34" charset="0"/>
                <a:cs typeface="Arial" panose="020B0604020202020204" pitchFamily="34" charset="0"/>
              </a:rPr>
              <a:t>En résumé, voici les principales notations associées au diagramme d'états. Il y en a d'autres, plus complexes.</a:t>
            </a:r>
          </a:p>
          <a:p>
            <a:pPr eaLnBrk="1" hangingPunct="1"/>
            <a:endParaRPr lang="fr-FR"/>
          </a:p>
        </p:txBody>
      </p:sp>
    </p:spTree>
    <p:extLst>
      <p:ext uri="{BB962C8B-B14F-4D97-AF65-F5344CB8AC3E}">
        <p14:creationId xmlns:p14="http://schemas.microsoft.com/office/powerpoint/2010/main" val="3041488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30E44BB5-A6BD-41F8-BF80-9A1D2DAD4A5E}" type="slidenum">
              <a:rPr lang="fr-FR" sz="1300"/>
              <a:pPr/>
              <a:t>14</a:t>
            </a:fld>
            <a:endParaRPr lang="fr-FR" sz="1300"/>
          </a:p>
        </p:txBody>
      </p:sp>
      <p:sp>
        <p:nvSpPr>
          <p:cNvPr id="203779" name="Rectangle 2"/>
          <p:cNvSpPr>
            <a:spLocks noGrp="1" noRot="1" noChangeAspect="1" noChangeArrowheads="1" noTextEdit="1"/>
          </p:cNvSpPr>
          <p:nvPr>
            <p:ph type="sldImg"/>
          </p:nvPr>
        </p:nvSpPr>
        <p:spPr>
          <a:xfrm>
            <a:off x="1003300" y="774700"/>
            <a:ext cx="5099050" cy="3824288"/>
          </a:xfrm>
          <a:ln/>
        </p:spPr>
      </p:sp>
      <p:sp>
        <p:nvSpPr>
          <p:cNvPr id="203780" name="Rectangle 3"/>
          <p:cNvSpPr>
            <a:spLocks noGrp="1" noChangeArrowheads="1"/>
          </p:cNvSpPr>
          <p:nvPr>
            <p:ph type="body" idx="1"/>
          </p:nvPr>
        </p:nvSpPr>
        <p:spPr>
          <a:noFill/>
        </p:spPr>
        <p:txBody>
          <a:bodyPr/>
          <a:lstStyle/>
          <a:p>
            <a:pPr eaLnBrk="1" hangingPunct="1"/>
            <a:endParaRPr lang="fr-FR" dirty="0"/>
          </a:p>
          <a:p>
            <a:pPr eaLnBrk="1" hangingPunct="1"/>
            <a:r>
              <a:rPr lang="fr-FR" dirty="0"/>
              <a:t>2 premiers points : fondamental. Il y a souvent confusion car dans UML il existe une démarche sous-jacente, mais non décrite et non imposée. Par contre de nombreux livres sur UML incluent la démarche dans l’explication de UML, ce qui peut prêter à confusion.</a:t>
            </a:r>
          </a:p>
          <a:p>
            <a:pPr eaLnBrk="1" hangingPunct="1"/>
            <a:endParaRPr lang="fr-FR" dirty="0"/>
          </a:p>
          <a:p>
            <a:pPr eaLnBrk="1" hangingPunct="1"/>
            <a:r>
              <a:rPr lang="fr-FR" dirty="0"/>
              <a:t>Point 3 : on a la chance d’avoir un langage à usage général, utilisable dans de nombreuses situations !</a:t>
            </a:r>
          </a:p>
          <a:p>
            <a:pPr eaLnBrk="1" hangingPunct="1"/>
            <a:endParaRPr lang="fr-FR" dirty="0"/>
          </a:p>
          <a:p>
            <a:pPr eaLnBrk="1" hangingPunct="1"/>
            <a:r>
              <a:rPr lang="fr-FR" dirty="0"/>
              <a:t>Point 4 : http://www.omg.org</a:t>
            </a:r>
          </a:p>
          <a:p>
            <a:pPr eaLnBrk="1" hangingPunct="1"/>
            <a:endParaRPr lang="fr-FR" dirty="0"/>
          </a:p>
          <a:p>
            <a:pPr eaLnBrk="1" hangingPunct="1"/>
            <a:endParaRPr lang="fr-FR" dirty="0"/>
          </a:p>
          <a:p>
            <a:pPr eaLnBrk="1" hangingPunct="1"/>
            <a:endParaRPr lang="fr-FR" dirty="0"/>
          </a:p>
          <a:p>
            <a:pPr eaLnBrk="1" hangingPunct="1"/>
            <a:endParaRPr lang="fr-FR" dirty="0"/>
          </a:p>
          <a:p>
            <a:pPr eaLnBrk="1" hangingPunct="1"/>
            <a:endParaRPr lang="fr-FR" dirty="0"/>
          </a:p>
        </p:txBody>
      </p:sp>
    </p:spTree>
    <p:extLst>
      <p:ext uri="{BB962C8B-B14F-4D97-AF65-F5344CB8AC3E}">
        <p14:creationId xmlns:p14="http://schemas.microsoft.com/office/powerpoint/2010/main" val="143050130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0AABDDB4-9547-48E0-A807-6CC41537B584}" type="slidenum">
              <a:rPr lang="fr-FR" sz="1300"/>
              <a:pPr/>
              <a:t>140</a:t>
            </a:fld>
            <a:endParaRPr lang="fr-FR" sz="1300"/>
          </a:p>
        </p:txBody>
      </p:sp>
      <p:sp>
        <p:nvSpPr>
          <p:cNvPr id="321539" name="Rectangle 2"/>
          <p:cNvSpPr>
            <a:spLocks noGrp="1" noRot="1" noChangeAspect="1" noChangeArrowheads="1" noTextEdit="1"/>
          </p:cNvSpPr>
          <p:nvPr>
            <p:ph type="sldImg"/>
          </p:nvPr>
        </p:nvSpPr>
        <p:spPr>
          <a:ln/>
        </p:spPr>
      </p:sp>
      <p:sp>
        <p:nvSpPr>
          <p:cNvPr id="321540" name="Rectangle 3"/>
          <p:cNvSpPr>
            <a:spLocks noGrp="1" noChangeArrowheads="1"/>
          </p:cNvSpPr>
          <p:nvPr>
            <p:ph type="body" idx="1"/>
          </p:nvPr>
        </p:nvSpPr>
        <p:spPr>
          <a:noFill/>
        </p:spPr>
        <p:txBody>
          <a:bodyPr/>
          <a:lstStyle/>
          <a:p>
            <a:pPr eaLnBrk="1" fontAlgn="t" hangingPunct="1"/>
            <a:r>
              <a:rPr lang="fr-FR">
                <a:latin typeface="Arial" panose="020B0604020202020204" pitchFamily="34" charset="0"/>
                <a:cs typeface="Arial" panose="020B0604020202020204" pitchFamily="34" charset="0"/>
              </a:rPr>
              <a:t>Reprendre la logique d'enchaînement, avec le diagramme présenté au slide précédent.</a:t>
            </a:r>
          </a:p>
          <a:p>
            <a:pPr eaLnBrk="1" hangingPunct="1"/>
            <a:endParaRPr lang="fr-FR"/>
          </a:p>
        </p:txBody>
      </p:sp>
    </p:spTree>
    <p:extLst>
      <p:ext uri="{BB962C8B-B14F-4D97-AF65-F5344CB8AC3E}">
        <p14:creationId xmlns:p14="http://schemas.microsoft.com/office/powerpoint/2010/main" val="396291643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9E6ACFB1-4EE6-457E-B0A8-B82A5D525633}" type="slidenum">
              <a:rPr lang="fr-FR" sz="1300"/>
              <a:pPr/>
              <a:t>141</a:t>
            </a:fld>
            <a:endParaRPr lang="fr-FR" sz="1300"/>
          </a:p>
        </p:txBody>
      </p:sp>
      <p:sp>
        <p:nvSpPr>
          <p:cNvPr id="322563" name="Rectangle 2"/>
          <p:cNvSpPr>
            <a:spLocks noGrp="1" noRot="1" noChangeAspect="1" noChangeArrowheads="1" noTextEdit="1"/>
          </p:cNvSpPr>
          <p:nvPr>
            <p:ph type="sldImg"/>
          </p:nvPr>
        </p:nvSpPr>
        <p:spPr>
          <a:ln/>
        </p:spPr>
      </p:sp>
      <p:sp>
        <p:nvSpPr>
          <p:cNvPr id="322564" name="Rectangle 3"/>
          <p:cNvSpPr>
            <a:spLocks noGrp="1" noChangeArrowheads="1"/>
          </p:cNvSpPr>
          <p:nvPr>
            <p:ph type="body" idx="1"/>
          </p:nvPr>
        </p:nvSpPr>
        <p:spPr>
          <a:noFill/>
        </p:spPr>
        <p:txBody>
          <a:bodyPr/>
          <a:lstStyle/>
          <a:p>
            <a:pPr eaLnBrk="1" fontAlgn="t" hangingPunct="1"/>
            <a:r>
              <a:rPr lang="fr-FR">
                <a:latin typeface="Arial" panose="020B0604020202020204" pitchFamily="34" charset="0"/>
                <a:cs typeface="Arial" panose="020B0604020202020204" pitchFamily="34" charset="0"/>
              </a:rPr>
              <a:t>Exemple d'activité : sonner pendant 5 minutes. Si on sort de l'état et que y entre à nouveau, alors on réinitialise à chaque fois le chronomètre.</a:t>
            </a:r>
          </a:p>
          <a:p>
            <a:pPr eaLnBrk="1" hangingPunct="1"/>
            <a:endParaRPr lang="fr-FR"/>
          </a:p>
        </p:txBody>
      </p:sp>
    </p:spTree>
    <p:extLst>
      <p:ext uri="{BB962C8B-B14F-4D97-AF65-F5344CB8AC3E}">
        <p14:creationId xmlns:p14="http://schemas.microsoft.com/office/powerpoint/2010/main" val="69370882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1B13D9C7-D638-4E29-8471-8AD5A6329EBC}" type="slidenum">
              <a:rPr lang="fr-FR" sz="1300"/>
              <a:pPr/>
              <a:t>142</a:t>
            </a:fld>
            <a:endParaRPr lang="fr-FR" sz="1300"/>
          </a:p>
        </p:txBody>
      </p:sp>
      <p:sp>
        <p:nvSpPr>
          <p:cNvPr id="323587" name="Rectangle 2"/>
          <p:cNvSpPr>
            <a:spLocks noGrp="1" noRot="1" noChangeAspect="1" noChangeArrowheads="1" noTextEdit="1"/>
          </p:cNvSpPr>
          <p:nvPr>
            <p:ph type="sldImg"/>
          </p:nvPr>
        </p:nvSpPr>
        <p:spPr>
          <a:ln/>
        </p:spPr>
      </p:sp>
      <p:sp>
        <p:nvSpPr>
          <p:cNvPr id="323588" name="Rectangle 3"/>
          <p:cNvSpPr>
            <a:spLocks noGrp="1" noChangeArrowheads="1"/>
          </p:cNvSpPr>
          <p:nvPr>
            <p:ph type="body" idx="1"/>
          </p:nvPr>
        </p:nvSpPr>
        <p:spPr>
          <a:noFill/>
        </p:spPr>
        <p:txBody>
          <a:bodyPr/>
          <a:lstStyle/>
          <a:p>
            <a:pPr eaLnBrk="1" fontAlgn="t" hangingPunct="1"/>
            <a:r>
              <a:rPr lang="fr-FR">
                <a:latin typeface="Arial" panose="020B0604020202020204" pitchFamily="34" charset="0"/>
                <a:cs typeface="Arial" panose="020B0604020202020204" pitchFamily="34" charset="0"/>
              </a:rPr>
              <a:t>Décomposition d'un état en sous-états. Un sous état hérite des transitions du parent.</a:t>
            </a:r>
          </a:p>
          <a:p>
            <a:pPr eaLnBrk="1" hangingPunct="1"/>
            <a:endParaRPr lang="fr-FR"/>
          </a:p>
        </p:txBody>
      </p:sp>
    </p:spTree>
    <p:extLst>
      <p:ext uri="{BB962C8B-B14F-4D97-AF65-F5344CB8AC3E}">
        <p14:creationId xmlns:p14="http://schemas.microsoft.com/office/powerpoint/2010/main" val="51983777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2B5FCE37-1259-4F63-BF3E-3D43FE588FC6}" type="slidenum">
              <a:rPr lang="fr-FR" sz="1300"/>
              <a:pPr/>
              <a:t>143</a:t>
            </a:fld>
            <a:endParaRPr lang="fr-FR" sz="1300"/>
          </a:p>
        </p:txBody>
      </p:sp>
      <p:sp>
        <p:nvSpPr>
          <p:cNvPr id="324611" name="Rectangle 2"/>
          <p:cNvSpPr>
            <a:spLocks noGrp="1" noRot="1" noChangeAspect="1" noChangeArrowheads="1" noTextEdit="1"/>
          </p:cNvSpPr>
          <p:nvPr>
            <p:ph type="sldImg"/>
          </p:nvPr>
        </p:nvSpPr>
        <p:spPr>
          <a:ln/>
        </p:spPr>
      </p:sp>
      <p:sp>
        <p:nvSpPr>
          <p:cNvPr id="324612"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44347246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10AF6EE0-45B4-4200-9EF9-D135C6D62A8E}" type="slidenum">
              <a:rPr lang="fr-FR" sz="1300"/>
              <a:pPr/>
              <a:t>144</a:t>
            </a:fld>
            <a:endParaRPr lang="fr-FR" sz="1300"/>
          </a:p>
        </p:txBody>
      </p:sp>
      <p:sp>
        <p:nvSpPr>
          <p:cNvPr id="325635" name="Rectangle 2"/>
          <p:cNvSpPr>
            <a:spLocks noGrp="1" noRot="1" noChangeAspect="1" noChangeArrowheads="1" noTextEdit="1"/>
          </p:cNvSpPr>
          <p:nvPr>
            <p:ph type="sldImg"/>
          </p:nvPr>
        </p:nvSpPr>
        <p:spPr>
          <a:ln/>
        </p:spPr>
      </p:sp>
      <p:sp>
        <p:nvSpPr>
          <p:cNvPr id="325636" name="Rectangle 3"/>
          <p:cNvSpPr>
            <a:spLocks noGrp="1" noChangeArrowheads="1"/>
          </p:cNvSpPr>
          <p:nvPr>
            <p:ph type="body" idx="1"/>
          </p:nvPr>
        </p:nvSpPr>
        <p:spPr>
          <a:noFill/>
        </p:spPr>
        <p:txBody>
          <a:bodyPr/>
          <a:lstStyle/>
          <a:p>
            <a:pPr eaLnBrk="1" fontAlgn="t" hangingPunct="1"/>
            <a:r>
              <a:rPr lang="fr-FR">
                <a:latin typeface="Arial" panose="020B0604020202020204" pitchFamily="34" charset="0"/>
                <a:cs typeface="Arial" panose="020B0604020202020204" pitchFamily="34" charset="0"/>
              </a:rPr>
              <a:t>Plusieurs états en parallèle.</a:t>
            </a:r>
          </a:p>
          <a:p>
            <a:pPr eaLnBrk="1" fontAlgn="t" hangingPunct="1"/>
            <a:endParaRPr lang="fr-FR">
              <a:latin typeface="Arial" panose="020B0604020202020204" pitchFamily="34" charset="0"/>
              <a:cs typeface="Arial" panose="020B0604020202020204" pitchFamily="34" charset="0"/>
            </a:endParaRPr>
          </a:p>
          <a:p>
            <a:pPr eaLnBrk="1" fontAlgn="t" hangingPunct="1"/>
            <a:r>
              <a:rPr lang="fr-FR">
                <a:latin typeface="Arial" panose="020B0604020202020204" pitchFamily="34" charset="0"/>
                <a:cs typeface="Arial" panose="020B0604020202020204" pitchFamily="34" charset="0"/>
              </a:rPr>
              <a:t>Autre exemple : dans une compagnie d'assurance, une dossier peut avoir pour états : {à traiter, dossier complet, dossier incomplet, dossier tarifé} et {en attente décision, en cours de contrôle, contrôle OK, contrôle KO}, synchronisation puis {dossier en paiement, dossier refusé}.</a:t>
            </a:r>
          </a:p>
          <a:p>
            <a:pPr eaLnBrk="1" hangingPunct="1"/>
            <a:endParaRPr lang="fr-FR"/>
          </a:p>
        </p:txBody>
      </p:sp>
    </p:spTree>
    <p:extLst>
      <p:ext uri="{BB962C8B-B14F-4D97-AF65-F5344CB8AC3E}">
        <p14:creationId xmlns:p14="http://schemas.microsoft.com/office/powerpoint/2010/main" val="353306978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29F4F2B-F12F-48A0-A96F-6391D49D054F}" type="slidenum">
              <a:rPr lang="fr-FR" sz="1300"/>
              <a:pPr/>
              <a:t>145</a:t>
            </a:fld>
            <a:endParaRPr lang="fr-FR" sz="1300"/>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r>
              <a:rPr lang="fr-FR"/>
              <a:t>Le diagramme de classes permet de représenter la structure statique du système : classes avec propriétés (attributs et opérations) et relations entre les classes.</a:t>
            </a:r>
          </a:p>
          <a:p>
            <a:pPr eaLnBrk="1" hangingPunct="1"/>
            <a:r>
              <a:rPr lang="fr-FR"/>
              <a:t>On présente les opérations, mais pas leurs interactions et la dynamique de fonctionnement du système.</a:t>
            </a:r>
          </a:p>
        </p:txBody>
      </p:sp>
    </p:spTree>
    <p:extLst>
      <p:ext uri="{BB962C8B-B14F-4D97-AF65-F5344CB8AC3E}">
        <p14:creationId xmlns:p14="http://schemas.microsoft.com/office/powerpoint/2010/main" val="288896345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4D4A988-3608-4B2D-B34A-831828828E0E}" type="slidenum">
              <a:rPr lang="fr-FR" sz="1300"/>
              <a:pPr/>
              <a:t>146</a:t>
            </a:fld>
            <a:endParaRPr lang="fr-FR" sz="1300"/>
          </a:p>
        </p:txBody>
      </p:sp>
      <p:sp>
        <p:nvSpPr>
          <p:cNvPr id="327683" name="Rectangle 2"/>
          <p:cNvSpPr>
            <a:spLocks noGrp="1" noRot="1" noChangeAspect="1" noChangeArrowheads="1" noTextEdit="1"/>
          </p:cNvSpPr>
          <p:nvPr>
            <p:ph type="sldImg"/>
          </p:nvPr>
        </p:nvSpPr>
        <p:spPr>
          <a:xfrm>
            <a:off x="993775" y="768350"/>
            <a:ext cx="5113338" cy="3836988"/>
          </a:xfrm>
          <a:ln/>
        </p:spPr>
      </p:sp>
      <p:sp>
        <p:nvSpPr>
          <p:cNvPr id="327684" name="Rectangle 3"/>
          <p:cNvSpPr>
            <a:spLocks noGrp="1" noChangeArrowheads="1"/>
          </p:cNvSpPr>
          <p:nvPr>
            <p:ph type="body" idx="1"/>
          </p:nvPr>
        </p:nvSpPr>
        <p:spPr>
          <a:xfrm>
            <a:off x="708749" y="4861155"/>
            <a:ext cx="5681807" cy="4605821"/>
          </a:xfrm>
          <a:noFill/>
        </p:spPr>
        <p:txBody>
          <a:bodyPr/>
          <a:lstStyle/>
          <a:p>
            <a:pPr eaLnBrk="1" hangingPunct="1"/>
            <a:endParaRPr lang="fr-FR"/>
          </a:p>
        </p:txBody>
      </p:sp>
    </p:spTree>
    <p:extLst>
      <p:ext uri="{BB962C8B-B14F-4D97-AF65-F5344CB8AC3E}">
        <p14:creationId xmlns:p14="http://schemas.microsoft.com/office/powerpoint/2010/main" val="44993697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DAB0B0BB-A862-4F6A-BD06-697A50D13556}" type="slidenum">
              <a:rPr lang="fr-FR" sz="1300"/>
              <a:pPr/>
              <a:t>147</a:t>
            </a:fld>
            <a:endParaRPr lang="fr-FR" sz="1300"/>
          </a:p>
        </p:txBody>
      </p:sp>
      <p:sp>
        <p:nvSpPr>
          <p:cNvPr id="328707" name="Rectangle 2"/>
          <p:cNvSpPr>
            <a:spLocks noGrp="1" noRot="1" noChangeAspect="1" noChangeArrowheads="1" noTextEdit="1"/>
          </p:cNvSpPr>
          <p:nvPr>
            <p:ph type="sldImg"/>
          </p:nvPr>
        </p:nvSpPr>
        <p:spPr>
          <a:ln/>
        </p:spPr>
      </p:sp>
      <p:sp>
        <p:nvSpPr>
          <p:cNvPr id="328708" name="Rectangle 3"/>
          <p:cNvSpPr>
            <a:spLocks noGrp="1" noChangeArrowheads="1"/>
          </p:cNvSpPr>
          <p:nvPr>
            <p:ph type="body" idx="1"/>
          </p:nvPr>
        </p:nvSpPr>
        <p:spPr>
          <a:noFill/>
        </p:spPr>
        <p:txBody>
          <a:bodyPr/>
          <a:lstStyle/>
          <a:p>
            <a:pPr eaLnBrk="1" hangingPunct="1"/>
            <a:r>
              <a:rPr lang="fr-FR"/>
              <a:t>Le diagramme d'activité représente les règles d'enchaînement des activités dans le système.</a:t>
            </a:r>
          </a:p>
          <a:p>
            <a:pPr eaLnBrk="1" hangingPunct="1"/>
            <a:endParaRPr lang="fr-FR"/>
          </a:p>
          <a:p>
            <a:pPr eaLnBrk="1" hangingPunct="1"/>
            <a:r>
              <a:rPr lang="fr-FR"/>
              <a:t>Utilisation : pour description d'un processus métier, d'un UC, ou plus bas niveau description d'un algorithme ou d'une méthode.</a:t>
            </a:r>
          </a:p>
          <a:p>
            <a:pPr eaLnBrk="1" hangingPunct="1"/>
            <a:endParaRPr lang="fr-FR"/>
          </a:p>
        </p:txBody>
      </p:sp>
    </p:spTree>
    <p:extLst>
      <p:ext uri="{BB962C8B-B14F-4D97-AF65-F5344CB8AC3E}">
        <p14:creationId xmlns:p14="http://schemas.microsoft.com/office/powerpoint/2010/main" val="31977301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0D7B3518-7F23-47CC-B905-B96BD31D2DC1}" type="slidenum">
              <a:rPr lang="fr-FR" sz="1300"/>
              <a:pPr/>
              <a:t>148</a:t>
            </a:fld>
            <a:endParaRPr lang="fr-FR" sz="1300"/>
          </a:p>
        </p:txBody>
      </p:sp>
      <p:sp>
        <p:nvSpPr>
          <p:cNvPr id="329731" name="Rectangle 2"/>
          <p:cNvSpPr>
            <a:spLocks noGrp="1" noRot="1" noChangeAspect="1" noChangeArrowheads="1" noTextEdit="1"/>
          </p:cNvSpPr>
          <p:nvPr>
            <p:ph type="sldImg"/>
          </p:nvPr>
        </p:nvSpPr>
        <p:spPr>
          <a:ln/>
        </p:spPr>
      </p:sp>
      <p:sp>
        <p:nvSpPr>
          <p:cNvPr id="329732" name="Rectangle 3"/>
          <p:cNvSpPr>
            <a:spLocks noGrp="1" noChangeArrowheads="1"/>
          </p:cNvSpPr>
          <p:nvPr>
            <p:ph type="body" idx="1"/>
          </p:nvPr>
        </p:nvSpPr>
        <p:spPr>
          <a:noFill/>
        </p:spPr>
        <p:txBody>
          <a:bodyPr/>
          <a:lstStyle/>
          <a:p>
            <a:pPr eaLnBrk="1" hangingPunct="1"/>
            <a:r>
              <a:rPr lang="fr-FR"/>
              <a:t>Quelle est la différence avec un diagramme d’états ?</a:t>
            </a:r>
          </a:p>
          <a:p>
            <a:pPr eaLnBrk="1" hangingPunct="1"/>
            <a:endParaRPr lang="fr-FR"/>
          </a:p>
        </p:txBody>
      </p:sp>
    </p:spTree>
    <p:extLst>
      <p:ext uri="{BB962C8B-B14F-4D97-AF65-F5344CB8AC3E}">
        <p14:creationId xmlns:p14="http://schemas.microsoft.com/office/powerpoint/2010/main" val="31726173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B8A4084E-1956-4C99-9855-65E19A8986CA}" type="slidenum">
              <a:rPr lang="fr-FR" sz="1300"/>
              <a:pPr/>
              <a:t>149</a:t>
            </a:fld>
            <a:endParaRPr lang="fr-FR" sz="1300"/>
          </a:p>
        </p:txBody>
      </p:sp>
      <p:sp>
        <p:nvSpPr>
          <p:cNvPr id="330755" name="Rectangle 1026"/>
          <p:cNvSpPr>
            <a:spLocks noGrp="1" noRot="1" noChangeAspect="1" noChangeArrowheads="1" noTextEdit="1"/>
          </p:cNvSpPr>
          <p:nvPr>
            <p:ph type="sldImg"/>
          </p:nvPr>
        </p:nvSpPr>
        <p:spPr>
          <a:ln/>
        </p:spPr>
      </p:sp>
      <p:sp>
        <p:nvSpPr>
          <p:cNvPr id="330756" name="Rectangle 1027"/>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4094010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6A2A6EEC-2A0F-47AF-B13B-4F85BBDE03AD}" type="slidenum">
              <a:rPr lang="fr-FR" sz="1300"/>
              <a:pPr/>
              <a:t>15</a:t>
            </a:fld>
            <a:endParaRPr lang="fr-FR" sz="1300"/>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xfrm>
            <a:off x="674916" y="4861155"/>
            <a:ext cx="5790065" cy="4605821"/>
          </a:xfrm>
          <a:noFill/>
        </p:spPr>
        <p:txBody>
          <a:bodyPr/>
          <a:lstStyle/>
          <a:p>
            <a:pPr eaLnBrk="1" hangingPunct="1"/>
            <a:r>
              <a:rPr lang="fr-FR" dirty="0"/>
              <a:t>Un petit sondage : combien de diagrammes dans UML ?</a:t>
            </a:r>
          </a:p>
          <a:p>
            <a:pPr eaLnBrk="1" hangingPunct="1"/>
            <a:r>
              <a:rPr lang="fr-FR" dirty="0"/>
              <a:t>Dans les versions 1.x : 9 diagrammes.</a:t>
            </a:r>
          </a:p>
          <a:p>
            <a:pPr eaLnBrk="1" hangingPunct="1"/>
            <a:r>
              <a:rPr lang="fr-FR" dirty="0"/>
              <a:t>Dans les versions UML 2.x : 13 diagrammes. </a:t>
            </a:r>
          </a:p>
          <a:p>
            <a:pPr eaLnBrk="1" hangingPunct="1"/>
            <a:endParaRPr lang="fr-FR" dirty="0"/>
          </a:p>
          <a:p>
            <a:pPr eaLnBrk="1" hangingPunct="1"/>
            <a:r>
              <a:rPr lang="fr-FR" sz="1200" b="0" i="0" kern="1200" dirty="0">
                <a:solidFill>
                  <a:schemeClr val="tx1"/>
                </a:solidFill>
                <a:effectLst/>
                <a:latin typeface="Times New Roman" pitchFamily="18" charset="0"/>
                <a:ea typeface="+mn-ea"/>
                <a:cs typeface="+mn-cs"/>
              </a:rPr>
              <a:t>Le modèle représente l'ensemble de toutes les informations modélisées</a:t>
            </a:r>
            <a:r>
              <a:rPr lang="fr-FR" dirty="0"/>
              <a:t/>
            </a:r>
            <a:br>
              <a:rPr lang="fr-FR" dirty="0"/>
            </a:br>
            <a:r>
              <a:rPr lang="fr-FR" sz="1200" b="0" i="0" kern="1200" dirty="0">
                <a:solidFill>
                  <a:schemeClr val="tx1"/>
                </a:solidFill>
                <a:effectLst/>
                <a:latin typeface="Times New Roman" pitchFamily="18" charset="0"/>
                <a:ea typeface="+mn-ea"/>
                <a:cs typeface="+mn-cs"/>
              </a:rPr>
              <a:t>un diagramme est un dessin montrant une partie du modèle</a:t>
            </a:r>
            <a:endParaRPr lang="fr-FR" dirty="0"/>
          </a:p>
        </p:txBody>
      </p:sp>
    </p:spTree>
    <p:extLst>
      <p:ext uri="{BB962C8B-B14F-4D97-AF65-F5344CB8AC3E}">
        <p14:creationId xmlns:p14="http://schemas.microsoft.com/office/powerpoint/2010/main" val="28751490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4B56024E-367F-4730-9807-AA02FF8846A1}" type="slidenum">
              <a:rPr lang="fr-FR" sz="1300"/>
              <a:pPr/>
              <a:t>150</a:t>
            </a:fld>
            <a:endParaRPr lang="fr-FR" sz="1300"/>
          </a:p>
        </p:txBody>
      </p:sp>
      <p:sp>
        <p:nvSpPr>
          <p:cNvPr id="331779" name="Rectangle 2"/>
          <p:cNvSpPr>
            <a:spLocks noGrp="1" noRot="1" noChangeAspect="1" noChangeArrowheads="1" noTextEdit="1"/>
          </p:cNvSpPr>
          <p:nvPr>
            <p:ph type="sldImg"/>
          </p:nvPr>
        </p:nvSpPr>
        <p:spPr>
          <a:ln/>
        </p:spPr>
      </p:sp>
      <p:sp>
        <p:nvSpPr>
          <p:cNvPr id="331780"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91472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50285BE7-7875-49A1-99DB-7E0EB61493FC}" type="slidenum">
              <a:rPr lang="fr-FR" sz="1300"/>
              <a:pPr/>
              <a:t>151</a:t>
            </a:fld>
            <a:endParaRPr lang="fr-FR" sz="1300"/>
          </a:p>
        </p:txBody>
      </p:sp>
      <p:sp>
        <p:nvSpPr>
          <p:cNvPr id="332803" name="Rectangle 1026"/>
          <p:cNvSpPr>
            <a:spLocks noGrp="1" noRot="1" noChangeAspect="1" noChangeArrowheads="1" noTextEdit="1"/>
          </p:cNvSpPr>
          <p:nvPr>
            <p:ph type="sldImg"/>
          </p:nvPr>
        </p:nvSpPr>
        <p:spPr>
          <a:ln/>
        </p:spPr>
      </p:sp>
      <p:sp>
        <p:nvSpPr>
          <p:cNvPr id="332804" name="Rectangle 1027"/>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19027041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36556A21-B511-4570-9730-AC334DA9A76A}" type="slidenum">
              <a:rPr lang="fr-FR" sz="1300"/>
              <a:pPr/>
              <a:t>152</a:t>
            </a:fld>
            <a:endParaRPr lang="fr-FR" sz="1300"/>
          </a:p>
        </p:txBody>
      </p:sp>
      <p:sp>
        <p:nvSpPr>
          <p:cNvPr id="334851" name="Rectangle 2"/>
          <p:cNvSpPr>
            <a:spLocks noGrp="1" noRot="1" noChangeAspect="1" noChangeArrowheads="1" noTextEdit="1"/>
          </p:cNvSpPr>
          <p:nvPr>
            <p:ph type="sldImg"/>
          </p:nvPr>
        </p:nvSpPr>
        <p:spPr>
          <a:ln/>
        </p:spPr>
      </p:sp>
      <p:sp>
        <p:nvSpPr>
          <p:cNvPr id="334852" name="Rectangle 3"/>
          <p:cNvSpPr>
            <a:spLocks noGrp="1" noChangeArrowheads="1"/>
          </p:cNvSpPr>
          <p:nvPr>
            <p:ph type="body" idx="1"/>
          </p:nvPr>
        </p:nvSpPr>
        <p:spPr>
          <a:noFill/>
        </p:spPr>
        <p:txBody>
          <a:bodyPr/>
          <a:lstStyle/>
          <a:p>
            <a:pPr eaLnBrk="1" hangingPunct="1"/>
            <a:r>
              <a:rPr lang="fr-FR"/>
              <a:t>Dans UML2, les partitions peuvent être bidimensionnelles, elles prennent alors la forme d’un tableau.</a:t>
            </a:r>
          </a:p>
          <a:p>
            <a:pPr eaLnBrk="1" hangingPunct="1"/>
            <a:endParaRPr lang="fr-FR"/>
          </a:p>
          <a:p>
            <a:pPr eaLnBrk="1" hangingPunct="1"/>
            <a:r>
              <a:rPr lang="fr-FR"/>
              <a:t>Montrer autre utilisation des partitions, diagramme d’activité de l’instruction d’un arrêt de travail dans le CDC refonte PE.</a:t>
            </a:r>
          </a:p>
          <a:p>
            <a:pPr eaLnBrk="1" hangingPunct="1"/>
            <a:endParaRPr lang="fr-FR"/>
          </a:p>
          <a:p>
            <a:pPr eaLnBrk="1" hangingPunct="1"/>
            <a:endParaRPr lang="fr-FR"/>
          </a:p>
          <a:p>
            <a:pPr eaLnBrk="1" hangingPunct="1"/>
            <a:endParaRPr lang="fr-FR"/>
          </a:p>
        </p:txBody>
      </p:sp>
    </p:spTree>
    <p:extLst>
      <p:ext uri="{BB962C8B-B14F-4D97-AF65-F5344CB8AC3E}">
        <p14:creationId xmlns:p14="http://schemas.microsoft.com/office/powerpoint/2010/main" val="340947523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0688DAAA-67E9-4487-8701-5FAEADEBC8AD}" type="slidenum">
              <a:rPr lang="fr-FR" sz="1300"/>
              <a:pPr/>
              <a:t>153</a:t>
            </a:fld>
            <a:endParaRPr lang="fr-FR" sz="1300"/>
          </a:p>
        </p:txBody>
      </p:sp>
      <p:sp>
        <p:nvSpPr>
          <p:cNvPr id="335875" name="Rectangle 2"/>
          <p:cNvSpPr>
            <a:spLocks noGrp="1" noRot="1" noChangeAspect="1" noChangeArrowheads="1" noTextEdit="1"/>
          </p:cNvSpPr>
          <p:nvPr>
            <p:ph type="sldImg"/>
          </p:nvPr>
        </p:nvSpPr>
        <p:spPr>
          <a:ln/>
        </p:spPr>
      </p:sp>
      <p:sp>
        <p:nvSpPr>
          <p:cNvPr id="335876" name="Rectangle 3"/>
          <p:cNvSpPr>
            <a:spLocks noGrp="1" noChangeArrowheads="1"/>
          </p:cNvSpPr>
          <p:nvPr>
            <p:ph type="body" idx="1"/>
          </p:nvPr>
        </p:nvSpPr>
        <p:spPr>
          <a:noFill/>
        </p:spPr>
        <p:txBody>
          <a:bodyPr/>
          <a:lstStyle/>
          <a:p>
            <a:pPr eaLnBrk="1" hangingPunct="1"/>
            <a:endParaRPr lang="fr-FR"/>
          </a:p>
          <a:p>
            <a:pPr eaLnBrk="1" hangingPunct="1"/>
            <a:r>
              <a:rPr lang="fr-FR"/>
              <a:t>Description d’un processus métier : montrer exemple Net Event, Accor ASA-T &amp; ASA-V</a:t>
            </a:r>
          </a:p>
          <a:p>
            <a:pPr eaLnBrk="1" hangingPunct="1"/>
            <a:r>
              <a:rPr lang="fr-FR"/>
              <a:t>Description d’un UC : montrer exemple UC-C-23</a:t>
            </a:r>
          </a:p>
          <a:p>
            <a:pPr eaLnBrk="1" hangingPunct="1"/>
            <a:endParaRPr lang="fr-FR"/>
          </a:p>
          <a:p>
            <a:pPr eaLnBrk="1" hangingPunct="1"/>
            <a:endParaRPr lang="fr-FR"/>
          </a:p>
        </p:txBody>
      </p:sp>
    </p:spTree>
    <p:extLst>
      <p:ext uri="{BB962C8B-B14F-4D97-AF65-F5344CB8AC3E}">
        <p14:creationId xmlns:p14="http://schemas.microsoft.com/office/powerpoint/2010/main" val="154777037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0EE9F427-B1F3-4D57-BBEF-6D028C9F0CBC}" type="slidenum">
              <a:rPr lang="fr-FR" sz="1300"/>
              <a:pPr/>
              <a:t>154</a:t>
            </a:fld>
            <a:endParaRPr lang="fr-FR" sz="1300"/>
          </a:p>
        </p:txBody>
      </p:sp>
      <p:sp>
        <p:nvSpPr>
          <p:cNvPr id="333827" name="Rectangle 2"/>
          <p:cNvSpPr>
            <a:spLocks noGrp="1" noRot="1" noChangeAspect="1" noChangeArrowheads="1" noTextEdit="1"/>
          </p:cNvSpPr>
          <p:nvPr>
            <p:ph type="sldImg"/>
          </p:nvPr>
        </p:nvSpPr>
        <p:spPr>
          <a:ln/>
        </p:spPr>
      </p:sp>
      <p:sp>
        <p:nvSpPr>
          <p:cNvPr id="333828"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97611526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0688DAAA-67E9-4487-8701-5FAEADEBC8AD}" type="slidenum">
              <a:rPr lang="fr-FR" sz="1300"/>
              <a:pPr/>
              <a:t>155</a:t>
            </a:fld>
            <a:endParaRPr lang="fr-FR" sz="1300"/>
          </a:p>
        </p:txBody>
      </p:sp>
      <p:sp>
        <p:nvSpPr>
          <p:cNvPr id="335875" name="Rectangle 2"/>
          <p:cNvSpPr>
            <a:spLocks noGrp="1" noRot="1" noChangeAspect="1" noChangeArrowheads="1" noTextEdit="1"/>
          </p:cNvSpPr>
          <p:nvPr>
            <p:ph type="sldImg"/>
          </p:nvPr>
        </p:nvSpPr>
        <p:spPr>
          <a:ln/>
        </p:spPr>
      </p:sp>
      <p:sp>
        <p:nvSpPr>
          <p:cNvPr id="335876" name="Rectangle 3"/>
          <p:cNvSpPr>
            <a:spLocks noGrp="1" noChangeArrowheads="1"/>
          </p:cNvSpPr>
          <p:nvPr>
            <p:ph type="body" idx="1"/>
          </p:nvPr>
        </p:nvSpPr>
        <p:spPr>
          <a:noFill/>
        </p:spPr>
        <p:txBody>
          <a:bodyPr/>
          <a:lstStyle/>
          <a:p>
            <a:pPr eaLnBrk="1" hangingPunct="1"/>
            <a:endParaRPr lang="fr-FR"/>
          </a:p>
          <a:p>
            <a:pPr eaLnBrk="1" hangingPunct="1"/>
            <a:r>
              <a:rPr lang="fr-FR"/>
              <a:t>Description d’un processus métier : montrer exemple Net Event, Accor ASA-T &amp; ASA-V</a:t>
            </a:r>
          </a:p>
          <a:p>
            <a:pPr eaLnBrk="1" hangingPunct="1"/>
            <a:r>
              <a:rPr lang="fr-FR"/>
              <a:t>Description d’un UC : montrer exemple UC-C-23</a:t>
            </a:r>
          </a:p>
          <a:p>
            <a:pPr eaLnBrk="1" hangingPunct="1"/>
            <a:endParaRPr lang="fr-FR"/>
          </a:p>
          <a:p>
            <a:pPr eaLnBrk="1" hangingPunct="1"/>
            <a:endParaRPr lang="fr-FR"/>
          </a:p>
        </p:txBody>
      </p:sp>
    </p:spTree>
    <p:extLst>
      <p:ext uri="{BB962C8B-B14F-4D97-AF65-F5344CB8AC3E}">
        <p14:creationId xmlns:p14="http://schemas.microsoft.com/office/powerpoint/2010/main" val="97646354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29F4F2B-F12F-48A0-A96F-6391D49D054F}" type="slidenum">
              <a:rPr lang="fr-FR" sz="1300"/>
              <a:pPr/>
              <a:t>156</a:t>
            </a:fld>
            <a:endParaRPr lang="fr-FR" sz="1300"/>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r>
              <a:rPr lang="fr-FR"/>
              <a:t>Le diagramme de classes permet de représenter la structure statique du système : classes avec propriétés (attributs et opérations) et relations entre les classes.</a:t>
            </a:r>
          </a:p>
          <a:p>
            <a:pPr eaLnBrk="1" hangingPunct="1"/>
            <a:r>
              <a:rPr lang="fr-FR"/>
              <a:t>On présente les opérations, mais pas leurs interactions et la dynamique de fonctionnement du système.</a:t>
            </a:r>
          </a:p>
        </p:txBody>
      </p:sp>
    </p:spTree>
    <p:extLst>
      <p:ext uri="{BB962C8B-B14F-4D97-AF65-F5344CB8AC3E}">
        <p14:creationId xmlns:p14="http://schemas.microsoft.com/office/powerpoint/2010/main" val="31479867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68F6EAF5-7DE4-477C-BF98-7FF44FBB8E6A}" type="slidenum">
              <a:rPr lang="fr-FR" sz="1300"/>
              <a:pPr/>
              <a:t>157</a:t>
            </a:fld>
            <a:endParaRPr lang="fr-FR" sz="1300"/>
          </a:p>
        </p:txBody>
      </p:sp>
      <p:sp>
        <p:nvSpPr>
          <p:cNvPr id="346115" name="Rectangle 2"/>
          <p:cNvSpPr>
            <a:spLocks noGrp="1" noRot="1" noChangeAspect="1" noChangeArrowheads="1" noTextEdit="1"/>
          </p:cNvSpPr>
          <p:nvPr>
            <p:ph type="sldImg"/>
          </p:nvPr>
        </p:nvSpPr>
        <p:spPr>
          <a:xfrm>
            <a:off x="993775" y="768350"/>
            <a:ext cx="5113338" cy="3836988"/>
          </a:xfrm>
          <a:ln/>
        </p:spPr>
      </p:sp>
      <p:sp>
        <p:nvSpPr>
          <p:cNvPr id="346116" name="Rectangle 3"/>
          <p:cNvSpPr>
            <a:spLocks noGrp="1" noChangeArrowheads="1"/>
          </p:cNvSpPr>
          <p:nvPr>
            <p:ph type="body" idx="1"/>
          </p:nvPr>
        </p:nvSpPr>
        <p:spPr>
          <a:xfrm>
            <a:off x="708749" y="4861155"/>
            <a:ext cx="5681807" cy="4605821"/>
          </a:xfrm>
          <a:noFill/>
        </p:spPr>
        <p:txBody>
          <a:bodyPr/>
          <a:lstStyle/>
          <a:p>
            <a:pPr eaLnBrk="1" hangingPunct="1"/>
            <a:endParaRPr lang="fr-FR"/>
          </a:p>
        </p:txBody>
      </p:sp>
    </p:spTree>
    <p:extLst>
      <p:ext uri="{BB962C8B-B14F-4D97-AF65-F5344CB8AC3E}">
        <p14:creationId xmlns:p14="http://schemas.microsoft.com/office/powerpoint/2010/main" val="131018776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4D69BCA-5A0E-46D8-9B26-78456701C54E}" type="slidenum">
              <a:rPr lang="fr-FR" sz="1300"/>
              <a:pPr/>
              <a:t>158</a:t>
            </a:fld>
            <a:endParaRPr lang="fr-FR" sz="1300"/>
          </a:p>
        </p:txBody>
      </p:sp>
      <p:sp>
        <p:nvSpPr>
          <p:cNvPr id="347139" name="Rectangle 2"/>
          <p:cNvSpPr>
            <a:spLocks noGrp="1" noRot="1" noChangeAspect="1" noChangeArrowheads="1" noTextEdit="1"/>
          </p:cNvSpPr>
          <p:nvPr>
            <p:ph type="sldImg"/>
          </p:nvPr>
        </p:nvSpPr>
        <p:spPr>
          <a:ln/>
        </p:spPr>
      </p:sp>
      <p:sp>
        <p:nvSpPr>
          <p:cNvPr id="347140" name="Rectangle 3"/>
          <p:cNvSpPr>
            <a:spLocks noGrp="1" noChangeArrowheads="1"/>
          </p:cNvSpPr>
          <p:nvPr>
            <p:ph type="body" idx="1"/>
          </p:nvPr>
        </p:nvSpPr>
        <p:spPr>
          <a:noFill/>
        </p:spPr>
        <p:txBody>
          <a:bodyPr/>
          <a:lstStyle/>
          <a:p>
            <a:pPr eaLnBrk="1" hangingPunct="1"/>
            <a:r>
              <a:rPr lang="fr-FR"/>
              <a:t>Les grands systèmes ne sont plus conçus en un seul bloc, même organisé en paquetages.</a:t>
            </a:r>
          </a:p>
          <a:p>
            <a:pPr eaLnBrk="1" hangingPunct="1"/>
            <a:r>
              <a:rPr lang="fr-FR"/>
              <a:t>Les développements modernes utilisent des assemblages de composants. Ces composants peuvent être achetés ou obtenus sur le web, développés de façon transverse dans l’entreprise (système générique), ou bien développés spécifiquement pour un besoin métier (système métier).</a:t>
            </a:r>
          </a:p>
        </p:txBody>
      </p:sp>
    </p:spTree>
    <p:extLst>
      <p:ext uri="{BB962C8B-B14F-4D97-AF65-F5344CB8AC3E}">
        <p14:creationId xmlns:p14="http://schemas.microsoft.com/office/powerpoint/2010/main" val="243949107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39721DF8-DAEF-4A70-8617-6F3DBC6E66A0}" type="slidenum">
              <a:rPr lang="fr-FR" sz="1300"/>
              <a:pPr/>
              <a:t>159</a:t>
            </a:fld>
            <a:endParaRPr lang="fr-FR" sz="1300"/>
          </a:p>
        </p:txBody>
      </p:sp>
      <p:sp>
        <p:nvSpPr>
          <p:cNvPr id="348163" name="Rectangle 1026"/>
          <p:cNvSpPr>
            <a:spLocks noGrp="1" noRot="1" noChangeAspect="1" noChangeArrowheads="1" noTextEdit="1"/>
          </p:cNvSpPr>
          <p:nvPr>
            <p:ph type="sldImg"/>
          </p:nvPr>
        </p:nvSpPr>
        <p:spPr>
          <a:ln/>
        </p:spPr>
      </p:sp>
      <p:sp>
        <p:nvSpPr>
          <p:cNvPr id="348164" name="Rectangle 1027"/>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77396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1C6EB38F-175F-445F-9C52-B4FCD0F12112}" type="slidenum">
              <a:rPr lang="fr-FR" sz="1300"/>
              <a:pPr/>
              <a:t>16</a:t>
            </a:fld>
            <a:endParaRPr lang="fr-FR" sz="1300"/>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xfrm>
            <a:off x="620787" y="4861159"/>
            <a:ext cx="5532954" cy="3751451"/>
          </a:xfrm>
          <a:noFill/>
        </p:spPr>
        <p:txBody>
          <a:bodyPr>
            <a:spAutoFit/>
          </a:bodyPr>
          <a:lstStyle/>
          <a:p>
            <a:pPr eaLnBrk="1" hangingPunct="1"/>
            <a:r>
              <a:rPr lang="fr-FR"/>
              <a:t>Nous allons nous concentrer sur les 5 diagrammes suivants :  Cas d’utilisation, Classes, Séquence, États, Activités.</a:t>
            </a:r>
          </a:p>
          <a:p>
            <a:pPr eaLnBrk="1" hangingPunct="1"/>
            <a:r>
              <a:rPr lang="fr-FR"/>
              <a:t>UML2 apporte 4 nouveaux diagrammes :</a:t>
            </a:r>
          </a:p>
          <a:p>
            <a:pPr eaLnBrk="1" hangingPunct="1"/>
            <a:r>
              <a:rPr lang="fr-FR"/>
              <a:t>- </a:t>
            </a:r>
            <a:r>
              <a:rPr lang="fr-FR" u="sng"/>
              <a:t>diagramme de structure composite</a:t>
            </a:r>
            <a:r>
              <a:rPr lang="fr-FR"/>
              <a:t> (composite structure diagram) : permet de décrire la structure interne d'un objet complexe lors de son exécution (au run-time - décrire l'exécution du programme), dont ses points d'interaction avec le reste du système.</a:t>
            </a:r>
          </a:p>
          <a:p>
            <a:pPr eaLnBrk="1" hangingPunct="1"/>
            <a:r>
              <a:rPr lang="fr-FR"/>
              <a:t>- </a:t>
            </a:r>
            <a:r>
              <a:rPr lang="fr-FR" u="sng"/>
              <a:t>diagramme de paquetages</a:t>
            </a:r>
            <a:r>
              <a:rPr lang="fr-FR"/>
              <a:t> (package diagram) : permet de représenter la hiérarchie des modules du projet, leur organisation et leurs interdépendances. Cela simplifie les diagrammes, et les rend donc plus simple à comprendre.</a:t>
            </a:r>
          </a:p>
          <a:p>
            <a:pPr eaLnBrk="1" hangingPunct="1"/>
            <a:r>
              <a:rPr lang="fr-FR"/>
              <a:t>- </a:t>
            </a:r>
            <a:r>
              <a:rPr lang="fr-FR" u="sng"/>
              <a:t>diagramme global d'interaction</a:t>
            </a:r>
            <a:r>
              <a:rPr lang="fr-FR"/>
              <a:t> (interaction overview) : permet d'associer les notations du diagramme de séquence à celle du diagramme d'activité, ce qui permet de décrire une méthode complexe. C'est une variante du diagramme d'activité.</a:t>
            </a:r>
          </a:p>
          <a:p>
            <a:pPr eaLnBrk="1" hangingPunct="1"/>
            <a:r>
              <a:rPr lang="fr-FR"/>
              <a:t>- </a:t>
            </a:r>
            <a:r>
              <a:rPr lang="fr-FR" u="sng"/>
              <a:t>diagramme de chronométrage</a:t>
            </a:r>
            <a:r>
              <a:rPr lang="fr-FR"/>
              <a:t> (timing diagram) : permet de modéliser les contraintes d'interaction entre plusieurs objets, comme le changement d'état en réponse à un évènement extérieur.</a:t>
            </a:r>
          </a:p>
          <a:p>
            <a:pPr eaLnBrk="1" hangingPunct="1"/>
            <a:r>
              <a:rPr lang="fr-FR"/>
              <a:t>Par ailleurs, le diagramme de collaboration est devenu "diagramme de communication", et la plupart des diagrammes ont été revus pour répondre aux nouveaux besoins (abstraction, automatisation...).</a:t>
            </a:r>
          </a:p>
        </p:txBody>
      </p:sp>
    </p:spTree>
    <p:extLst>
      <p:ext uri="{BB962C8B-B14F-4D97-AF65-F5344CB8AC3E}">
        <p14:creationId xmlns:p14="http://schemas.microsoft.com/office/powerpoint/2010/main" val="214024844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14A9A098-F8B4-4480-A431-936B8FDAE408}" type="slidenum">
              <a:rPr lang="fr-FR" sz="1300"/>
              <a:pPr/>
              <a:t>160</a:t>
            </a:fld>
            <a:endParaRPr lang="fr-FR" sz="1300"/>
          </a:p>
        </p:txBody>
      </p:sp>
      <p:sp>
        <p:nvSpPr>
          <p:cNvPr id="349187" name="Rectangle 2"/>
          <p:cNvSpPr>
            <a:spLocks noGrp="1" noRot="1" noChangeAspect="1" noChangeArrowheads="1" noTextEdit="1"/>
          </p:cNvSpPr>
          <p:nvPr>
            <p:ph type="sldImg"/>
          </p:nvPr>
        </p:nvSpPr>
        <p:spPr>
          <a:ln/>
        </p:spPr>
      </p:sp>
      <p:sp>
        <p:nvSpPr>
          <p:cNvPr id="349188"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5299608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2865CC3F-69EC-40F7-B213-7F76FA6AF963}" type="slidenum">
              <a:rPr lang="fr-FR" sz="1300"/>
              <a:pPr/>
              <a:t>161</a:t>
            </a:fld>
            <a:endParaRPr lang="fr-FR" sz="1300"/>
          </a:p>
        </p:txBody>
      </p:sp>
      <p:sp>
        <p:nvSpPr>
          <p:cNvPr id="350211" name="Rectangle 1026"/>
          <p:cNvSpPr>
            <a:spLocks noGrp="1" noRot="1" noChangeAspect="1" noChangeArrowheads="1" noTextEdit="1"/>
          </p:cNvSpPr>
          <p:nvPr>
            <p:ph type="sldImg"/>
          </p:nvPr>
        </p:nvSpPr>
        <p:spPr>
          <a:ln/>
        </p:spPr>
      </p:sp>
      <p:sp>
        <p:nvSpPr>
          <p:cNvPr id="350212" name="Rectangle 1027"/>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00044769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CFA04D0B-C5EF-4CFB-9DF0-C9C4EE12A652}" type="slidenum">
              <a:rPr lang="fr-FR" sz="1300"/>
              <a:pPr/>
              <a:t>162</a:t>
            </a:fld>
            <a:endParaRPr lang="fr-FR" sz="1300"/>
          </a:p>
        </p:txBody>
      </p:sp>
      <p:sp>
        <p:nvSpPr>
          <p:cNvPr id="351235" name="Rectangle 1026"/>
          <p:cNvSpPr>
            <a:spLocks noGrp="1" noRot="1" noChangeAspect="1" noChangeArrowheads="1" noTextEdit="1"/>
          </p:cNvSpPr>
          <p:nvPr>
            <p:ph type="sldImg"/>
          </p:nvPr>
        </p:nvSpPr>
        <p:spPr>
          <a:ln/>
        </p:spPr>
      </p:sp>
      <p:sp>
        <p:nvSpPr>
          <p:cNvPr id="351236" name="Rectangle 1027"/>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08650329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6D9154C8-5A44-4607-AD31-096581334884}" type="slidenum">
              <a:rPr lang="fr-FR" sz="1300"/>
              <a:pPr/>
              <a:t>163</a:t>
            </a:fld>
            <a:endParaRPr lang="fr-FR" sz="1300"/>
          </a:p>
        </p:txBody>
      </p:sp>
      <p:sp>
        <p:nvSpPr>
          <p:cNvPr id="352259" name="Rectangle 2"/>
          <p:cNvSpPr>
            <a:spLocks noGrp="1" noRot="1" noChangeAspect="1" noChangeArrowheads="1" noTextEdit="1"/>
          </p:cNvSpPr>
          <p:nvPr>
            <p:ph type="sldImg"/>
          </p:nvPr>
        </p:nvSpPr>
        <p:spPr>
          <a:ln/>
        </p:spPr>
      </p:sp>
      <p:sp>
        <p:nvSpPr>
          <p:cNvPr id="352260"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422831706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3245F5D0-C47B-4660-B8DB-740982E4B0D2}" type="slidenum">
              <a:rPr lang="fr-FR" sz="1300"/>
              <a:pPr/>
              <a:t>164</a:t>
            </a:fld>
            <a:endParaRPr lang="fr-FR" sz="1300"/>
          </a:p>
        </p:txBody>
      </p:sp>
      <p:sp>
        <p:nvSpPr>
          <p:cNvPr id="353283" name="Rectangle 2"/>
          <p:cNvSpPr>
            <a:spLocks noGrp="1" noRot="1" noChangeAspect="1" noChangeArrowheads="1" noTextEdit="1"/>
          </p:cNvSpPr>
          <p:nvPr>
            <p:ph type="sldImg"/>
          </p:nvPr>
        </p:nvSpPr>
        <p:spPr>
          <a:xfrm>
            <a:off x="993775" y="768350"/>
            <a:ext cx="5113338" cy="3836988"/>
          </a:xfrm>
          <a:ln/>
        </p:spPr>
      </p:sp>
      <p:sp>
        <p:nvSpPr>
          <p:cNvPr id="353284" name="Rectangle 3"/>
          <p:cNvSpPr>
            <a:spLocks noGrp="1" noChangeArrowheads="1"/>
          </p:cNvSpPr>
          <p:nvPr>
            <p:ph type="body" idx="1"/>
          </p:nvPr>
        </p:nvSpPr>
        <p:spPr>
          <a:xfrm>
            <a:off x="708749" y="4861155"/>
            <a:ext cx="5681807" cy="4605821"/>
          </a:xfrm>
          <a:noFill/>
        </p:spPr>
        <p:txBody>
          <a:bodyPr/>
          <a:lstStyle/>
          <a:p>
            <a:pPr eaLnBrk="1" hangingPunct="1"/>
            <a:endParaRPr lang="fr-FR"/>
          </a:p>
        </p:txBody>
      </p:sp>
    </p:spTree>
    <p:extLst>
      <p:ext uri="{BB962C8B-B14F-4D97-AF65-F5344CB8AC3E}">
        <p14:creationId xmlns:p14="http://schemas.microsoft.com/office/powerpoint/2010/main" val="168012841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D7E9FC2F-8633-4690-A5D0-DC2092A29E6A}" type="slidenum">
              <a:rPr lang="fr-FR" sz="1300"/>
              <a:pPr/>
              <a:t>165</a:t>
            </a:fld>
            <a:endParaRPr lang="fr-FR" sz="1300"/>
          </a:p>
        </p:txBody>
      </p:sp>
      <p:sp>
        <p:nvSpPr>
          <p:cNvPr id="354307" name="Rectangle 2"/>
          <p:cNvSpPr>
            <a:spLocks noGrp="1" noRot="1" noChangeAspect="1" noChangeArrowheads="1" noTextEdit="1"/>
          </p:cNvSpPr>
          <p:nvPr>
            <p:ph type="sldImg"/>
          </p:nvPr>
        </p:nvSpPr>
        <p:spPr>
          <a:ln/>
        </p:spPr>
      </p:sp>
      <p:sp>
        <p:nvSpPr>
          <p:cNvPr id="354308"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7081940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53EA9F6-06AF-42B4-89B8-A4CD4A411D5B}" type="slidenum">
              <a:rPr lang="fr-FR" sz="1300"/>
              <a:pPr/>
              <a:t>166</a:t>
            </a:fld>
            <a:endParaRPr lang="fr-FR" sz="1300"/>
          </a:p>
        </p:txBody>
      </p:sp>
      <p:sp>
        <p:nvSpPr>
          <p:cNvPr id="355331" name="Rectangle 3074"/>
          <p:cNvSpPr>
            <a:spLocks noGrp="1" noRot="1" noChangeAspect="1" noChangeArrowheads="1" noTextEdit="1"/>
          </p:cNvSpPr>
          <p:nvPr>
            <p:ph type="sldImg"/>
          </p:nvPr>
        </p:nvSpPr>
        <p:spPr>
          <a:ln/>
        </p:spPr>
      </p:sp>
      <p:sp>
        <p:nvSpPr>
          <p:cNvPr id="355332" name="Rectangle 3075"/>
          <p:cNvSpPr>
            <a:spLocks noGrp="1" noChangeArrowheads="1"/>
          </p:cNvSpPr>
          <p:nvPr>
            <p:ph type="body" idx="1"/>
          </p:nvPr>
        </p:nvSpPr>
        <p:spPr>
          <a:noFill/>
        </p:spPr>
        <p:txBody>
          <a:bodyPr/>
          <a:lstStyle/>
          <a:p>
            <a:pPr eaLnBrk="1" hangingPunct="1"/>
            <a:r>
              <a:rPr lang="fr-FR"/>
              <a:t>On peut donc représenter un nœud « matériel » contenant un nœud « logiciel » : exemple un serveur et un SGBDR.</a:t>
            </a:r>
          </a:p>
          <a:p>
            <a:pPr eaLnBrk="1" hangingPunct="1"/>
            <a:endParaRPr lang="fr-FR"/>
          </a:p>
        </p:txBody>
      </p:sp>
    </p:spTree>
    <p:extLst>
      <p:ext uri="{BB962C8B-B14F-4D97-AF65-F5344CB8AC3E}">
        <p14:creationId xmlns:p14="http://schemas.microsoft.com/office/powerpoint/2010/main" val="322772409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095271DB-EBDE-4528-8078-6FE1B2808E8F}" type="slidenum">
              <a:rPr lang="fr-FR" sz="1300"/>
              <a:pPr/>
              <a:t>167</a:t>
            </a:fld>
            <a:endParaRPr lang="fr-FR" sz="1300"/>
          </a:p>
        </p:txBody>
      </p:sp>
      <p:sp>
        <p:nvSpPr>
          <p:cNvPr id="356355" name="Rectangle 1026"/>
          <p:cNvSpPr>
            <a:spLocks noGrp="1" noRot="1" noChangeAspect="1" noChangeArrowheads="1" noTextEdit="1"/>
          </p:cNvSpPr>
          <p:nvPr>
            <p:ph type="sldImg"/>
          </p:nvPr>
        </p:nvSpPr>
        <p:spPr>
          <a:ln/>
        </p:spPr>
      </p:sp>
      <p:sp>
        <p:nvSpPr>
          <p:cNvPr id="356356" name="Rectangle 1027"/>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49188031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D18F71C1-81CC-46AB-9F30-916D5A06A66A}" type="slidenum">
              <a:rPr lang="fr-FR" sz="1300"/>
              <a:pPr/>
              <a:t>168</a:t>
            </a:fld>
            <a:endParaRPr lang="fr-FR" sz="1300"/>
          </a:p>
        </p:txBody>
      </p:sp>
      <p:sp>
        <p:nvSpPr>
          <p:cNvPr id="357379" name="Rectangle 1026"/>
          <p:cNvSpPr>
            <a:spLocks noGrp="1" noRot="1" noChangeAspect="1" noChangeArrowheads="1" noTextEdit="1"/>
          </p:cNvSpPr>
          <p:nvPr>
            <p:ph type="sldImg"/>
          </p:nvPr>
        </p:nvSpPr>
        <p:spPr>
          <a:ln/>
        </p:spPr>
      </p:sp>
      <p:sp>
        <p:nvSpPr>
          <p:cNvPr id="357380" name="Rectangle 1027"/>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40213661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0E454F17-1560-46BF-965A-329303F55F10}" type="slidenum">
              <a:rPr lang="fr-FR" sz="1300"/>
              <a:pPr/>
              <a:t>169</a:t>
            </a:fld>
            <a:endParaRPr lang="fr-FR" sz="1300"/>
          </a:p>
        </p:txBody>
      </p:sp>
      <p:sp>
        <p:nvSpPr>
          <p:cNvPr id="358403" name="Rectangle 1026"/>
          <p:cNvSpPr>
            <a:spLocks noGrp="1" noRot="1" noChangeAspect="1" noChangeArrowheads="1" noTextEdit="1"/>
          </p:cNvSpPr>
          <p:nvPr>
            <p:ph type="sldImg"/>
          </p:nvPr>
        </p:nvSpPr>
        <p:spPr>
          <a:ln/>
        </p:spPr>
      </p:sp>
      <p:sp>
        <p:nvSpPr>
          <p:cNvPr id="358404" name="Rectangle 1027"/>
          <p:cNvSpPr>
            <a:spLocks noGrp="1" noChangeArrowheads="1"/>
          </p:cNvSpPr>
          <p:nvPr>
            <p:ph type="body" idx="1"/>
          </p:nvPr>
        </p:nvSpPr>
        <p:spPr>
          <a:noFill/>
        </p:spPr>
        <p:txBody>
          <a:bodyPr/>
          <a:lstStyle/>
          <a:p>
            <a:pPr eaLnBrk="1" hangingPunct="1"/>
            <a:endParaRPr lang="fr-FR"/>
          </a:p>
          <a:p>
            <a:pPr eaLnBrk="1" hangingPunct="1"/>
            <a:r>
              <a:rPr lang="fr-FR"/>
              <a:t>Relation entre artefact et nœud : flèche de dépendance stéréotypée &lt;&lt;manifest&gt;&gt;.</a:t>
            </a:r>
          </a:p>
          <a:p>
            <a:pPr eaLnBrk="1" hangingPunct="1"/>
            <a:endParaRPr lang="fr-FR"/>
          </a:p>
          <a:p>
            <a:pPr eaLnBrk="1" hangingPunct="1"/>
            <a:r>
              <a:rPr lang="fr-FR"/>
              <a:t>Puisque les artefacts peuvent être affectés à des nœuds, la relation &lt;&lt;manifest&gt;&gt; permet le lien entre les composants logiciels et le matériel.</a:t>
            </a:r>
          </a:p>
        </p:txBody>
      </p:sp>
    </p:spTree>
    <p:extLst>
      <p:ext uri="{BB962C8B-B14F-4D97-AF65-F5344CB8AC3E}">
        <p14:creationId xmlns:p14="http://schemas.microsoft.com/office/powerpoint/2010/main" val="3535530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1C6EB38F-175F-445F-9C52-B4FCD0F12112}" type="slidenum">
              <a:rPr lang="fr-FR" sz="1300"/>
              <a:pPr/>
              <a:t>17</a:t>
            </a:fld>
            <a:endParaRPr lang="fr-FR" sz="1300"/>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xfrm>
            <a:off x="620787" y="4861160"/>
            <a:ext cx="5532954" cy="279731"/>
          </a:xfrm>
          <a:noFill/>
        </p:spPr>
        <p:txBody>
          <a:bodyPr>
            <a:spAutoFit/>
          </a:bodyPr>
          <a:lstStyle/>
          <a:p>
            <a:pPr eaLnBrk="1" hangingPunct="1"/>
            <a:endParaRPr lang="fr-FR" dirty="0"/>
          </a:p>
        </p:txBody>
      </p:sp>
    </p:spTree>
    <p:extLst>
      <p:ext uri="{BB962C8B-B14F-4D97-AF65-F5344CB8AC3E}">
        <p14:creationId xmlns:p14="http://schemas.microsoft.com/office/powerpoint/2010/main" val="214024844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6131223B-7327-4A9A-B327-D0CD987AB63A}" type="slidenum">
              <a:rPr lang="fr-FR" sz="1300"/>
              <a:pPr/>
              <a:t>170</a:t>
            </a:fld>
            <a:endParaRPr lang="fr-FR" sz="1300"/>
          </a:p>
        </p:txBody>
      </p:sp>
      <p:sp>
        <p:nvSpPr>
          <p:cNvPr id="359427" name="Rectangle 2"/>
          <p:cNvSpPr>
            <a:spLocks noGrp="1" noRot="1" noChangeAspect="1" noChangeArrowheads="1" noTextEdit="1"/>
          </p:cNvSpPr>
          <p:nvPr>
            <p:ph type="sldImg"/>
          </p:nvPr>
        </p:nvSpPr>
        <p:spPr>
          <a:ln/>
        </p:spPr>
      </p:sp>
      <p:sp>
        <p:nvSpPr>
          <p:cNvPr id="359428"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91607235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609E8C87-729D-4EA9-93F6-791D25C0299E}" type="slidenum">
              <a:rPr lang="fr-FR" sz="1300"/>
              <a:pPr/>
              <a:t>171</a:t>
            </a:fld>
            <a:endParaRPr lang="fr-FR" sz="1300"/>
          </a:p>
        </p:txBody>
      </p:sp>
      <p:sp>
        <p:nvSpPr>
          <p:cNvPr id="337923" name="Rectangle 2"/>
          <p:cNvSpPr>
            <a:spLocks noGrp="1" noRot="1" noChangeAspect="1" noChangeArrowheads="1" noTextEdit="1"/>
          </p:cNvSpPr>
          <p:nvPr>
            <p:ph type="sldImg"/>
          </p:nvPr>
        </p:nvSpPr>
        <p:spPr>
          <a:xfrm>
            <a:off x="993775" y="768350"/>
            <a:ext cx="5113338" cy="3836988"/>
          </a:xfrm>
          <a:ln/>
        </p:spPr>
      </p:sp>
      <p:sp>
        <p:nvSpPr>
          <p:cNvPr id="337924" name="Rectangle 3"/>
          <p:cNvSpPr>
            <a:spLocks noGrp="1" noChangeArrowheads="1"/>
          </p:cNvSpPr>
          <p:nvPr>
            <p:ph type="body" idx="1"/>
          </p:nvPr>
        </p:nvSpPr>
        <p:spPr>
          <a:xfrm>
            <a:off x="708749" y="4861155"/>
            <a:ext cx="5681807" cy="4605821"/>
          </a:xfrm>
          <a:noFill/>
        </p:spPr>
        <p:txBody>
          <a:bodyPr/>
          <a:lstStyle/>
          <a:p>
            <a:pPr eaLnBrk="1" hangingPunct="1"/>
            <a:endParaRPr lang="fr-FR"/>
          </a:p>
        </p:txBody>
      </p:sp>
    </p:spTree>
    <p:extLst>
      <p:ext uri="{BB962C8B-B14F-4D97-AF65-F5344CB8AC3E}">
        <p14:creationId xmlns:p14="http://schemas.microsoft.com/office/powerpoint/2010/main" val="306897857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74FE960C-B4F1-484E-918B-52DB08032BFA}" type="slidenum">
              <a:rPr lang="fr-FR" sz="1300"/>
              <a:pPr/>
              <a:t>172</a:t>
            </a:fld>
            <a:endParaRPr lang="fr-FR" sz="1300"/>
          </a:p>
        </p:txBody>
      </p:sp>
      <p:sp>
        <p:nvSpPr>
          <p:cNvPr id="338947" name="Rectangle 2"/>
          <p:cNvSpPr>
            <a:spLocks noGrp="1" noRot="1" noChangeAspect="1" noChangeArrowheads="1" noTextEdit="1"/>
          </p:cNvSpPr>
          <p:nvPr>
            <p:ph type="sldImg"/>
          </p:nvPr>
        </p:nvSpPr>
        <p:spPr>
          <a:ln/>
        </p:spPr>
      </p:sp>
      <p:sp>
        <p:nvSpPr>
          <p:cNvPr id="338948" name="Rectangle 3"/>
          <p:cNvSpPr>
            <a:spLocks noGrp="1" noChangeArrowheads="1"/>
          </p:cNvSpPr>
          <p:nvPr>
            <p:ph type="body" idx="1"/>
          </p:nvPr>
        </p:nvSpPr>
        <p:spPr>
          <a:noFill/>
        </p:spPr>
        <p:txBody>
          <a:bodyPr/>
          <a:lstStyle/>
          <a:p>
            <a:pPr eaLnBrk="1" hangingPunct="1"/>
            <a:r>
              <a:rPr lang="fr-FR"/>
              <a:t>Paquetage = package en anglais.</a:t>
            </a:r>
          </a:p>
          <a:p>
            <a:pPr eaLnBrk="1" hangingPunct="1"/>
            <a:endParaRPr lang="fr-FR"/>
          </a:p>
          <a:p>
            <a:pPr eaLnBrk="1" hangingPunct="1"/>
            <a:r>
              <a:rPr lang="fr-FR"/>
              <a:t>Nous allons ici traiter des paquetages de classes uniquement.</a:t>
            </a:r>
          </a:p>
          <a:p>
            <a:pPr eaLnBrk="1" hangingPunct="1"/>
            <a:endParaRPr lang="fr-FR"/>
          </a:p>
          <a:p>
            <a:pPr eaLnBrk="1" hangingPunct="1"/>
            <a:endParaRPr lang="fr-FR"/>
          </a:p>
          <a:p>
            <a:pPr eaLnBrk="1" hangingPunct="1"/>
            <a:endParaRPr lang="fr-FR"/>
          </a:p>
        </p:txBody>
      </p:sp>
    </p:spTree>
    <p:extLst>
      <p:ext uri="{BB962C8B-B14F-4D97-AF65-F5344CB8AC3E}">
        <p14:creationId xmlns:p14="http://schemas.microsoft.com/office/powerpoint/2010/main" val="255619140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1F05920-6AC7-471D-9104-01B9C09003CD}" type="slidenum">
              <a:rPr lang="fr-FR" sz="1300"/>
              <a:pPr/>
              <a:t>173</a:t>
            </a:fld>
            <a:endParaRPr lang="fr-FR" sz="1300"/>
          </a:p>
        </p:txBody>
      </p:sp>
      <p:sp>
        <p:nvSpPr>
          <p:cNvPr id="339971" name="Rectangle 1026"/>
          <p:cNvSpPr>
            <a:spLocks noGrp="1" noRot="1" noChangeAspect="1" noChangeArrowheads="1" noTextEdit="1"/>
          </p:cNvSpPr>
          <p:nvPr>
            <p:ph type="sldImg"/>
          </p:nvPr>
        </p:nvSpPr>
        <p:spPr>
          <a:ln/>
        </p:spPr>
      </p:sp>
      <p:sp>
        <p:nvSpPr>
          <p:cNvPr id="339972" name="Rectangle 1027"/>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52515955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AEB2F882-1A18-48CF-BB44-B5FCA078208A}" type="slidenum">
              <a:rPr lang="fr-FR" sz="1300"/>
              <a:pPr/>
              <a:t>174</a:t>
            </a:fld>
            <a:endParaRPr lang="fr-FR" sz="1300"/>
          </a:p>
        </p:txBody>
      </p:sp>
      <p:sp>
        <p:nvSpPr>
          <p:cNvPr id="340995" name="Rectangle 2"/>
          <p:cNvSpPr>
            <a:spLocks noGrp="1" noRot="1" noChangeAspect="1" noChangeArrowheads="1" noTextEdit="1"/>
          </p:cNvSpPr>
          <p:nvPr>
            <p:ph type="sldImg"/>
          </p:nvPr>
        </p:nvSpPr>
        <p:spPr>
          <a:ln/>
        </p:spPr>
      </p:sp>
      <p:sp>
        <p:nvSpPr>
          <p:cNvPr id="340996"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45416187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07DFF362-A2AE-4D57-B7D8-9A2C61671C5F}" type="slidenum">
              <a:rPr lang="fr-FR" sz="1300"/>
              <a:pPr/>
              <a:t>175</a:t>
            </a:fld>
            <a:endParaRPr lang="fr-FR" sz="1300"/>
          </a:p>
        </p:txBody>
      </p:sp>
      <p:sp>
        <p:nvSpPr>
          <p:cNvPr id="342019" name="Rectangle 2"/>
          <p:cNvSpPr>
            <a:spLocks noGrp="1" noRot="1" noChangeAspect="1" noChangeArrowheads="1" noTextEdit="1"/>
          </p:cNvSpPr>
          <p:nvPr>
            <p:ph type="sldImg"/>
          </p:nvPr>
        </p:nvSpPr>
        <p:spPr>
          <a:ln/>
        </p:spPr>
      </p:sp>
      <p:sp>
        <p:nvSpPr>
          <p:cNvPr id="342020" name="Rectangle 3"/>
          <p:cNvSpPr>
            <a:spLocks noGrp="1" noChangeArrowheads="1"/>
          </p:cNvSpPr>
          <p:nvPr>
            <p:ph type="body" idx="1"/>
          </p:nvPr>
        </p:nvSpPr>
        <p:spPr>
          <a:noFill/>
        </p:spPr>
        <p:txBody>
          <a:bodyPr/>
          <a:lstStyle/>
          <a:p>
            <a:pPr eaLnBrk="1" hangingPunct="1"/>
            <a:r>
              <a:rPr lang="fr-FR"/>
              <a:t>Peu d’AGL permettent de représenter la visibilité des éléments d’un paquetage.</a:t>
            </a:r>
          </a:p>
          <a:p>
            <a:pPr eaLnBrk="1" hangingPunct="1"/>
            <a:r>
              <a:rPr lang="fr-FR"/>
              <a:t>StarUML ne le permet pas.</a:t>
            </a:r>
          </a:p>
          <a:p>
            <a:pPr eaLnBrk="1" hangingPunct="1"/>
            <a:endParaRPr lang="fr-FR"/>
          </a:p>
        </p:txBody>
      </p:sp>
    </p:spTree>
    <p:extLst>
      <p:ext uri="{BB962C8B-B14F-4D97-AF65-F5344CB8AC3E}">
        <p14:creationId xmlns:p14="http://schemas.microsoft.com/office/powerpoint/2010/main" val="256061619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EFDC6CFD-E12E-49BD-9694-6A3E6ECF11A3}" type="slidenum">
              <a:rPr lang="fr-FR" sz="1300"/>
              <a:pPr/>
              <a:t>176</a:t>
            </a:fld>
            <a:endParaRPr lang="fr-FR" sz="1300"/>
          </a:p>
        </p:txBody>
      </p:sp>
      <p:sp>
        <p:nvSpPr>
          <p:cNvPr id="343043" name="Rectangle 2"/>
          <p:cNvSpPr>
            <a:spLocks noGrp="1" noRot="1" noChangeAspect="1" noChangeArrowheads="1" noTextEdit="1"/>
          </p:cNvSpPr>
          <p:nvPr>
            <p:ph type="sldImg"/>
          </p:nvPr>
        </p:nvSpPr>
        <p:spPr>
          <a:ln/>
        </p:spPr>
      </p:sp>
      <p:sp>
        <p:nvSpPr>
          <p:cNvPr id="343044" name="Rectangle 3"/>
          <p:cNvSpPr>
            <a:spLocks noGrp="1" noChangeArrowheads="1"/>
          </p:cNvSpPr>
          <p:nvPr>
            <p:ph type="body" idx="1"/>
          </p:nvPr>
        </p:nvSpPr>
        <p:spPr>
          <a:noFill/>
        </p:spPr>
        <p:txBody>
          <a:bodyPr/>
          <a:lstStyle/>
          <a:p>
            <a:pPr eaLnBrk="1" hangingPunct="1"/>
            <a:r>
              <a:rPr lang="fr-FR"/>
              <a:t>Si une classe A du paquetage 1 dépend d’une classe B du paquetage 2, alors le paquetage 1 dépend du paquetage 2.</a:t>
            </a:r>
          </a:p>
        </p:txBody>
      </p:sp>
    </p:spTree>
    <p:extLst>
      <p:ext uri="{BB962C8B-B14F-4D97-AF65-F5344CB8AC3E}">
        <p14:creationId xmlns:p14="http://schemas.microsoft.com/office/powerpoint/2010/main" val="194484762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73C4C2C0-9D3E-4DFB-9FFA-EF01EDBECA7A}" type="slidenum">
              <a:rPr lang="fr-FR" sz="1300"/>
              <a:pPr/>
              <a:t>177</a:t>
            </a:fld>
            <a:endParaRPr lang="fr-FR" sz="1300"/>
          </a:p>
        </p:txBody>
      </p:sp>
      <p:sp>
        <p:nvSpPr>
          <p:cNvPr id="344067" name="Rectangle 2"/>
          <p:cNvSpPr>
            <a:spLocks noGrp="1" noRot="1" noChangeAspect="1" noChangeArrowheads="1" noTextEdit="1"/>
          </p:cNvSpPr>
          <p:nvPr>
            <p:ph type="sldImg"/>
          </p:nvPr>
        </p:nvSpPr>
        <p:spPr>
          <a:ln/>
        </p:spPr>
      </p:sp>
      <p:sp>
        <p:nvSpPr>
          <p:cNvPr id="344068" name="Rectangle 3"/>
          <p:cNvSpPr>
            <a:spLocks noGrp="1" noChangeArrowheads="1"/>
          </p:cNvSpPr>
          <p:nvPr>
            <p:ph type="body" idx="1"/>
          </p:nvPr>
        </p:nvSpPr>
        <p:spPr>
          <a:noFill/>
        </p:spPr>
        <p:txBody>
          <a:bodyPr/>
          <a:lstStyle/>
          <a:p>
            <a:pPr eaLnBrk="1" hangingPunct="1"/>
            <a:r>
              <a:rPr lang="fr-FR"/>
              <a:t>Exemple : montrer AGEFOS « 02 – AnalysisDocuments.ppt », slide 30.</a:t>
            </a:r>
          </a:p>
        </p:txBody>
      </p:sp>
    </p:spTree>
    <p:extLst>
      <p:ext uri="{BB962C8B-B14F-4D97-AF65-F5344CB8AC3E}">
        <p14:creationId xmlns:p14="http://schemas.microsoft.com/office/powerpoint/2010/main" val="82597932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499E64A0-8B50-4379-86CD-3F338140CA26}" type="slidenum">
              <a:rPr lang="fr-FR" sz="1300"/>
              <a:pPr/>
              <a:t>178</a:t>
            </a:fld>
            <a:endParaRPr lang="fr-FR" sz="1300"/>
          </a:p>
        </p:txBody>
      </p:sp>
      <p:sp>
        <p:nvSpPr>
          <p:cNvPr id="345091" name="Rectangle 2"/>
          <p:cNvSpPr>
            <a:spLocks noGrp="1" noRot="1" noChangeAspect="1" noChangeArrowheads="1" noTextEdit="1"/>
          </p:cNvSpPr>
          <p:nvPr>
            <p:ph type="sldImg"/>
          </p:nvPr>
        </p:nvSpPr>
        <p:spPr>
          <a:ln/>
        </p:spPr>
      </p:sp>
      <p:sp>
        <p:nvSpPr>
          <p:cNvPr id="345092" name="Rectangle 3"/>
          <p:cNvSpPr>
            <a:spLocks noGrp="1" noChangeArrowheads="1"/>
          </p:cNvSpPr>
          <p:nvPr>
            <p:ph type="body" idx="1"/>
          </p:nvPr>
        </p:nvSpPr>
        <p:spPr>
          <a:noFill/>
        </p:spPr>
        <p:txBody>
          <a:bodyPr/>
          <a:lstStyle/>
          <a:p>
            <a:pPr eaLnBrk="1" hangingPunct="1"/>
            <a:r>
              <a:rPr lang="fr-FR"/>
              <a:t>Terminer en montrant des exemples réels :</a:t>
            </a:r>
          </a:p>
          <a:p>
            <a:pPr eaLnBrk="1" hangingPunct="1">
              <a:buFontTx/>
              <a:buChar char="-"/>
            </a:pPr>
            <a:r>
              <a:rPr lang="fr-FR"/>
              <a:t> dictionnaire de données refonte PE</a:t>
            </a:r>
          </a:p>
          <a:p>
            <a:pPr eaLnBrk="1" hangingPunct="1">
              <a:buFontTx/>
              <a:buChar char="-"/>
            </a:pPr>
            <a:endParaRPr lang="fr-FR"/>
          </a:p>
        </p:txBody>
      </p:sp>
    </p:spTree>
    <p:extLst>
      <p:ext uri="{BB962C8B-B14F-4D97-AF65-F5344CB8AC3E}">
        <p14:creationId xmlns:p14="http://schemas.microsoft.com/office/powerpoint/2010/main" val="300130714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499E64A0-8B50-4379-86CD-3F338140CA26}" type="slidenum">
              <a:rPr lang="fr-FR" sz="1300"/>
              <a:pPr/>
              <a:t>179</a:t>
            </a:fld>
            <a:endParaRPr lang="fr-FR" sz="1300"/>
          </a:p>
        </p:txBody>
      </p:sp>
      <p:sp>
        <p:nvSpPr>
          <p:cNvPr id="345091" name="Rectangle 2"/>
          <p:cNvSpPr>
            <a:spLocks noGrp="1" noRot="1" noChangeAspect="1" noChangeArrowheads="1" noTextEdit="1"/>
          </p:cNvSpPr>
          <p:nvPr>
            <p:ph type="sldImg"/>
          </p:nvPr>
        </p:nvSpPr>
        <p:spPr>
          <a:ln/>
        </p:spPr>
      </p:sp>
      <p:sp>
        <p:nvSpPr>
          <p:cNvPr id="345092" name="Rectangle 3"/>
          <p:cNvSpPr>
            <a:spLocks noGrp="1" noChangeArrowheads="1"/>
          </p:cNvSpPr>
          <p:nvPr>
            <p:ph type="body" idx="1"/>
          </p:nvPr>
        </p:nvSpPr>
        <p:spPr>
          <a:noFill/>
        </p:spPr>
        <p:txBody>
          <a:bodyPr/>
          <a:lstStyle/>
          <a:p>
            <a:pPr eaLnBrk="1" hangingPunct="1"/>
            <a:r>
              <a:rPr lang="fr-FR"/>
              <a:t>Terminer en montrant des exemples réels :</a:t>
            </a:r>
          </a:p>
          <a:p>
            <a:pPr eaLnBrk="1" hangingPunct="1">
              <a:buFontTx/>
              <a:buChar char="-"/>
            </a:pPr>
            <a:r>
              <a:rPr lang="fr-FR"/>
              <a:t> dictionnaire de données refonte PE</a:t>
            </a:r>
          </a:p>
          <a:p>
            <a:pPr eaLnBrk="1" hangingPunct="1">
              <a:buFontTx/>
              <a:buChar char="-"/>
            </a:pPr>
            <a:endParaRPr lang="fr-FR"/>
          </a:p>
        </p:txBody>
      </p:sp>
    </p:spTree>
    <p:extLst>
      <p:ext uri="{BB962C8B-B14F-4D97-AF65-F5344CB8AC3E}">
        <p14:creationId xmlns:p14="http://schemas.microsoft.com/office/powerpoint/2010/main" val="1330931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1C6EB38F-175F-445F-9C52-B4FCD0F12112}" type="slidenum">
              <a:rPr lang="fr-FR" sz="1300"/>
              <a:pPr/>
              <a:t>18</a:t>
            </a:fld>
            <a:endParaRPr lang="fr-FR" sz="1300"/>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xfrm>
            <a:off x="620787" y="4861160"/>
            <a:ext cx="5532954" cy="279731"/>
          </a:xfrm>
          <a:noFill/>
        </p:spPr>
        <p:txBody>
          <a:bodyPr>
            <a:spAutoFit/>
          </a:bodyPr>
          <a:lstStyle/>
          <a:p>
            <a:pPr eaLnBrk="1" hangingPunct="1"/>
            <a:endParaRPr lang="fr-FR" dirty="0"/>
          </a:p>
        </p:txBody>
      </p:sp>
    </p:spTree>
    <p:extLst>
      <p:ext uri="{BB962C8B-B14F-4D97-AF65-F5344CB8AC3E}">
        <p14:creationId xmlns:p14="http://schemas.microsoft.com/office/powerpoint/2010/main" val="214024844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499E64A0-8B50-4379-86CD-3F338140CA26}" type="slidenum">
              <a:rPr lang="fr-FR" sz="1300"/>
              <a:pPr/>
              <a:t>180</a:t>
            </a:fld>
            <a:endParaRPr lang="fr-FR" sz="1300"/>
          </a:p>
        </p:txBody>
      </p:sp>
      <p:sp>
        <p:nvSpPr>
          <p:cNvPr id="345091" name="Rectangle 2"/>
          <p:cNvSpPr>
            <a:spLocks noGrp="1" noRot="1" noChangeAspect="1" noChangeArrowheads="1" noTextEdit="1"/>
          </p:cNvSpPr>
          <p:nvPr>
            <p:ph type="sldImg"/>
          </p:nvPr>
        </p:nvSpPr>
        <p:spPr>
          <a:ln/>
        </p:spPr>
      </p:sp>
      <p:sp>
        <p:nvSpPr>
          <p:cNvPr id="345092" name="Rectangle 3"/>
          <p:cNvSpPr>
            <a:spLocks noGrp="1" noChangeArrowheads="1"/>
          </p:cNvSpPr>
          <p:nvPr>
            <p:ph type="body" idx="1"/>
          </p:nvPr>
        </p:nvSpPr>
        <p:spPr>
          <a:noFill/>
        </p:spPr>
        <p:txBody>
          <a:bodyPr/>
          <a:lstStyle/>
          <a:p>
            <a:pPr eaLnBrk="1" hangingPunct="1"/>
            <a:r>
              <a:rPr lang="fr-FR"/>
              <a:t>Terminer en montrant des exemples réels :</a:t>
            </a:r>
          </a:p>
          <a:p>
            <a:pPr eaLnBrk="1" hangingPunct="1">
              <a:buFontTx/>
              <a:buChar char="-"/>
            </a:pPr>
            <a:r>
              <a:rPr lang="fr-FR"/>
              <a:t> dictionnaire de données refonte PE</a:t>
            </a:r>
          </a:p>
          <a:p>
            <a:pPr eaLnBrk="1" hangingPunct="1">
              <a:buFontTx/>
              <a:buChar char="-"/>
            </a:pPr>
            <a:endParaRPr lang="fr-FR"/>
          </a:p>
        </p:txBody>
      </p:sp>
    </p:spTree>
    <p:extLst>
      <p:ext uri="{BB962C8B-B14F-4D97-AF65-F5344CB8AC3E}">
        <p14:creationId xmlns:p14="http://schemas.microsoft.com/office/powerpoint/2010/main" val="173211635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499E64A0-8B50-4379-86CD-3F338140CA26}" type="slidenum">
              <a:rPr lang="fr-FR" sz="1300"/>
              <a:pPr/>
              <a:t>181</a:t>
            </a:fld>
            <a:endParaRPr lang="fr-FR" sz="1300"/>
          </a:p>
        </p:txBody>
      </p:sp>
      <p:sp>
        <p:nvSpPr>
          <p:cNvPr id="345091" name="Rectangle 2"/>
          <p:cNvSpPr>
            <a:spLocks noGrp="1" noRot="1" noChangeAspect="1" noChangeArrowheads="1" noTextEdit="1"/>
          </p:cNvSpPr>
          <p:nvPr>
            <p:ph type="sldImg"/>
          </p:nvPr>
        </p:nvSpPr>
        <p:spPr>
          <a:ln/>
        </p:spPr>
      </p:sp>
      <p:sp>
        <p:nvSpPr>
          <p:cNvPr id="345092" name="Rectangle 3"/>
          <p:cNvSpPr>
            <a:spLocks noGrp="1" noChangeArrowheads="1"/>
          </p:cNvSpPr>
          <p:nvPr>
            <p:ph type="body" idx="1"/>
          </p:nvPr>
        </p:nvSpPr>
        <p:spPr>
          <a:noFill/>
        </p:spPr>
        <p:txBody>
          <a:bodyPr/>
          <a:lstStyle/>
          <a:p>
            <a:pPr eaLnBrk="1" hangingPunct="1"/>
            <a:r>
              <a:rPr lang="fr-FR"/>
              <a:t>Terminer en montrant des exemples réels :</a:t>
            </a:r>
          </a:p>
          <a:p>
            <a:pPr eaLnBrk="1" hangingPunct="1">
              <a:buFontTx/>
              <a:buChar char="-"/>
            </a:pPr>
            <a:r>
              <a:rPr lang="fr-FR"/>
              <a:t> dictionnaire de données refonte PE</a:t>
            </a:r>
          </a:p>
          <a:p>
            <a:pPr eaLnBrk="1" hangingPunct="1">
              <a:buFontTx/>
              <a:buChar char="-"/>
            </a:pPr>
            <a:endParaRPr lang="fr-FR"/>
          </a:p>
        </p:txBody>
      </p:sp>
    </p:spTree>
    <p:extLst>
      <p:ext uri="{BB962C8B-B14F-4D97-AF65-F5344CB8AC3E}">
        <p14:creationId xmlns:p14="http://schemas.microsoft.com/office/powerpoint/2010/main" val="1384726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1C6EB38F-175F-445F-9C52-B4FCD0F12112}" type="slidenum">
              <a:rPr lang="fr-FR" sz="1300"/>
              <a:pPr/>
              <a:t>19</a:t>
            </a:fld>
            <a:endParaRPr lang="fr-FR" sz="1300"/>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xfrm>
            <a:off x="620787" y="4861160"/>
            <a:ext cx="5532954" cy="279731"/>
          </a:xfrm>
          <a:noFill/>
        </p:spPr>
        <p:txBody>
          <a:bodyPr>
            <a:spAutoFit/>
          </a:bodyPr>
          <a:lstStyle/>
          <a:p>
            <a:pPr eaLnBrk="1" hangingPunct="1"/>
            <a:endParaRPr lang="fr-FR" dirty="0"/>
          </a:p>
        </p:txBody>
      </p:sp>
    </p:spTree>
    <p:extLst>
      <p:ext uri="{BB962C8B-B14F-4D97-AF65-F5344CB8AC3E}">
        <p14:creationId xmlns:p14="http://schemas.microsoft.com/office/powerpoint/2010/main" val="556791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0DB43ADE-FB5E-4A1E-9782-DA501D80C419}" type="slidenum">
              <a:rPr lang="fr-FR" sz="1300"/>
              <a:pPr/>
              <a:t>2</a:t>
            </a:fld>
            <a:endParaRPr lang="fr-FR" sz="1300"/>
          </a:p>
        </p:txBody>
      </p:sp>
      <p:sp>
        <p:nvSpPr>
          <p:cNvPr id="195587" name="Rectangle 2"/>
          <p:cNvSpPr>
            <a:spLocks noGrp="1" noRot="1" noChangeAspect="1" noChangeArrowheads="1" noTextEdit="1"/>
          </p:cNvSpPr>
          <p:nvPr>
            <p:ph type="sldImg"/>
          </p:nvPr>
        </p:nvSpPr>
        <p:spPr>
          <a:xfrm>
            <a:off x="993775" y="768350"/>
            <a:ext cx="5113338" cy="3836988"/>
          </a:xfrm>
          <a:ln/>
        </p:spPr>
      </p:sp>
      <p:sp>
        <p:nvSpPr>
          <p:cNvPr id="195588" name="Rectangle 3"/>
          <p:cNvSpPr>
            <a:spLocks noGrp="1" noChangeArrowheads="1"/>
          </p:cNvSpPr>
          <p:nvPr>
            <p:ph type="body" idx="1"/>
          </p:nvPr>
        </p:nvSpPr>
        <p:spPr>
          <a:xfrm>
            <a:off x="708749" y="4861155"/>
            <a:ext cx="5681807" cy="4605821"/>
          </a:xfrm>
          <a:noFill/>
        </p:spPr>
        <p:txBody>
          <a:bodyPr/>
          <a:lstStyle/>
          <a:p>
            <a:pPr eaLnBrk="1" hangingPunct="1"/>
            <a:r>
              <a:rPr lang="fr-FR" dirty="0"/>
              <a:t>I : il s’agit</a:t>
            </a:r>
          </a:p>
          <a:p>
            <a:pPr eaLnBrk="1" hangingPunct="1"/>
            <a:r>
              <a:rPr lang="fr-FR" dirty="0"/>
              <a:t>de rappeler ce qu’est UML, et surtout ce que ça n’est pas.</a:t>
            </a:r>
          </a:p>
          <a:p>
            <a:pPr eaLnBrk="1" hangingPunct="1"/>
            <a:r>
              <a:rPr lang="fr-FR" dirty="0"/>
              <a:t>de faire un tour d’horizon rapide sur le périmètre de UML.</a:t>
            </a:r>
          </a:p>
          <a:p>
            <a:pPr eaLnBrk="1" hangingPunct="1"/>
            <a:endParaRPr lang="fr-FR" dirty="0"/>
          </a:p>
          <a:p>
            <a:pPr eaLnBrk="1" hangingPunct="1"/>
            <a:r>
              <a:rPr lang="fr-FR" dirty="0"/>
              <a:t>A partir de II : on entre dans le détail de UML, on abordera seulement une partie de ce paragraphe. </a:t>
            </a:r>
          </a:p>
          <a:p>
            <a:pPr eaLnBrk="1" hangingPunct="1"/>
            <a:r>
              <a:rPr lang="fr-FR" dirty="0"/>
              <a:t>Tout aborder cela prend 4 à 5 jours dans les formations « catalogue ».</a:t>
            </a:r>
          </a:p>
          <a:p>
            <a:pPr eaLnBrk="1" hangingPunct="1"/>
            <a:r>
              <a:rPr lang="fr-FR" dirty="0"/>
              <a:t>A l’université UML est étudié en 18 heures de cours + 18 heures de TD.</a:t>
            </a:r>
          </a:p>
        </p:txBody>
      </p:sp>
    </p:spTree>
    <p:extLst>
      <p:ext uri="{BB962C8B-B14F-4D97-AF65-F5344CB8AC3E}">
        <p14:creationId xmlns:p14="http://schemas.microsoft.com/office/powerpoint/2010/main" val="3722206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8F137900-2D64-4DBA-B9B4-A4CACBA376A7}" type="slidenum">
              <a:rPr lang="fr-FR" sz="1300"/>
              <a:pPr/>
              <a:t>20</a:t>
            </a:fld>
            <a:endParaRPr lang="fr-FR" sz="1300"/>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p:spPr>
        <p:txBody>
          <a:bodyPr/>
          <a:lstStyle/>
          <a:p>
            <a:pPr eaLnBrk="1" hangingPunct="1"/>
            <a:endParaRPr lang="fr-FR"/>
          </a:p>
          <a:p>
            <a:pPr eaLnBrk="1" hangingPunct="1"/>
            <a:r>
              <a:rPr lang="fr-FR"/>
              <a:t>Augmentation significative de la complexité de UML. D'ou la nécessité de définir des "sous-ensembles" de UML applicables en fonction du contexte. </a:t>
            </a:r>
          </a:p>
          <a:p>
            <a:pPr eaLnBrk="1" hangingPunct="1"/>
            <a:endParaRPr lang="fr-FR"/>
          </a:p>
          <a:p>
            <a:pPr eaLnBrk="1" hangingPunct="1"/>
            <a:r>
              <a:rPr lang="fr-FR"/>
              <a:t>Restrictions et extensions sont à définir au sein d’une organisation : cela permet de savoir quel périmètre UML est utilisé (et comment).</a:t>
            </a:r>
          </a:p>
          <a:p>
            <a:pPr eaLnBrk="1" hangingPunct="1"/>
            <a:endParaRPr lang="fr-FR"/>
          </a:p>
          <a:p>
            <a:pPr eaLnBrk="1" hangingPunct="1"/>
            <a:r>
              <a:rPr lang="fr-FR"/>
              <a:t>Émergence de profils, liés à un domaine d’activité, ou à une technologie, ou à tout autre chose.</a:t>
            </a:r>
          </a:p>
          <a:p>
            <a:pPr eaLnBrk="1" hangingPunct="1"/>
            <a:endParaRPr lang="fr-FR"/>
          </a:p>
          <a:p>
            <a:pPr eaLnBrk="1" hangingPunct="1"/>
            <a:endParaRPr lang="fr-FR"/>
          </a:p>
        </p:txBody>
      </p:sp>
    </p:spTree>
    <p:extLst>
      <p:ext uri="{BB962C8B-B14F-4D97-AF65-F5344CB8AC3E}">
        <p14:creationId xmlns:p14="http://schemas.microsoft.com/office/powerpoint/2010/main" val="3761627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8E9F297-4FCC-4557-8903-3AD613B99842}" type="slidenum">
              <a:rPr lang="fr-FR" sz="1300"/>
              <a:pPr/>
              <a:t>21</a:t>
            </a:fld>
            <a:endParaRPr lang="fr-FR" sz="1300"/>
          </a:p>
        </p:txBody>
      </p:sp>
      <p:sp>
        <p:nvSpPr>
          <p:cNvPr id="221187" name="Rectangle 2"/>
          <p:cNvSpPr>
            <a:spLocks noGrp="1" noRot="1" noChangeAspect="1" noChangeArrowheads="1" noTextEdit="1"/>
          </p:cNvSpPr>
          <p:nvPr>
            <p:ph type="sldImg"/>
          </p:nvPr>
        </p:nvSpPr>
        <p:spPr>
          <a:xfrm>
            <a:off x="993775" y="768350"/>
            <a:ext cx="5113338" cy="3836988"/>
          </a:xfrm>
          <a:ln/>
        </p:spPr>
      </p:sp>
      <p:sp>
        <p:nvSpPr>
          <p:cNvPr id="221188" name="Rectangle 3"/>
          <p:cNvSpPr>
            <a:spLocks noGrp="1" noChangeArrowheads="1"/>
          </p:cNvSpPr>
          <p:nvPr>
            <p:ph type="body" idx="1"/>
          </p:nvPr>
        </p:nvSpPr>
        <p:spPr>
          <a:xfrm>
            <a:off x="708749" y="4861155"/>
            <a:ext cx="5681807" cy="4605821"/>
          </a:xfrm>
          <a:noFill/>
        </p:spPr>
        <p:txBody>
          <a:bodyPr/>
          <a:lstStyle/>
          <a:p>
            <a:pPr eaLnBrk="1" hangingPunct="1"/>
            <a:endParaRPr lang="fr-FR"/>
          </a:p>
        </p:txBody>
      </p:sp>
    </p:spTree>
    <p:extLst>
      <p:ext uri="{BB962C8B-B14F-4D97-AF65-F5344CB8AC3E}">
        <p14:creationId xmlns:p14="http://schemas.microsoft.com/office/powerpoint/2010/main" val="848414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94E630EF-339C-4FEA-AAD3-FBC62790E65C}" type="slidenum">
              <a:rPr lang="fr-FR" sz="1300"/>
              <a:pPr/>
              <a:t>22</a:t>
            </a:fld>
            <a:endParaRPr lang="fr-FR" sz="1300"/>
          </a:p>
        </p:txBody>
      </p:sp>
      <p:sp>
        <p:nvSpPr>
          <p:cNvPr id="205827" name="Rectangle 2"/>
          <p:cNvSpPr>
            <a:spLocks noGrp="1" noRot="1" noChangeAspect="1" noChangeArrowheads="1" noTextEdit="1"/>
          </p:cNvSpPr>
          <p:nvPr>
            <p:ph type="sldImg"/>
          </p:nvPr>
        </p:nvSpPr>
        <p:spPr>
          <a:xfrm>
            <a:off x="1173163" y="900113"/>
            <a:ext cx="4762500" cy="3573462"/>
          </a:xfrm>
          <a:ln w="12700" cap="flat">
            <a:solidFill>
              <a:schemeClr val="tx1"/>
            </a:solidFill>
          </a:ln>
        </p:spPr>
      </p:sp>
      <p:sp>
        <p:nvSpPr>
          <p:cNvPr id="205828" name="Rectangle 3"/>
          <p:cNvSpPr>
            <a:spLocks noGrp="1" noChangeArrowheads="1"/>
          </p:cNvSpPr>
          <p:nvPr>
            <p:ph type="body" idx="1"/>
          </p:nvPr>
        </p:nvSpPr>
        <p:spPr>
          <a:xfrm>
            <a:off x="945559" y="4864433"/>
            <a:ext cx="5208182" cy="4309569"/>
          </a:xfrm>
          <a:noFill/>
        </p:spPr>
        <p:txBody>
          <a:bodyPr lIns="94801" tIns="47399" rIns="94801" bIns="47399"/>
          <a:lstStyle/>
          <a:p>
            <a:pPr eaLnBrk="1" hangingPunct="1"/>
            <a:endParaRPr lang="fr-FR" dirty="0"/>
          </a:p>
        </p:txBody>
      </p:sp>
    </p:spTree>
    <p:extLst>
      <p:ext uri="{BB962C8B-B14F-4D97-AF65-F5344CB8AC3E}">
        <p14:creationId xmlns:p14="http://schemas.microsoft.com/office/powerpoint/2010/main" val="687764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94E630EF-339C-4FEA-AAD3-FBC62790E65C}" type="slidenum">
              <a:rPr lang="fr-FR" sz="1300"/>
              <a:pPr/>
              <a:t>23</a:t>
            </a:fld>
            <a:endParaRPr lang="fr-FR" sz="1300"/>
          </a:p>
        </p:txBody>
      </p:sp>
      <p:sp>
        <p:nvSpPr>
          <p:cNvPr id="205827" name="Rectangle 2"/>
          <p:cNvSpPr>
            <a:spLocks noGrp="1" noRot="1" noChangeAspect="1" noChangeArrowheads="1" noTextEdit="1"/>
          </p:cNvSpPr>
          <p:nvPr>
            <p:ph type="sldImg"/>
          </p:nvPr>
        </p:nvSpPr>
        <p:spPr>
          <a:xfrm>
            <a:off x="1173163" y="900113"/>
            <a:ext cx="4762500" cy="3573462"/>
          </a:xfrm>
          <a:ln w="12700" cap="flat">
            <a:solidFill>
              <a:schemeClr val="tx1"/>
            </a:solidFill>
          </a:ln>
        </p:spPr>
      </p:sp>
      <p:sp>
        <p:nvSpPr>
          <p:cNvPr id="205828" name="Rectangle 3"/>
          <p:cNvSpPr>
            <a:spLocks noGrp="1" noChangeArrowheads="1"/>
          </p:cNvSpPr>
          <p:nvPr>
            <p:ph type="body" idx="1"/>
          </p:nvPr>
        </p:nvSpPr>
        <p:spPr>
          <a:xfrm>
            <a:off x="945559" y="4864433"/>
            <a:ext cx="5208182" cy="4309569"/>
          </a:xfrm>
          <a:noFill/>
        </p:spPr>
        <p:txBody>
          <a:bodyPr lIns="94801" tIns="47399" rIns="94801" bIns="47399"/>
          <a:lstStyle/>
          <a:p>
            <a:pPr eaLnBrk="1" hangingPunct="1"/>
            <a:r>
              <a:rPr lang="fr-FR" dirty="0"/>
              <a:t>Représentation simplifiée : exemple : Livre dans un système de bibliothèque. On ne décrit que les caractéristiques utiles au système étudié : titre, auteur, nombre de pages, …. Toutes les caractéristiques n’ont pas besoin d’être décrites : taille, couleur de la première page, taille des caractères,…</a:t>
            </a:r>
          </a:p>
          <a:p>
            <a:pPr eaLnBrk="1" hangingPunct="1"/>
            <a:endParaRPr lang="fr-FR" dirty="0"/>
          </a:p>
          <a:p>
            <a:pPr eaLnBrk="1" hangingPunct="1"/>
            <a:r>
              <a:rPr lang="fr-FR" dirty="0"/>
              <a:t>Entité concrète : personne, guitare, …</a:t>
            </a:r>
          </a:p>
          <a:p>
            <a:pPr eaLnBrk="1" hangingPunct="1"/>
            <a:r>
              <a:rPr lang="fr-FR" dirty="0"/>
              <a:t>Entité abstraite : gestionnaire de flux, …</a:t>
            </a:r>
          </a:p>
        </p:txBody>
      </p:sp>
    </p:spTree>
    <p:extLst>
      <p:ext uri="{BB962C8B-B14F-4D97-AF65-F5344CB8AC3E}">
        <p14:creationId xmlns:p14="http://schemas.microsoft.com/office/powerpoint/2010/main" val="343600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DB5C8530-9565-4F85-B518-E7990BAD1B56}" type="slidenum">
              <a:rPr lang="fr-FR" sz="1300"/>
              <a:pPr/>
              <a:t>24</a:t>
            </a:fld>
            <a:endParaRPr lang="fr-FR" sz="1300"/>
          </a:p>
        </p:txBody>
      </p:sp>
      <p:sp>
        <p:nvSpPr>
          <p:cNvPr id="206851" name="Rectangle 2"/>
          <p:cNvSpPr>
            <a:spLocks noGrp="1" noRot="1" noChangeAspect="1" noChangeArrowheads="1" noTextEdit="1"/>
          </p:cNvSpPr>
          <p:nvPr>
            <p:ph type="sldImg"/>
          </p:nvPr>
        </p:nvSpPr>
        <p:spPr>
          <a:xfrm>
            <a:off x="1173163" y="900113"/>
            <a:ext cx="4762500" cy="3573462"/>
          </a:xfrm>
          <a:ln w="12700" cap="flat">
            <a:solidFill>
              <a:schemeClr val="tx1"/>
            </a:solidFill>
          </a:ln>
        </p:spPr>
      </p:sp>
      <p:sp>
        <p:nvSpPr>
          <p:cNvPr id="206852" name="Rectangle 3"/>
          <p:cNvSpPr>
            <a:spLocks noGrp="1" noChangeArrowheads="1"/>
          </p:cNvSpPr>
          <p:nvPr>
            <p:ph type="body" idx="1"/>
          </p:nvPr>
        </p:nvSpPr>
        <p:spPr>
          <a:xfrm>
            <a:off x="945559" y="4864433"/>
            <a:ext cx="5208182" cy="4309569"/>
          </a:xfrm>
          <a:noFill/>
        </p:spPr>
        <p:txBody>
          <a:bodyPr lIns="94801" tIns="47399" rIns="94801" bIns="47399"/>
          <a:lstStyle/>
          <a:p>
            <a:pPr eaLnBrk="1" hangingPunct="1"/>
            <a:r>
              <a:rPr lang="fr-FR"/>
              <a:t>L'abstraction est un des piliers de l'approche objet.</a:t>
            </a:r>
          </a:p>
          <a:p>
            <a:pPr eaLnBrk="1" hangingPunct="1"/>
            <a:r>
              <a:rPr lang="fr-FR"/>
              <a:t>Il s'agit d'un processus qui consiste à identifier les caractéristiques intéressantes d'une entité en vue d'une utilisation précise. L'abstraction désigne aussi le résultat de ce processus, c'est-à-dire l'ensemble des caractéristiques essentielles d'une entité, retenues par un observateur. Il s'agit donc du regroupement d'objets qui se ressemblent.</a:t>
            </a:r>
          </a:p>
          <a:p>
            <a:pPr eaLnBrk="1" hangingPunct="1"/>
            <a:r>
              <a:rPr lang="fr-FR"/>
              <a:t>Pour un objet concret donné, plusieurs abstractions en fonction du point de vue.</a:t>
            </a:r>
          </a:p>
          <a:p>
            <a:pPr eaLnBrk="1" hangingPunct="1"/>
            <a:r>
              <a:rPr lang="fr-FR"/>
              <a:t>Exemple : véhicule. Ce n'est pas la même chose pour le directeur de l'usine, le vendeur, l'utilisateur ou le réparateur !</a:t>
            </a:r>
          </a:p>
          <a:p>
            <a:pPr eaLnBrk="1" hangingPunct="1"/>
            <a:r>
              <a:rPr lang="fr-FR"/>
              <a:t>Créer un objet, c'est réaliser une abstraction du monde réel.</a:t>
            </a:r>
          </a:p>
        </p:txBody>
      </p:sp>
    </p:spTree>
    <p:extLst>
      <p:ext uri="{BB962C8B-B14F-4D97-AF65-F5344CB8AC3E}">
        <p14:creationId xmlns:p14="http://schemas.microsoft.com/office/powerpoint/2010/main" val="3555284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372477C3-0020-4C1A-A32A-25E147D961B8}" type="slidenum">
              <a:rPr lang="fr-FR" sz="1300"/>
              <a:pPr/>
              <a:t>25</a:t>
            </a:fld>
            <a:endParaRPr lang="fr-FR" sz="1300"/>
          </a:p>
        </p:txBody>
      </p:sp>
      <p:sp>
        <p:nvSpPr>
          <p:cNvPr id="208899" name="Rectangle 2"/>
          <p:cNvSpPr>
            <a:spLocks noGrp="1" noRot="1" noChangeAspect="1" noChangeArrowheads="1" noTextEdit="1"/>
          </p:cNvSpPr>
          <p:nvPr>
            <p:ph type="sldImg"/>
          </p:nvPr>
        </p:nvSpPr>
        <p:spPr>
          <a:xfrm>
            <a:off x="1173163" y="900113"/>
            <a:ext cx="4762500" cy="3573462"/>
          </a:xfrm>
          <a:ln w="12700" cap="flat">
            <a:solidFill>
              <a:schemeClr val="tx1"/>
            </a:solidFill>
          </a:ln>
        </p:spPr>
      </p:sp>
      <p:sp>
        <p:nvSpPr>
          <p:cNvPr id="208900" name="Rectangle 3"/>
          <p:cNvSpPr>
            <a:spLocks noGrp="1" noChangeArrowheads="1"/>
          </p:cNvSpPr>
          <p:nvPr>
            <p:ph type="body" idx="1"/>
          </p:nvPr>
        </p:nvSpPr>
        <p:spPr>
          <a:xfrm>
            <a:off x="945559" y="4864433"/>
            <a:ext cx="5208182" cy="4309569"/>
          </a:xfrm>
          <a:noFill/>
        </p:spPr>
        <p:txBody>
          <a:bodyPr lIns="94801" tIns="47399" rIns="94801" bIns="47399"/>
          <a:lstStyle/>
          <a:p>
            <a:pPr eaLnBrk="1" hangingPunct="1"/>
            <a:r>
              <a:rPr lang="fr-FR"/>
              <a:t>Donner exemple état d'un objet maVoiture : grise, 6CV, Volvo, 5 places, …</a:t>
            </a:r>
          </a:p>
        </p:txBody>
      </p:sp>
    </p:spTree>
    <p:extLst>
      <p:ext uri="{BB962C8B-B14F-4D97-AF65-F5344CB8AC3E}">
        <p14:creationId xmlns:p14="http://schemas.microsoft.com/office/powerpoint/2010/main" val="140394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07B36341-9AD6-49C4-BCC1-723FA7788DFE}" type="slidenum">
              <a:rPr lang="fr-FR" sz="1300"/>
              <a:pPr/>
              <a:t>26</a:t>
            </a:fld>
            <a:endParaRPr lang="fr-FR" sz="1300"/>
          </a:p>
        </p:txBody>
      </p:sp>
      <p:sp>
        <p:nvSpPr>
          <p:cNvPr id="209923" name="Rectangle 2"/>
          <p:cNvSpPr>
            <a:spLocks noGrp="1" noRot="1" noChangeAspect="1" noChangeArrowheads="1" noTextEdit="1"/>
          </p:cNvSpPr>
          <p:nvPr>
            <p:ph type="sldImg"/>
          </p:nvPr>
        </p:nvSpPr>
        <p:spPr>
          <a:xfrm>
            <a:off x="1173163" y="900113"/>
            <a:ext cx="4762500" cy="3573462"/>
          </a:xfrm>
          <a:ln w="12700" cap="flat">
            <a:solidFill>
              <a:schemeClr val="tx1"/>
            </a:solidFill>
          </a:ln>
        </p:spPr>
      </p:sp>
      <p:sp>
        <p:nvSpPr>
          <p:cNvPr id="209924" name="Rectangle 3"/>
          <p:cNvSpPr>
            <a:spLocks noGrp="1" noChangeArrowheads="1"/>
          </p:cNvSpPr>
          <p:nvPr>
            <p:ph type="body" idx="1"/>
          </p:nvPr>
        </p:nvSpPr>
        <p:spPr>
          <a:xfrm>
            <a:off x="945559" y="4864433"/>
            <a:ext cx="5208182" cy="4309569"/>
          </a:xfrm>
          <a:noFill/>
        </p:spPr>
        <p:txBody>
          <a:bodyPr lIns="94801" tIns="47399" rIns="94801" bIns="47399"/>
          <a:lstStyle/>
          <a:p>
            <a:pPr eaLnBrk="1" hangingPunct="1"/>
            <a:r>
              <a:rPr lang="fr-FR"/>
              <a:t>Donner exemple comportement d'un objet maVoiture : démarrer, accélérer, ralentir, déclencher alarme, …</a:t>
            </a:r>
          </a:p>
          <a:p>
            <a:pPr eaLnBrk="1" hangingPunct="1"/>
            <a:endParaRPr lang="fr-FR"/>
          </a:p>
          <a:p>
            <a:pPr eaLnBrk="1" hangingPunct="1"/>
            <a:r>
              <a:rPr lang="fr-FR"/>
              <a:t>Appels de compétences d'autres objet : exemple pour avoir le patrimoine total d'un client, on s'adresse à l'ensemble de ses comptes et l'on demande la solde.</a:t>
            </a:r>
          </a:p>
          <a:p>
            <a:pPr eaLnBrk="1" hangingPunct="1"/>
            <a:endParaRPr lang="fr-FR"/>
          </a:p>
          <a:p>
            <a:pPr eaLnBrk="1" hangingPunct="1"/>
            <a:r>
              <a:rPr lang="fr-FR"/>
              <a:t>Dépendance état et comportements : exemple : si je gère une propriété "en état de marche" sur mon objet maVoiture ou une propriété "vitesse record".</a:t>
            </a:r>
          </a:p>
        </p:txBody>
      </p:sp>
    </p:spTree>
    <p:extLst>
      <p:ext uri="{BB962C8B-B14F-4D97-AF65-F5344CB8AC3E}">
        <p14:creationId xmlns:p14="http://schemas.microsoft.com/office/powerpoint/2010/main" val="1958981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60A6FD66-EAF7-4720-9B91-FA9DC87D5F11}" type="slidenum">
              <a:rPr lang="fr-FR" sz="1300"/>
              <a:pPr/>
              <a:t>27</a:t>
            </a:fld>
            <a:endParaRPr lang="fr-FR" sz="1300"/>
          </a:p>
        </p:txBody>
      </p:sp>
      <p:sp>
        <p:nvSpPr>
          <p:cNvPr id="210947" name="Rectangle 2"/>
          <p:cNvSpPr>
            <a:spLocks noGrp="1" noRot="1" noChangeAspect="1" noChangeArrowheads="1" noTextEdit="1"/>
          </p:cNvSpPr>
          <p:nvPr>
            <p:ph type="sldImg"/>
          </p:nvPr>
        </p:nvSpPr>
        <p:spPr>
          <a:xfrm>
            <a:off x="1173163" y="900113"/>
            <a:ext cx="4762500" cy="3573462"/>
          </a:xfrm>
          <a:ln w="12700" cap="flat">
            <a:solidFill>
              <a:schemeClr val="tx1"/>
            </a:solidFill>
          </a:ln>
        </p:spPr>
      </p:sp>
      <p:sp>
        <p:nvSpPr>
          <p:cNvPr id="210948" name="Rectangle 3"/>
          <p:cNvSpPr>
            <a:spLocks noGrp="1" noChangeArrowheads="1"/>
          </p:cNvSpPr>
          <p:nvPr>
            <p:ph type="body" idx="1"/>
          </p:nvPr>
        </p:nvSpPr>
        <p:spPr>
          <a:xfrm>
            <a:off x="945559" y="4864433"/>
            <a:ext cx="5208182" cy="4309569"/>
          </a:xfrm>
          <a:noFill/>
        </p:spPr>
        <p:txBody>
          <a:bodyPr lIns="94801" tIns="47399" rIns="94801" bIns="47399"/>
          <a:lstStyle/>
          <a:p>
            <a:pPr eaLnBrk="1" hangingPunct="1"/>
            <a:r>
              <a:rPr lang="fr-FR"/>
              <a:t>Un attribut identifiant n'est pas nécessaire, sauf s'il s'agit d'un identifiant métier. Exemple : le numéro de série d'une voiture. En informatique de gestion, on gère très souvent des identifiants métiers sur les principaux concepts métiers.</a:t>
            </a:r>
          </a:p>
        </p:txBody>
      </p:sp>
    </p:spTree>
    <p:extLst>
      <p:ext uri="{BB962C8B-B14F-4D97-AF65-F5344CB8AC3E}">
        <p14:creationId xmlns:p14="http://schemas.microsoft.com/office/powerpoint/2010/main" val="2573224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60A6FD66-EAF7-4720-9B91-FA9DC87D5F11}" type="slidenum">
              <a:rPr lang="fr-FR" sz="1300"/>
              <a:pPr/>
              <a:t>28</a:t>
            </a:fld>
            <a:endParaRPr lang="fr-FR" sz="1300"/>
          </a:p>
        </p:txBody>
      </p:sp>
      <p:sp>
        <p:nvSpPr>
          <p:cNvPr id="210947" name="Rectangle 2"/>
          <p:cNvSpPr>
            <a:spLocks noGrp="1" noRot="1" noChangeAspect="1" noChangeArrowheads="1" noTextEdit="1"/>
          </p:cNvSpPr>
          <p:nvPr>
            <p:ph type="sldImg"/>
          </p:nvPr>
        </p:nvSpPr>
        <p:spPr>
          <a:xfrm>
            <a:off x="1173163" y="900113"/>
            <a:ext cx="4762500" cy="3573462"/>
          </a:xfrm>
          <a:ln w="12700" cap="flat">
            <a:solidFill>
              <a:schemeClr val="tx1"/>
            </a:solidFill>
          </a:ln>
        </p:spPr>
      </p:sp>
      <p:sp>
        <p:nvSpPr>
          <p:cNvPr id="210948" name="Rectangle 3"/>
          <p:cNvSpPr>
            <a:spLocks noGrp="1" noChangeArrowheads="1"/>
          </p:cNvSpPr>
          <p:nvPr>
            <p:ph type="body" idx="1"/>
          </p:nvPr>
        </p:nvSpPr>
        <p:spPr>
          <a:xfrm>
            <a:off x="945559" y="4864433"/>
            <a:ext cx="5208182" cy="4309569"/>
          </a:xfrm>
          <a:noFill/>
        </p:spPr>
        <p:txBody>
          <a:bodyPr lIns="94801" tIns="47399" rIns="94801" bIns="47399"/>
          <a:lstStyle/>
          <a:p>
            <a:pPr eaLnBrk="1" hangingPunct="1"/>
            <a:r>
              <a:rPr lang="fr-FR"/>
              <a:t>Un attribut identifiant n'est pas nécessaire, sauf s'il s'agit d'un identifiant métier. Exemple : le numéro de série d'une voiture. En informatique de gestion, on gère très souvent des identifiants métiers sur les principaux concepts métiers.</a:t>
            </a:r>
          </a:p>
        </p:txBody>
      </p:sp>
    </p:spTree>
    <p:extLst>
      <p:ext uri="{BB962C8B-B14F-4D97-AF65-F5344CB8AC3E}">
        <p14:creationId xmlns:p14="http://schemas.microsoft.com/office/powerpoint/2010/main" val="3043903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666FF960-0FBD-45A8-B314-D27A4BD2C88B}" type="slidenum">
              <a:rPr lang="fr-FR" sz="1300"/>
              <a:pPr/>
              <a:t>29</a:t>
            </a:fld>
            <a:endParaRPr lang="fr-FR" sz="1300"/>
          </a:p>
        </p:txBody>
      </p:sp>
      <p:sp>
        <p:nvSpPr>
          <p:cNvPr id="211971" name="Rectangle 1026"/>
          <p:cNvSpPr>
            <a:spLocks noGrp="1" noRot="1" noChangeAspect="1" noChangeArrowheads="1" noTextEdit="1"/>
          </p:cNvSpPr>
          <p:nvPr>
            <p:ph type="sldImg"/>
          </p:nvPr>
        </p:nvSpPr>
        <p:spPr>
          <a:xfrm>
            <a:off x="1003300" y="774700"/>
            <a:ext cx="5099050" cy="3824288"/>
          </a:xfrm>
          <a:ln/>
        </p:spPr>
      </p:sp>
      <p:sp>
        <p:nvSpPr>
          <p:cNvPr id="211972" name="Rectangle 1027"/>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862738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479903E2-F85A-48DD-A899-4EA2F7180B56}" type="slidenum">
              <a:rPr lang="fr-FR" sz="1300"/>
              <a:pPr/>
              <a:t>3</a:t>
            </a:fld>
            <a:endParaRPr lang="fr-FR" sz="1300"/>
          </a:p>
        </p:txBody>
      </p:sp>
      <p:sp>
        <p:nvSpPr>
          <p:cNvPr id="197635" name="Rectangle 2"/>
          <p:cNvSpPr>
            <a:spLocks noGrp="1" noRot="1" noChangeAspect="1" noChangeArrowheads="1" noTextEdit="1"/>
          </p:cNvSpPr>
          <p:nvPr>
            <p:ph type="sldImg"/>
          </p:nvPr>
        </p:nvSpPr>
        <p:spPr>
          <a:xfrm>
            <a:off x="993775" y="768350"/>
            <a:ext cx="5113338" cy="3836988"/>
          </a:xfrm>
          <a:ln/>
        </p:spPr>
      </p:sp>
      <p:sp>
        <p:nvSpPr>
          <p:cNvPr id="197636" name="Rectangle 3"/>
          <p:cNvSpPr>
            <a:spLocks noGrp="1" noChangeArrowheads="1"/>
          </p:cNvSpPr>
          <p:nvPr>
            <p:ph type="body" idx="1"/>
          </p:nvPr>
        </p:nvSpPr>
        <p:spPr>
          <a:xfrm>
            <a:off x="708749" y="4861155"/>
            <a:ext cx="5681807" cy="4605821"/>
          </a:xfrm>
          <a:noFill/>
        </p:spPr>
        <p:txBody>
          <a:bodyPr/>
          <a:lstStyle/>
          <a:p>
            <a:pPr eaLnBrk="1" hangingPunct="1"/>
            <a:endParaRPr lang="fr-FR"/>
          </a:p>
          <a:p>
            <a:pPr eaLnBrk="1" hangingPunct="1"/>
            <a:r>
              <a:rPr lang="fr-FR"/>
              <a:t>On entend tout et n’importe quoi sur UML.</a:t>
            </a:r>
          </a:p>
          <a:p>
            <a:pPr eaLnBrk="1" hangingPunct="1"/>
            <a:endParaRPr lang="fr-FR"/>
          </a:p>
          <a:p>
            <a:pPr eaLnBrk="1" hangingPunct="1"/>
            <a:r>
              <a:rPr lang="fr-FR"/>
              <a:t>Il faut donc faire quelques mises au point.</a:t>
            </a:r>
          </a:p>
          <a:p>
            <a:pPr eaLnBrk="1" hangingPunct="1"/>
            <a:endParaRPr lang="fr-FR"/>
          </a:p>
        </p:txBody>
      </p:sp>
    </p:spTree>
    <p:extLst>
      <p:ext uri="{BB962C8B-B14F-4D97-AF65-F5344CB8AC3E}">
        <p14:creationId xmlns:p14="http://schemas.microsoft.com/office/powerpoint/2010/main" val="618212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10835D55-2F9A-4E1F-B07E-BBC89E1D8770}" type="slidenum">
              <a:rPr lang="fr-FR" sz="1300"/>
              <a:pPr/>
              <a:t>30</a:t>
            </a:fld>
            <a:endParaRPr lang="fr-FR" sz="1300"/>
          </a:p>
        </p:txBody>
      </p:sp>
      <p:sp>
        <p:nvSpPr>
          <p:cNvPr id="214019" name="Rectangle 2"/>
          <p:cNvSpPr>
            <a:spLocks noGrp="1" noRot="1" noChangeAspect="1" noChangeArrowheads="1" noTextEdit="1"/>
          </p:cNvSpPr>
          <p:nvPr>
            <p:ph type="sldImg"/>
          </p:nvPr>
        </p:nvSpPr>
        <p:spPr>
          <a:xfrm>
            <a:off x="1173163" y="900113"/>
            <a:ext cx="4762500" cy="3573462"/>
          </a:xfrm>
          <a:ln w="12700" cap="flat">
            <a:solidFill>
              <a:schemeClr val="tx1"/>
            </a:solidFill>
          </a:ln>
        </p:spPr>
      </p:sp>
      <p:sp>
        <p:nvSpPr>
          <p:cNvPr id="214020" name="Rectangle 3"/>
          <p:cNvSpPr>
            <a:spLocks noGrp="1" noChangeArrowheads="1"/>
          </p:cNvSpPr>
          <p:nvPr>
            <p:ph type="body" idx="1"/>
          </p:nvPr>
        </p:nvSpPr>
        <p:spPr>
          <a:xfrm>
            <a:off x="945559" y="4864433"/>
            <a:ext cx="5208182" cy="4309569"/>
          </a:xfrm>
          <a:noFill/>
        </p:spPr>
        <p:txBody>
          <a:bodyPr lIns="94801" tIns="47399" rIns="94801" bIns="47399"/>
          <a:lstStyle/>
          <a:p>
            <a:pPr eaLnBrk="1" hangingPunct="1"/>
            <a:r>
              <a:rPr lang="fr-FR"/>
              <a:t>Attention : une classe est elle-même un objet !</a:t>
            </a:r>
          </a:p>
          <a:p>
            <a:pPr eaLnBrk="1" hangingPunct="1"/>
            <a:endParaRPr lang="fr-FR"/>
          </a:p>
          <a:p>
            <a:pPr eaLnBrk="1" hangingPunct="1"/>
            <a:r>
              <a:rPr lang="fr-FR"/>
              <a:t>Séparation stricte entre en 2 parties : </a:t>
            </a:r>
          </a:p>
          <a:p>
            <a:pPr eaLnBrk="1" hangingPunct="1"/>
            <a:r>
              <a:rPr lang="fr-FR"/>
              <a:t>- l’implémentation (partie privée)</a:t>
            </a:r>
          </a:p>
          <a:p>
            <a:pPr eaLnBrk="1" hangingPunct="1"/>
            <a:r>
              <a:rPr lang="fr-FR"/>
              <a:t>- l’interface (partie publique)</a:t>
            </a:r>
          </a:p>
          <a:p>
            <a:pPr eaLnBrk="1" hangingPunct="1"/>
            <a:r>
              <a:rPr lang="fr-FR"/>
              <a:t>Faire schéma de l’iceberg : </a:t>
            </a:r>
          </a:p>
          <a:p>
            <a:pPr eaLnBrk="1" hangingPunct="1"/>
            <a:r>
              <a:rPr lang="fr-FR"/>
              <a:t>- en surface la partie publique (ex : classe Rectangle, méthode calculerSuface() et dessiner()),</a:t>
            </a:r>
          </a:p>
          <a:p>
            <a:pPr eaLnBrk="1" hangingPunct="1"/>
            <a:r>
              <a:rPr lang="fr-FR"/>
              <a:t>- immergée la partie privée (ex : classe Rectangle, propriété longueur, largeur, implémentation du calcul de la surface).</a:t>
            </a:r>
          </a:p>
          <a:p>
            <a:pPr eaLnBrk="1" hangingPunct="1"/>
            <a:endParaRPr lang="fr-FR"/>
          </a:p>
          <a:p>
            <a:pPr eaLnBrk="1" hangingPunct="1"/>
            <a:r>
              <a:rPr lang="fr-FR"/>
              <a:t>L’interface doit être aussi simple et sûre que possible</a:t>
            </a:r>
          </a:p>
          <a:p>
            <a:pPr eaLnBrk="1" hangingPunct="1"/>
            <a:r>
              <a:rPr lang="fr-FR"/>
              <a:t>La partie privée est réservée au concepteur/développeur de l’objet, et est invisible aux utilisateurs de la classe.</a:t>
            </a:r>
          </a:p>
          <a:p>
            <a:pPr eaLnBrk="1" hangingPunct="1"/>
            <a:r>
              <a:rPr lang="fr-FR"/>
              <a:t>En général on réalise l’abstraction des données : la partie publique est constituée uniquement de méthodes.</a:t>
            </a:r>
          </a:p>
          <a:p>
            <a:pPr eaLnBrk="1" hangingPunct="1"/>
            <a:endParaRPr lang="fr-FR"/>
          </a:p>
        </p:txBody>
      </p:sp>
    </p:spTree>
    <p:extLst>
      <p:ext uri="{BB962C8B-B14F-4D97-AF65-F5344CB8AC3E}">
        <p14:creationId xmlns:p14="http://schemas.microsoft.com/office/powerpoint/2010/main" val="2490082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10835D55-2F9A-4E1F-B07E-BBC89E1D8770}" type="slidenum">
              <a:rPr lang="fr-FR" sz="1300"/>
              <a:pPr/>
              <a:t>31</a:t>
            </a:fld>
            <a:endParaRPr lang="fr-FR" sz="1300"/>
          </a:p>
        </p:txBody>
      </p:sp>
      <p:sp>
        <p:nvSpPr>
          <p:cNvPr id="214019" name="Rectangle 2"/>
          <p:cNvSpPr>
            <a:spLocks noGrp="1" noRot="1" noChangeAspect="1" noChangeArrowheads="1" noTextEdit="1"/>
          </p:cNvSpPr>
          <p:nvPr>
            <p:ph type="sldImg"/>
          </p:nvPr>
        </p:nvSpPr>
        <p:spPr>
          <a:xfrm>
            <a:off x="1173163" y="900113"/>
            <a:ext cx="4762500" cy="3573462"/>
          </a:xfrm>
          <a:ln w="12700" cap="flat">
            <a:solidFill>
              <a:schemeClr val="tx1"/>
            </a:solidFill>
          </a:ln>
        </p:spPr>
      </p:sp>
      <p:sp>
        <p:nvSpPr>
          <p:cNvPr id="214020" name="Rectangle 3"/>
          <p:cNvSpPr>
            <a:spLocks noGrp="1" noChangeArrowheads="1"/>
          </p:cNvSpPr>
          <p:nvPr>
            <p:ph type="body" idx="1"/>
          </p:nvPr>
        </p:nvSpPr>
        <p:spPr>
          <a:xfrm>
            <a:off x="945559" y="4864433"/>
            <a:ext cx="5208182" cy="4309569"/>
          </a:xfrm>
          <a:noFill/>
        </p:spPr>
        <p:txBody>
          <a:bodyPr lIns="94801" tIns="47399" rIns="94801" bIns="47399"/>
          <a:lstStyle/>
          <a:p>
            <a:pPr eaLnBrk="1" hangingPunct="1"/>
            <a:r>
              <a:rPr lang="fr-FR"/>
              <a:t>Attention : une classe est elle-même un objet !</a:t>
            </a:r>
          </a:p>
          <a:p>
            <a:pPr eaLnBrk="1" hangingPunct="1"/>
            <a:endParaRPr lang="fr-FR"/>
          </a:p>
          <a:p>
            <a:pPr eaLnBrk="1" hangingPunct="1"/>
            <a:r>
              <a:rPr lang="fr-FR"/>
              <a:t>Séparation stricte entre en 2 parties : </a:t>
            </a:r>
          </a:p>
          <a:p>
            <a:pPr eaLnBrk="1" hangingPunct="1"/>
            <a:r>
              <a:rPr lang="fr-FR"/>
              <a:t>- l’implémentation (partie privée)</a:t>
            </a:r>
          </a:p>
          <a:p>
            <a:pPr eaLnBrk="1" hangingPunct="1"/>
            <a:r>
              <a:rPr lang="fr-FR"/>
              <a:t>- l’interface (partie publique)</a:t>
            </a:r>
          </a:p>
          <a:p>
            <a:pPr eaLnBrk="1" hangingPunct="1"/>
            <a:r>
              <a:rPr lang="fr-FR"/>
              <a:t>Faire schéma de l’iceberg : </a:t>
            </a:r>
          </a:p>
          <a:p>
            <a:pPr eaLnBrk="1" hangingPunct="1"/>
            <a:r>
              <a:rPr lang="fr-FR"/>
              <a:t>- en surface la partie publique (ex : classe Rectangle, méthode calculerSuface() et dessiner()),</a:t>
            </a:r>
          </a:p>
          <a:p>
            <a:pPr eaLnBrk="1" hangingPunct="1"/>
            <a:r>
              <a:rPr lang="fr-FR"/>
              <a:t>- immergée la partie privée (ex : classe Rectangle, propriété longueur, largeur, implémentation du calcul de la surface).</a:t>
            </a:r>
          </a:p>
          <a:p>
            <a:pPr eaLnBrk="1" hangingPunct="1"/>
            <a:endParaRPr lang="fr-FR"/>
          </a:p>
          <a:p>
            <a:pPr eaLnBrk="1" hangingPunct="1"/>
            <a:r>
              <a:rPr lang="fr-FR"/>
              <a:t>L’interface doit être aussi simple et sûre que possible</a:t>
            </a:r>
          </a:p>
          <a:p>
            <a:pPr eaLnBrk="1" hangingPunct="1"/>
            <a:r>
              <a:rPr lang="fr-FR"/>
              <a:t>La partie privée est réservée au concepteur/développeur de l’objet, et est invisible aux utilisateurs de la classe.</a:t>
            </a:r>
          </a:p>
          <a:p>
            <a:pPr eaLnBrk="1" hangingPunct="1"/>
            <a:r>
              <a:rPr lang="fr-FR"/>
              <a:t>En général on réalise l’abstraction des données : la partie publique est constituée uniquement de méthodes.</a:t>
            </a:r>
          </a:p>
          <a:p>
            <a:pPr eaLnBrk="1" hangingPunct="1"/>
            <a:endParaRPr lang="fr-FR"/>
          </a:p>
        </p:txBody>
      </p:sp>
    </p:spTree>
    <p:extLst>
      <p:ext uri="{BB962C8B-B14F-4D97-AF65-F5344CB8AC3E}">
        <p14:creationId xmlns:p14="http://schemas.microsoft.com/office/powerpoint/2010/main" val="1016524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29F4F2B-F12F-48A0-A96F-6391D49D054F}" type="slidenum">
              <a:rPr lang="fr-FR" sz="1300"/>
              <a:pPr/>
              <a:t>32</a:t>
            </a:fld>
            <a:endParaRPr lang="fr-FR" sz="1300"/>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r>
              <a:rPr lang="fr-FR"/>
              <a:t>Le diagramme de classes permet de représenter la structure statique du système : classes avec propriétés (attributs et opérations) et relations entre les classes.</a:t>
            </a:r>
          </a:p>
          <a:p>
            <a:pPr eaLnBrk="1" hangingPunct="1"/>
            <a:r>
              <a:rPr lang="fr-FR"/>
              <a:t>On présente les opérations, mais pas leurs interactions et la dynamique de fonctionnement du système.</a:t>
            </a:r>
          </a:p>
        </p:txBody>
      </p:sp>
    </p:spTree>
    <p:extLst>
      <p:ext uri="{BB962C8B-B14F-4D97-AF65-F5344CB8AC3E}">
        <p14:creationId xmlns:p14="http://schemas.microsoft.com/office/powerpoint/2010/main" val="3142777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29F4F2B-F12F-48A0-A96F-6391D49D054F}" type="slidenum">
              <a:rPr lang="fr-FR" sz="1300"/>
              <a:pPr/>
              <a:t>33</a:t>
            </a:fld>
            <a:endParaRPr lang="fr-FR" sz="1300"/>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r>
              <a:rPr lang="fr-FR"/>
              <a:t>Le diagramme de classes permet de représenter la structure statique du système : classes avec propriétés (attributs et opérations) et relations entre les classes.</a:t>
            </a:r>
          </a:p>
          <a:p>
            <a:pPr eaLnBrk="1" hangingPunct="1"/>
            <a:r>
              <a:rPr lang="fr-FR"/>
              <a:t>On présente les opérations, mais pas leurs interactions et la dynamique de fonctionnement du système.</a:t>
            </a:r>
          </a:p>
        </p:txBody>
      </p:sp>
    </p:spTree>
    <p:extLst>
      <p:ext uri="{BB962C8B-B14F-4D97-AF65-F5344CB8AC3E}">
        <p14:creationId xmlns:p14="http://schemas.microsoft.com/office/powerpoint/2010/main" val="3765531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6C939E4B-21AE-456C-B805-DAA53FF430AB}" type="slidenum">
              <a:rPr lang="fr-FR" sz="1300"/>
              <a:pPr/>
              <a:t>34</a:t>
            </a:fld>
            <a:endParaRPr lang="fr-FR" sz="1300"/>
          </a:p>
        </p:txBody>
      </p:sp>
      <p:sp>
        <p:nvSpPr>
          <p:cNvPr id="223235" name="Rectangle 2"/>
          <p:cNvSpPr>
            <a:spLocks noGrp="1" noRot="1" noChangeAspect="1" noChangeArrowheads="1" noTextEdit="1"/>
          </p:cNvSpPr>
          <p:nvPr>
            <p:ph type="sldImg"/>
          </p:nvPr>
        </p:nvSpPr>
        <p:spPr>
          <a:xfrm>
            <a:off x="993775" y="768350"/>
            <a:ext cx="5118100" cy="3840163"/>
          </a:xfrm>
          <a:solidFill>
            <a:srgbClr val="FFFFFF"/>
          </a:solidFill>
          <a:ln/>
        </p:spPr>
      </p:sp>
      <p:sp>
        <p:nvSpPr>
          <p:cNvPr id="22323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fr-FR"/>
              <a:t>L'analyse est une des activités d'un processus projet. Mais tous les processus n'incluent pas l'activité d'analyse, par exemple XP pour de petits projets. Par contre les grands projets font de l'analyse, en particulier les projets off-shore.</a:t>
            </a:r>
          </a:p>
          <a:p>
            <a:pPr eaLnBrk="1" hangingPunct="1"/>
            <a:r>
              <a:rPr lang="fr-FR"/>
              <a:t>Donner exemple de la classe Voiture : attributs = marque, puissance, vitesse max / opérations = démarrer(), accélerer(), s'arrêter().</a:t>
            </a:r>
          </a:p>
          <a:p>
            <a:pPr eaLnBrk="1" hangingPunct="1"/>
            <a:endParaRPr lang="fr-FR"/>
          </a:p>
          <a:p>
            <a:pPr eaLnBrk="1" hangingPunct="1"/>
            <a:r>
              <a:rPr lang="fr-FR"/>
              <a:t>Les concepts objets se prêtent bien à une démarche incrémentale. J’enrichis mon modèle de façon progressive.</a:t>
            </a:r>
          </a:p>
        </p:txBody>
      </p:sp>
    </p:spTree>
    <p:extLst>
      <p:ext uri="{BB962C8B-B14F-4D97-AF65-F5344CB8AC3E}">
        <p14:creationId xmlns:p14="http://schemas.microsoft.com/office/powerpoint/2010/main" val="17889184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28D06957-1CAD-4E5F-BB3C-74BF5E7331B9}" type="slidenum">
              <a:rPr lang="fr-FR" sz="1300"/>
              <a:pPr/>
              <a:t>35</a:t>
            </a:fld>
            <a:endParaRPr lang="fr-FR" sz="1300"/>
          </a:p>
        </p:txBody>
      </p:sp>
      <p:sp>
        <p:nvSpPr>
          <p:cNvPr id="231427" name="Rectangle 2"/>
          <p:cNvSpPr>
            <a:spLocks noGrp="1" noRot="1" noChangeAspect="1" noChangeArrowheads="1" noTextEdit="1"/>
          </p:cNvSpPr>
          <p:nvPr>
            <p:ph type="sldImg"/>
          </p:nvPr>
        </p:nvSpPr>
        <p:spPr>
          <a:xfrm>
            <a:off x="1003300" y="774700"/>
            <a:ext cx="5099050" cy="3824288"/>
          </a:xfrm>
          <a:solidFill>
            <a:srgbClr val="FFFFFF"/>
          </a:solidFill>
          <a:ln/>
        </p:spPr>
      </p:sp>
      <p:sp>
        <p:nvSpPr>
          <p:cNvPr id="231428"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fr-FR"/>
              <a:t>On peut donner la sémantique de la relation en lui donnant un nom. Utile si plusieurs relations entre 2 classes.</a:t>
            </a:r>
          </a:p>
          <a:p>
            <a:pPr eaLnBrk="1" hangingPunct="1"/>
            <a:endParaRPr lang="fr-FR"/>
          </a:p>
          <a:p>
            <a:pPr eaLnBrk="1" hangingPunct="1"/>
            <a:r>
              <a:rPr lang="fr-FR"/>
              <a:t>On peut avoir des associations d’une classe sur elle-même. Exemple : personne a pour parents personne.</a:t>
            </a:r>
          </a:p>
          <a:p>
            <a:pPr eaLnBrk="1" hangingPunct="1"/>
            <a:endParaRPr lang="fr-FR"/>
          </a:p>
        </p:txBody>
      </p:sp>
    </p:spTree>
    <p:extLst>
      <p:ext uri="{BB962C8B-B14F-4D97-AF65-F5344CB8AC3E}">
        <p14:creationId xmlns:p14="http://schemas.microsoft.com/office/powerpoint/2010/main" val="3137144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2C995A15-2C9F-40D0-970D-F803C7B1679A}" type="slidenum">
              <a:rPr lang="fr-FR" sz="1300"/>
              <a:pPr/>
              <a:t>36</a:t>
            </a:fld>
            <a:endParaRPr lang="fr-FR" sz="1300"/>
          </a:p>
        </p:txBody>
      </p:sp>
      <p:sp>
        <p:nvSpPr>
          <p:cNvPr id="233475" name="Rectangle 2"/>
          <p:cNvSpPr>
            <a:spLocks noGrp="1" noRot="1" noChangeAspect="1" noChangeArrowheads="1" noTextEdit="1"/>
          </p:cNvSpPr>
          <p:nvPr>
            <p:ph type="sldImg"/>
          </p:nvPr>
        </p:nvSpPr>
        <p:spPr>
          <a:xfrm>
            <a:off x="1003300" y="774700"/>
            <a:ext cx="5099050" cy="3824288"/>
          </a:xfrm>
          <a:solidFill>
            <a:srgbClr val="FFFFFF"/>
          </a:solidFill>
          <a:ln/>
        </p:spPr>
      </p:sp>
      <p:sp>
        <p:nvSpPr>
          <p:cNvPr id="23347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fr-FR"/>
              <a:t>Le nommage permet de faciliter la lecture du modèle et de préciser au besoin la sémantique de l'association.*</a:t>
            </a:r>
          </a:p>
          <a:p>
            <a:pPr eaLnBrk="1" hangingPunct="1"/>
            <a:r>
              <a:rPr lang="fr-FR"/>
              <a:t>On essaye de nommer la relation avec un verbe à la forme active.</a:t>
            </a:r>
          </a:p>
        </p:txBody>
      </p:sp>
    </p:spTree>
    <p:extLst>
      <p:ext uri="{BB962C8B-B14F-4D97-AF65-F5344CB8AC3E}">
        <p14:creationId xmlns:p14="http://schemas.microsoft.com/office/powerpoint/2010/main" val="650496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2C995A15-2C9F-40D0-970D-F803C7B1679A}" type="slidenum">
              <a:rPr lang="fr-FR" sz="1300"/>
              <a:pPr/>
              <a:t>37</a:t>
            </a:fld>
            <a:endParaRPr lang="fr-FR" sz="1300"/>
          </a:p>
        </p:txBody>
      </p:sp>
      <p:sp>
        <p:nvSpPr>
          <p:cNvPr id="233475" name="Rectangle 2"/>
          <p:cNvSpPr>
            <a:spLocks noGrp="1" noRot="1" noChangeAspect="1" noChangeArrowheads="1" noTextEdit="1"/>
          </p:cNvSpPr>
          <p:nvPr>
            <p:ph type="sldImg"/>
          </p:nvPr>
        </p:nvSpPr>
        <p:spPr>
          <a:xfrm>
            <a:off x="1003300" y="774700"/>
            <a:ext cx="5099050" cy="3824288"/>
          </a:xfrm>
          <a:solidFill>
            <a:srgbClr val="FFFFFF"/>
          </a:solidFill>
          <a:ln/>
        </p:spPr>
      </p:sp>
      <p:sp>
        <p:nvSpPr>
          <p:cNvPr id="23347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fr-FR"/>
              <a:t>Le nommage permet de faciliter la lecture du modèle et de préciser au besoin la sémantique de l'association.*</a:t>
            </a:r>
          </a:p>
          <a:p>
            <a:pPr eaLnBrk="1" hangingPunct="1"/>
            <a:r>
              <a:rPr lang="fr-FR"/>
              <a:t>On essaye de nommer la relation avec un verbe à la forme active.</a:t>
            </a:r>
          </a:p>
        </p:txBody>
      </p:sp>
    </p:spTree>
    <p:extLst>
      <p:ext uri="{BB962C8B-B14F-4D97-AF65-F5344CB8AC3E}">
        <p14:creationId xmlns:p14="http://schemas.microsoft.com/office/powerpoint/2010/main" val="65049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D39D129D-4147-4FA8-B314-246575926680}" type="slidenum">
              <a:rPr lang="fr-FR" sz="1300"/>
              <a:pPr/>
              <a:t>38</a:t>
            </a:fld>
            <a:endParaRPr lang="fr-FR" sz="1300"/>
          </a:p>
        </p:txBody>
      </p:sp>
      <p:sp>
        <p:nvSpPr>
          <p:cNvPr id="234499" name="Rectangle 2"/>
          <p:cNvSpPr>
            <a:spLocks noGrp="1" noRot="1" noChangeAspect="1" noChangeArrowheads="1" noTextEdit="1"/>
          </p:cNvSpPr>
          <p:nvPr>
            <p:ph type="sldImg"/>
          </p:nvPr>
        </p:nvSpPr>
        <p:spPr>
          <a:xfrm>
            <a:off x="1003300" y="774700"/>
            <a:ext cx="5099050" cy="3824288"/>
          </a:xfrm>
          <a:solidFill>
            <a:srgbClr val="FFFFFF"/>
          </a:solidFill>
          <a:ln/>
        </p:spPr>
      </p:sp>
      <p:sp>
        <p:nvSpPr>
          <p:cNvPr id="234500"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fr-FR" dirty="0"/>
              <a:t>Pratique courante :</a:t>
            </a:r>
          </a:p>
          <a:p>
            <a:pPr eaLnBrk="1" hangingPunct="1">
              <a:buFontTx/>
              <a:buChar char="-"/>
            </a:pPr>
            <a:r>
              <a:rPr lang="fr-FR" dirty="0"/>
              <a:t> en analyse on nomme les associations, pour préciser le modèle,</a:t>
            </a:r>
          </a:p>
          <a:p>
            <a:pPr eaLnBrk="1" hangingPunct="1">
              <a:buFontTx/>
              <a:buChar char="-"/>
            </a:pPr>
            <a:r>
              <a:rPr lang="fr-FR" dirty="0"/>
              <a:t> en conception on nomme les rôles, pour créer au besoin les attributs associés.</a:t>
            </a:r>
          </a:p>
          <a:p>
            <a:pPr eaLnBrk="1" hangingPunct="1">
              <a:buFontTx/>
              <a:buChar char="-"/>
            </a:pPr>
            <a:endParaRPr lang="fr-FR" dirty="0"/>
          </a:p>
          <a:p>
            <a:pPr eaLnBrk="1" hangingPunct="1">
              <a:buFontTx/>
              <a:buChar char="-"/>
            </a:pPr>
            <a:endParaRPr lang="fr-FR" dirty="0"/>
          </a:p>
        </p:txBody>
      </p:sp>
    </p:spTree>
    <p:extLst>
      <p:ext uri="{BB962C8B-B14F-4D97-AF65-F5344CB8AC3E}">
        <p14:creationId xmlns:p14="http://schemas.microsoft.com/office/powerpoint/2010/main" val="1783067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C1DF1881-E084-48E3-B372-8FC3A33B7308}" type="slidenum">
              <a:rPr lang="fr-FR" sz="1300"/>
              <a:pPr/>
              <a:t>39</a:t>
            </a:fld>
            <a:endParaRPr lang="fr-FR" sz="1300"/>
          </a:p>
        </p:txBody>
      </p:sp>
      <p:sp>
        <p:nvSpPr>
          <p:cNvPr id="235523" name="Rectangle 2"/>
          <p:cNvSpPr>
            <a:spLocks noGrp="1" noRot="1" noChangeAspect="1" noChangeArrowheads="1" noTextEdit="1"/>
          </p:cNvSpPr>
          <p:nvPr>
            <p:ph type="sldImg"/>
          </p:nvPr>
        </p:nvSpPr>
        <p:spPr>
          <a:xfrm>
            <a:off x="1003300" y="774700"/>
            <a:ext cx="5099050" cy="3824288"/>
          </a:xfrm>
          <a:solidFill>
            <a:srgbClr val="FFFFFF"/>
          </a:solidFill>
          <a:ln/>
        </p:spPr>
      </p:sp>
      <p:sp>
        <p:nvSpPr>
          <p:cNvPr id="235524"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fr-FR"/>
              <a:t>La multiplicité : essentiel dans un modèle !!! Une multiplicité n coûte plus cher qu'une multiplicité 1 !!!</a:t>
            </a:r>
          </a:p>
          <a:p>
            <a:pPr eaLnBrk="1" hangingPunct="1"/>
            <a:endParaRPr lang="fr-FR"/>
          </a:p>
          <a:p>
            <a:pPr eaLnBrk="1" hangingPunct="1"/>
            <a:r>
              <a:rPr lang="fr-FR"/>
              <a:t>Par défaut c’est * (0 à plusieurs).</a:t>
            </a:r>
          </a:p>
        </p:txBody>
      </p:sp>
    </p:spTree>
    <p:extLst>
      <p:ext uri="{BB962C8B-B14F-4D97-AF65-F5344CB8AC3E}">
        <p14:creationId xmlns:p14="http://schemas.microsoft.com/office/powerpoint/2010/main" val="1650605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0F8FAE12-9BE0-4AAE-ACD4-A644EDADAC6A}" type="slidenum">
              <a:rPr lang="fr-FR" sz="1300"/>
              <a:pPr/>
              <a:t>4</a:t>
            </a:fld>
            <a:endParaRPr lang="fr-FR" sz="1300"/>
          </a:p>
        </p:txBody>
      </p:sp>
      <p:sp>
        <p:nvSpPr>
          <p:cNvPr id="198659" name="Rectangle 2"/>
          <p:cNvSpPr>
            <a:spLocks noGrp="1" noRot="1" noChangeAspect="1" noChangeArrowheads="1" noTextEdit="1"/>
          </p:cNvSpPr>
          <p:nvPr>
            <p:ph type="sldImg"/>
          </p:nvPr>
        </p:nvSpPr>
        <p:spPr>
          <a:xfrm>
            <a:off x="993775" y="768350"/>
            <a:ext cx="5113338" cy="3836988"/>
          </a:xfrm>
          <a:ln/>
        </p:spPr>
      </p:sp>
      <p:sp>
        <p:nvSpPr>
          <p:cNvPr id="198660" name="Rectangle 3"/>
          <p:cNvSpPr>
            <a:spLocks noGrp="1" noChangeArrowheads="1"/>
          </p:cNvSpPr>
          <p:nvPr>
            <p:ph type="body" idx="1"/>
          </p:nvPr>
        </p:nvSpPr>
        <p:spPr>
          <a:xfrm>
            <a:off x="708749" y="4861155"/>
            <a:ext cx="5681807" cy="4605821"/>
          </a:xfrm>
          <a:noFill/>
        </p:spPr>
        <p:txBody>
          <a:bodyPr/>
          <a:lstStyle/>
          <a:p>
            <a:pPr eaLnBrk="1" hangingPunct="1"/>
            <a:endParaRPr lang="fr-FR" dirty="0"/>
          </a:p>
        </p:txBody>
      </p:sp>
    </p:spTree>
    <p:extLst>
      <p:ext uri="{BB962C8B-B14F-4D97-AF65-F5344CB8AC3E}">
        <p14:creationId xmlns:p14="http://schemas.microsoft.com/office/powerpoint/2010/main" val="2542729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6C939E4B-21AE-456C-B805-DAA53FF430AB}" type="slidenum">
              <a:rPr lang="fr-FR" sz="1300"/>
              <a:pPr/>
              <a:t>40</a:t>
            </a:fld>
            <a:endParaRPr lang="fr-FR" sz="1300"/>
          </a:p>
        </p:txBody>
      </p:sp>
      <p:sp>
        <p:nvSpPr>
          <p:cNvPr id="223235" name="Rectangle 2"/>
          <p:cNvSpPr>
            <a:spLocks noGrp="1" noRot="1" noChangeAspect="1" noChangeArrowheads="1" noTextEdit="1"/>
          </p:cNvSpPr>
          <p:nvPr>
            <p:ph type="sldImg"/>
          </p:nvPr>
        </p:nvSpPr>
        <p:spPr>
          <a:xfrm>
            <a:off x="993775" y="768350"/>
            <a:ext cx="5118100" cy="3840163"/>
          </a:xfrm>
          <a:solidFill>
            <a:srgbClr val="FFFFFF"/>
          </a:solidFill>
          <a:ln/>
        </p:spPr>
      </p:sp>
      <p:sp>
        <p:nvSpPr>
          <p:cNvPr id="22323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fr-FR"/>
              <a:t>L'analyse est une des activités d'un processus projet. Mais tous les processus n'incluent pas l'activité d'analyse, par exemple XP pour de petits projets. Par contre les grands projets font de l'analyse, en particulier les projets off-shore.</a:t>
            </a:r>
          </a:p>
          <a:p>
            <a:pPr eaLnBrk="1" hangingPunct="1"/>
            <a:r>
              <a:rPr lang="fr-FR"/>
              <a:t>Donner exemple de la classe Voiture : attributs = marque, puissance, vitesse max / opérations = démarrer(), accélerer(), s'arrêter().</a:t>
            </a:r>
          </a:p>
          <a:p>
            <a:pPr eaLnBrk="1" hangingPunct="1"/>
            <a:endParaRPr lang="fr-FR"/>
          </a:p>
          <a:p>
            <a:pPr eaLnBrk="1" hangingPunct="1"/>
            <a:r>
              <a:rPr lang="fr-FR"/>
              <a:t>Les concepts objets se prêtent bien à une démarche incrémentale. J’enrichis mon modèle de façon progressive.</a:t>
            </a:r>
          </a:p>
        </p:txBody>
      </p:sp>
    </p:spTree>
    <p:extLst>
      <p:ext uri="{BB962C8B-B14F-4D97-AF65-F5344CB8AC3E}">
        <p14:creationId xmlns:p14="http://schemas.microsoft.com/office/powerpoint/2010/main" val="17889184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DB2A33AE-8FE8-4507-A5B3-75EBBBD6A61E}" type="slidenum">
              <a:rPr lang="fr-FR" sz="1300"/>
              <a:pPr/>
              <a:t>41</a:t>
            </a:fld>
            <a:endParaRPr lang="fr-FR" sz="1300"/>
          </a:p>
        </p:txBody>
      </p:sp>
      <p:sp>
        <p:nvSpPr>
          <p:cNvPr id="263171" name="Rectangle 2"/>
          <p:cNvSpPr>
            <a:spLocks noGrp="1" noRot="1" noChangeAspect="1" noChangeArrowheads="1" noTextEdit="1"/>
          </p:cNvSpPr>
          <p:nvPr>
            <p:ph type="sldImg"/>
          </p:nvPr>
        </p:nvSpPr>
        <p:spPr>
          <a:xfrm>
            <a:off x="1003300" y="774700"/>
            <a:ext cx="5099050" cy="3824288"/>
          </a:xfrm>
          <a:solidFill>
            <a:srgbClr val="FFFFFF"/>
          </a:solidFill>
          <a:ln/>
        </p:spPr>
      </p:sp>
      <p:sp>
        <p:nvSpPr>
          <p:cNvPr id="263172"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fr-FR"/>
          </a:p>
        </p:txBody>
      </p:sp>
    </p:spTree>
    <p:extLst>
      <p:ext uri="{BB962C8B-B14F-4D97-AF65-F5344CB8AC3E}">
        <p14:creationId xmlns:p14="http://schemas.microsoft.com/office/powerpoint/2010/main" val="343577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29F4F2B-F12F-48A0-A96F-6391D49D054F}" type="slidenum">
              <a:rPr lang="fr-FR" sz="1300"/>
              <a:pPr/>
              <a:t>42</a:t>
            </a:fld>
            <a:endParaRPr lang="fr-FR" sz="1300"/>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42518287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8E9F297-4FCC-4557-8903-3AD613B99842}" type="slidenum">
              <a:rPr lang="fr-FR" sz="1300"/>
              <a:pPr/>
              <a:t>43</a:t>
            </a:fld>
            <a:endParaRPr lang="fr-FR" sz="1300"/>
          </a:p>
        </p:txBody>
      </p:sp>
      <p:sp>
        <p:nvSpPr>
          <p:cNvPr id="221187" name="Rectangle 2"/>
          <p:cNvSpPr>
            <a:spLocks noGrp="1" noRot="1" noChangeAspect="1" noChangeArrowheads="1" noTextEdit="1"/>
          </p:cNvSpPr>
          <p:nvPr>
            <p:ph type="sldImg"/>
          </p:nvPr>
        </p:nvSpPr>
        <p:spPr>
          <a:xfrm>
            <a:off x="993775" y="768350"/>
            <a:ext cx="5113338" cy="3836988"/>
          </a:xfrm>
          <a:ln/>
        </p:spPr>
      </p:sp>
      <p:sp>
        <p:nvSpPr>
          <p:cNvPr id="221188" name="Rectangle 3"/>
          <p:cNvSpPr>
            <a:spLocks noGrp="1" noChangeArrowheads="1"/>
          </p:cNvSpPr>
          <p:nvPr>
            <p:ph type="body" idx="1"/>
          </p:nvPr>
        </p:nvSpPr>
        <p:spPr>
          <a:xfrm>
            <a:off x="708749" y="4861155"/>
            <a:ext cx="5681807" cy="4605821"/>
          </a:xfrm>
          <a:noFill/>
        </p:spPr>
        <p:txBody>
          <a:bodyPr/>
          <a:lstStyle/>
          <a:p>
            <a:pPr eaLnBrk="1" hangingPunct="1"/>
            <a:endParaRPr lang="fr-FR"/>
          </a:p>
        </p:txBody>
      </p:sp>
    </p:spTree>
    <p:extLst>
      <p:ext uri="{BB962C8B-B14F-4D97-AF65-F5344CB8AC3E}">
        <p14:creationId xmlns:p14="http://schemas.microsoft.com/office/powerpoint/2010/main" val="848414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790F7D1-4BD3-4537-A347-B16A31BB813F}" type="slidenum">
              <a:rPr lang="fr-FR" sz="1300"/>
              <a:pPr/>
              <a:t>44</a:t>
            </a:fld>
            <a:endParaRPr lang="fr-FR" sz="1300"/>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p:spPr>
        <p:txBody>
          <a:bodyPr/>
          <a:lstStyle/>
          <a:p>
            <a:pPr eaLnBrk="1" hangingPunct="1"/>
            <a:r>
              <a:rPr lang="fr-FR"/>
              <a:t>Conception : on introduit d'autres types d'informations dans le modèle.</a:t>
            </a:r>
          </a:p>
          <a:p>
            <a:pPr eaLnBrk="1" hangingPunct="1"/>
            <a:endParaRPr lang="fr-FR"/>
          </a:p>
          <a:p>
            <a:pPr eaLnBrk="1" hangingPunct="1"/>
            <a:r>
              <a:rPr lang="fr-FR" u="sng"/>
              <a:t>Type</a:t>
            </a:r>
            <a:r>
              <a:rPr lang="fr-FR"/>
              <a:t> : il faut avoir définit la liste des types auparavant !</a:t>
            </a:r>
          </a:p>
          <a:p>
            <a:pPr eaLnBrk="1" hangingPunct="1"/>
            <a:r>
              <a:rPr lang="fr-FR" u="sng"/>
              <a:t>Visibilité</a:t>
            </a:r>
            <a:r>
              <a:rPr lang="fr-FR"/>
              <a:t> : pour l'encapsulation, on peut masquer certaines propriétés ou opérations aux autres classes.</a:t>
            </a:r>
          </a:p>
          <a:p>
            <a:pPr eaLnBrk="1" hangingPunct="1"/>
            <a:r>
              <a:rPr lang="fr-FR" u="sng"/>
              <a:t>Caractéristiques</a:t>
            </a:r>
            <a:r>
              <a:rPr lang="fr-FR"/>
              <a:t> : propriété de classes ou non.</a:t>
            </a:r>
          </a:p>
          <a:p>
            <a:pPr eaLnBrk="1" hangingPunct="1"/>
            <a:r>
              <a:rPr lang="fr-FR"/>
              <a:t>Attribut ou opération soulignée = statique ou « de classe »</a:t>
            </a:r>
          </a:p>
          <a:p>
            <a:pPr eaLnBrk="1" hangingPunct="1"/>
            <a:r>
              <a:rPr lang="fr-FR"/>
              <a:t>Opération en italique = abstraite (à définir dans les sous-classes)</a:t>
            </a:r>
          </a:p>
          <a:p>
            <a:pPr eaLnBrk="1" hangingPunct="1"/>
            <a:r>
              <a:rPr lang="fr-FR" u="sng"/>
              <a:t>Signature</a:t>
            </a:r>
            <a:r>
              <a:rPr lang="fr-FR"/>
              <a:t> : arguments des opérations.</a:t>
            </a:r>
          </a:p>
          <a:p>
            <a:pPr eaLnBrk="1" hangingPunct="1"/>
            <a:endParaRPr lang="fr-FR"/>
          </a:p>
          <a:p>
            <a:pPr eaLnBrk="1" hangingPunct="1"/>
            <a:r>
              <a:rPr lang="fr-FR"/>
              <a:t>Comment faire de l'analyse et de la conception dans un processus itératif ? Avoir 2 modèles ? Heureusement les AGL peuvent nous aider !</a:t>
            </a:r>
          </a:p>
          <a:p>
            <a:pPr eaLnBrk="1" hangingPunct="1"/>
            <a:endParaRPr lang="fr-FR"/>
          </a:p>
          <a:p>
            <a:pPr eaLnBrk="1" hangingPunct="1"/>
            <a:r>
              <a:rPr lang="fr-FR"/>
              <a:t>Ouvrir StarUML et montrer les différents répertoires correspondant aux différentes activités.</a:t>
            </a:r>
          </a:p>
        </p:txBody>
      </p:sp>
    </p:spTree>
    <p:extLst>
      <p:ext uri="{BB962C8B-B14F-4D97-AF65-F5344CB8AC3E}">
        <p14:creationId xmlns:p14="http://schemas.microsoft.com/office/powerpoint/2010/main" val="22875089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323DE2DB-8FC9-4FE7-BC47-7500A3198DEC}" type="slidenum">
              <a:rPr lang="fr-FR" sz="1300"/>
              <a:pPr/>
              <a:t>45</a:t>
            </a:fld>
            <a:endParaRPr lang="fr-FR" sz="1300"/>
          </a:p>
        </p:txBody>
      </p:sp>
      <p:sp>
        <p:nvSpPr>
          <p:cNvPr id="225283" name="Rectangle 2"/>
          <p:cNvSpPr>
            <a:spLocks noGrp="1" noRot="1" noChangeAspect="1" noChangeArrowheads="1" noTextEdit="1"/>
          </p:cNvSpPr>
          <p:nvPr>
            <p:ph type="sldImg"/>
          </p:nvPr>
        </p:nvSpPr>
        <p:spPr>
          <a:xfrm>
            <a:off x="1173163" y="900113"/>
            <a:ext cx="4762500" cy="3573462"/>
          </a:xfrm>
          <a:noFill/>
          <a:ln w="12700" cap="flat">
            <a:solidFill>
              <a:schemeClr val="tx1"/>
            </a:solidFill>
          </a:ln>
        </p:spPr>
      </p:sp>
      <p:sp>
        <p:nvSpPr>
          <p:cNvPr id="225284" name="Rectangle 3"/>
          <p:cNvSpPr>
            <a:spLocks noGrp="1" noChangeArrowheads="1"/>
          </p:cNvSpPr>
          <p:nvPr>
            <p:ph type="body" idx="1"/>
          </p:nvPr>
        </p:nvSpPr>
        <p:spPr>
          <a:xfrm>
            <a:off x="945559" y="4864433"/>
            <a:ext cx="5208182" cy="430956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4801" tIns="47399" rIns="94801" bIns="47399"/>
          <a:lstStyle/>
          <a:p>
            <a:pPr eaLnBrk="1" hangingPunct="1"/>
            <a:endParaRPr lang="fr-FR"/>
          </a:p>
        </p:txBody>
      </p:sp>
    </p:spTree>
    <p:extLst>
      <p:ext uri="{BB962C8B-B14F-4D97-AF65-F5344CB8AC3E}">
        <p14:creationId xmlns:p14="http://schemas.microsoft.com/office/powerpoint/2010/main" val="31354112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31F8AED0-4AD0-4123-8273-DE84126E9BF4}" type="slidenum">
              <a:rPr lang="fr-FR" sz="1300"/>
              <a:pPr/>
              <a:t>46</a:t>
            </a:fld>
            <a:endParaRPr lang="fr-FR" sz="130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p:spPr>
        <p:txBody>
          <a:bodyPr/>
          <a:lstStyle/>
          <a:p>
            <a:pPr eaLnBrk="1" hangingPunct="1"/>
            <a:r>
              <a:rPr lang="fr-FR"/>
              <a:t>Visibilité : la classe décide des opérations et attributs qu’elle révèle aux autres classes. </a:t>
            </a:r>
            <a:r>
              <a:rPr lang="fr-FR">
                <a:sym typeface="Wingdings" panose="05000000000000000000" pitchFamily="2" charset="2"/>
              </a:rPr>
              <a:t> encapsulation.</a:t>
            </a:r>
            <a:endParaRPr lang="fr-FR"/>
          </a:p>
          <a:p>
            <a:pPr eaLnBrk="1" hangingPunct="1"/>
            <a:endParaRPr lang="fr-FR"/>
          </a:p>
          <a:p>
            <a:pPr eaLnBrk="1" hangingPunct="1"/>
            <a:r>
              <a:rPr lang="fr-FR"/>
              <a:t>Faire un schéma sur la visibilité :</a:t>
            </a:r>
          </a:p>
          <a:p>
            <a:pPr eaLnBrk="1" hangingPunct="1"/>
            <a:r>
              <a:rPr lang="fr-FR"/>
              <a:t>Publique	Protégée 	Paquetage 	Privé</a:t>
            </a:r>
          </a:p>
          <a:p>
            <a:pPr eaLnBrk="1" hangingPunct="1"/>
            <a:r>
              <a:rPr lang="fr-FR"/>
              <a:t>    (+)	    (#)	     (~)	   (-)</a:t>
            </a:r>
          </a:p>
          <a:p>
            <a:pPr eaLnBrk="1" hangingPunct="1">
              <a:buFont typeface="Wingdings" panose="05000000000000000000" pitchFamily="2" charset="2"/>
              <a:buChar char="ß"/>
            </a:pPr>
            <a:r>
              <a:rPr lang="fr-FR">
                <a:sym typeface="Wingdings" panose="05000000000000000000" pitchFamily="2" charset="2"/>
              </a:rPr>
              <a:t> Plus accessible aux autres		 Moins accessibles aux autres</a:t>
            </a:r>
          </a:p>
          <a:p>
            <a:pPr eaLnBrk="1" hangingPunct="1">
              <a:buFont typeface="Wingdings" panose="05000000000000000000" pitchFamily="2" charset="2"/>
              <a:buNone/>
            </a:pPr>
            <a:endParaRPr lang="fr-FR"/>
          </a:p>
          <a:p>
            <a:pPr eaLnBrk="1" hangingPunct="1">
              <a:buFont typeface="Wingdings" panose="05000000000000000000" pitchFamily="2" charset="2"/>
              <a:buNone/>
            </a:pPr>
            <a:r>
              <a:rPr lang="fr-FR" b="1"/>
              <a:t>Voir photocopies livre Introduction à UML2 – Chapitre 4.</a:t>
            </a:r>
          </a:p>
          <a:p>
            <a:pPr eaLnBrk="1" hangingPunct="1">
              <a:buFont typeface="Wingdings" panose="05000000000000000000" pitchFamily="2" charset="2"/>
              <a:buNone/>
            </a:pPr>
            <a:endParaRPr lang="fr-FR"/>
          </a:p>
          <a:p>
            <a:pPr eaLnBrk="1" hangingPunct="1">
              <a:buFont typeface="Wingdings" panose="05000000000000000000" pitchFamily="2" charset="2"/>
              <a:buNone/>
            </a:pPr>
            <a:r>
              <a:rPr lang="fr-FR"/>
              <a:t>protégé : peu utilisée. Pour les classes qui ont des classes filles. On utilise en général les deux visibilités privé et publique.</a:t>
            </a:r>
          </a:p>
        </p:txBody>
      </p:sp>
    </p:spTree>
    <p:extLst>
      <p:ext uri="{BB962C8B-B14F-4D97-AF65-F5344CB8AC3E}">
        <p14:creationId xmlns:p14="http://schemas.microsoft.com/office/powerpoint/2010/main" val="17219659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BBB13B1F-C96F-4CF5-9F0E-9A151566B18D}" type="slidenum">
              <a:rPr lang="fr-FR" sz="1300"/>
              <a:pPr/>
              <a:t>47</a:t>
            </a:fld>
            <a:endParaRPr lang="fr-FR" sz="1300"/>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p:spPr>
        <p:txBody>
          <a:bodyPr/>
          <a:lstStyle/>
          <a:p>
            <a:pPr eaLnBrk="1" hangingPunct="1"/>
            <a:r>
              <a:rPr lang="fr-FR"/>
              <a:t>Les types de base doivent être définis auparavant. Ex : on peut définir un type "entier[n]" avec n le nombre de chiffres.</a:t>
            </a:r>
          </a:p>
          <a:p>
            <a:pPr eaLnBrk="1" hangingPunct="1"/>
            <a:r>
              <a:rPr lang="fr-FR"/>
              <a:t>Attributs instance de classes : prendre exemple Livre - est écrit par - Auteur.</a:t>
            </a:r>
          </a:p>
          <a:p>
            <a:pPr eaLnBrk="1" hangingPunct="1"/>
            <a:endParaRPr lang="fr-FR"/>
          </a:p>
          <a:p>
            <a:pPr eaLnBrk="1" hangingPunct="1"/>
            <a:r>
              <a:rPr lang="fr-FR"/>
              <a:t>Une opération peut renvoyer un type retour de type de base, ou un objet d’une des classes, ou rien du tout.</a:t>
            </a:r>
          </a:p>
        </p:txBody>
      </p:sp>
    </p:spTree>
    <p:extLst>
      <p:ext uri="{BB962C8B-B14F-4D97-AF65-F5344CB8AC3E}">
        <p14:creationId xmlns:p14="http://schemas.microsoft.com/office/powerpoint/2010/main" val="16124438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BBB13B1F-C96F-4CF5-9F0E-9A151566B18D}" type="slidenum">
              <a:rPr lang="fr-FR" sz="1300"/>
              <a:pPr/>
              <a:t>48</a:t>
            </a:fld>
            <a:endParaRPr lang="fr-FR" sz="1300"/>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p:spPr>
        <p:txBody>
          <a:bodyPr/>
          <a:lstStyle/>
          <a:p>
            <a:pPr eaLnBrk="1" hangingPunct="1"/>
            <a:r>
              <a:rPr lang="fr-FR"/>
              <a:t>Les types de base doivent être définis auparavant. Ex : on peut définir un type "entier[n]" avec n le nombre de chiffres.</a:t>
            </a:r>
          </a:p>
          <a:p>
            <a:pPr eaLnBrk="1" hangingPunct="1"/>
            <a:r>
              <a:rPr lang="fr-FR"/>
              <a:t>Attributs instance de classes : prendre exemple Livre - est écrit par - Auteur.</a:t>
            </a:r>
          </a:p>
          <a:p>
            <a:pPr eaLnBrk="1" hangingPunct="1"/>
            <a:endParaRPr lang="fr-FR"/>
          </a:p>
          <a:p>
            <a:pPr eaLnBrk="1" hangingPunct="1"/>
            <a:r>
              <a:rPr lang="fr-FR"/>
              <a:t>Une opération peut renvoyer un type retour de type de base, ou un objet d’une des classes, ou rien du tout.</a:t>
            </a:r>
          </a:p>
        </p:txBody>
      </p:sp>
    </p:spTree>
    <p:extLst>
      <p:ext uri="{BB962C8B-B14F-4D97-AF65-F5344CB8AC3E}">
        <p14:creationId xmlns:p14="http://schemas.microsoft.com/office/powerpoint/2010/main" val="14331948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ABD07CBE-9847-42EB-AFAE-07AA85F8879A}" type="slidenum">
              <a:rPr lang="fr-FR" sz="1300"/>
              <a:pPr/>
              <a:t>49</a:t>
            </a:fld>
            <a:endParaRPr lang="fr-FR" sz="1300"/>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434024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0F8FAE12-9BE0-4AAE-ACD4-A644EDADAC6A}" type="slidenum">
              <a:rPr lang="fr-FR" sz="1300"/>
              <a:pPr/>
              <a:t>5</a:t>
            </a:fld>
            <a:endParaRPr lang="fr-FR" sz="1300"/>
          </a:p>
        </p:txBody>
      </p:sp>
      <p:sp>
        <p:nvSpPr>
          <p:cNvPr id="198659" name="Rectangle 2"/>
          <p:cNvSpPr>
            <a:spLocks noGrp="1" noRot="1" noChangeAspect="1" noChangeArrowheads="1" noTextEdit="1"/>
          </p:cNvSpPr>
          <p:nvPr>
            <p:ph type="sldImg"/>
          </p:nvPr>
        </p:nvSpPr>
        <p:spPr>
          <a:xfrm>
            <a:off x="993775" y="768350"/>
            <a:ext cx="5113338" cy="3836988"/>
          </a:xfrm>
          <a:ln/>
        </p:spPr>
      </p:sp>
      <p:sp>
        <p:nvSpPr>
          <p:cNvPr id="198660" name="Rectangle 3"/>
          <p:cNvSpPr>
            <a:spLocks noGrp="1" noChangeArrowheads="1"/>
          </p:cNvSpPr>
          <p:nvPr>
            <p:ph type="body" idx="1"/>
          </p:nvPr>
        </p:nvSpPr>
        <p:spPr>
          <a:xfrm>
            <a:off x="708749" y="4861155"/>
            <a:ext cx="5681807" cy="4605821"/>
          </a:xfrm>
          <a:noFill/>
        </p:spPr>
        <p:txBody>
          <a:bodyPr/>
          <a:lstStyle/>
          <a:p>
            <a:pPr eaLnBrk="1" hangingPunct="1"/>
            <a:endParaRPr lang="fr-FR" dirty="0"/>
          </a:p>
        </p:txBody>
      </p:sp>
    </p:spTree>
    <p:extLst>
      <p:ext uri="{BB962C8B-B14F-4D97-AF65-F5344CB8AC3E}">
        <p14:creationId xmlns:p14="http://schemas.microsoft.com/office/powerpoint/2010/main" val="19136852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BBB13B1F-C96F-4CF5-9F0E-9A151566B18D}" type="slidenum">
              <a:rPr lang="fr-FR" sz="1300"/>
              <a:pPr/>
              <a:t>50</a:t>
            </a:fld>
            <a:endParaRPr lang="fr-FR" sz="1300"/>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p:spPr>
        <p:txBody>
          <a:bodyPr/>
          <a:lstStyle/>
          <a:p>
            <a:pPr eaLnBrk="1" hangingPunct="1"/>
            <a:r>
              <a:rPr lang="fr-FR"/>
              <a:t>Les types de base doivent être définis auparavant. Ex : on peut définir un type "entier[n]" avec n le nombre de chiffres.</a:t>
            </a:r>
          </a:p>
          <a:p>
            <a:pPr eaLnBrk="1" hangingPunct="1"/>
            <a:r>
              <a:rPr lang="fr-FR"/>
              <a:t>Attributs instance de classes : prendre exemple Livre - est écrit par - Auteur.</a:t>
            </a:r>
          </a:p>
          <a:p>
            <a:pPr eaLnBrk="1" hangingPunct="1"/>
            <a:endParaRPr lang="fr-FR"/>
          </a:p>
          <a:p>
            <a:pPr eaLnBrk="1" hangingPunct="1"/>
            <a:r>
              <a:rPr lang="fr-FR"/>
              <a:t>Une opération peut renvoyer un type retour de type de base, ou un objet d’une des classes, ou rien du tout.</a:t>
            </a:r>
          </a:p>
        </p:txBody>
      </p:sp>
    </p:spTree>
    <p:extLst>
      <p:ext uri="{BB962C8B-B14F-4D97-AF65-F5344CB8AC3E}">
        <p14:creationId xmlns:p14="http://schemas.microsoft.com/office/powerpoint/2010/main" val="13526142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BABDC580-58D7-47C6-81EB-8061E89F27C2}" type="slidenum">
              <a:rPr lang="fr-FR" sz="1300"/>
              <a:pPr/>
              <a:t>51</a:t>
            </a:fld>
            <a:endParaRPr lang="fr-FR" sz="1300"/>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p:spPr>
        <p:txBody>
          <a:bodyPr/>
          <a:lstStyle/>
          <a:p>
            <a:pPr eaLnBrk="1" hangingPunct="1"/>
            <a:r>
              <a:rPr lang="fr-FR"/>
              <a:t>Technique assez peu utilisé.</a:t>
            </a:r>
          </a:p>
          <a:p>
            <a:pPr eaLnBrk="1" hangingPunct="1"/>
            <a:endParaRPr lang="fr-FR"/>
          </a:p>
          <a:p>
            <a:pPr eaLnBrk="1" hangingPunct="1"/>
            <a:r>
              <a:rPr lang="fr-FR"/>
              <a:t>On peut prendre un exemple avec les attributs date de naissance et l’attribut dérivé /age.</a:t>
            </a:r>
          </a:p>
          <a:p>
            <a:pPr eaLnBrk="1" hangingPunct="1"/>
            <a:endParaRPr lang="fr-FR"/>
          </a:p>
        </p:txBody>
      </p:sp>
    </p:spTree>
    <p:extLst>
      <p:ext uri="{BB962C8B-B14F-4D97-AF65-F5344CB8AC3E}">
        <p14:creationId xmlns:p14="http://schemas.microsoft.com/office/powerpoint/2010/main" val="15068218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BBB13B1F-C96F-4CF5-9F0E-9A151566B18D}" type="slidenum">
              <a:rPr lang="fr-FR" sz="1300"/>
              <a:pPr/>
              <a:t>52</a:t>
            </a:fld>
            <a:endParaRPr lang="fr-FR" sz="1300"/>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p:spPr>
        <p:txBody>
          <a:bodyPr/>
          <a:lstStyle/>
          <a:p>
            <a:pPr eaLnBrk="1" hangingPunct="1"/>
            <a:r>
              <a:rPr lang="fr-FR"/>
              <a:t>Les types de base doivent être définis auparavant. Ex : on peut définir un type "entier[n]" avec n le nombre de chiffres.</a:t>
            </a:r>
          </a:p>
          <a:p>
            <a:pPr eaLnBrk="1" hangingPunct="1"/>
            <a:r>
              <a:rPr lang="fr-FR"/>
              <a:t>Attributs instance de classes : prendre exemple Livre - est écrit par - Auteur.</a:t>
            </a:r>
          </a:p>
          <a:p>
            <a:pPr eaLnBrk="1" hangingPunct="1"/>
            <a:endParaRPr lang="fr-FR"/>
          </a:p>
          <a:p>
            <a:pPr eaLnBrk="1" hangingPunct="1"/>
            <a:r>
              <a:rPr lang="fr-FR"/>
              <a:t>Une opération peut renvoyer un type retour de type de base, ou un objet d’une des classes, ou rien du tout.</a:t>
            </a:r>
          </a:p>
        </p:txBody>
      </p:sp>
    </p:spTree>
    <p:extLst>
      <p:ext uri="{BB962C8B-B14F-4D97-AF65-F5344CB8AC3E}">
        <p14:creationId xmlns:p14="http://schemas.microsoft.com/office/powerpoint/2010/main" val="2348879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323DE2DB-8FC9-4FE7-BC47-7500A3198DEC}" type="slidenum">
              <a:rPr lang="fr-FR" sz="1300"/>
              <a:pPr/>
              <a:t>53</a:t>
            </a:fld>
            <a:endParaRPr lang="fr-FR" sz="1300"/>
          </a:p>
        </p:txBody>
      </p:sp>
      <p:sp>
        <p:nvSpPr>
          <p:cNvPr id="225283" name="Rectangle 2"/>
          <p:cNvSpPr>
            <a:spLocks noGrp="1" noRot="1" noChangeAspect="1" noChangeArrowheads="1" noTextEdit="1"/>
          </p:cNvSpPr>
          <p:nvPr>
            <p:ph type="sldImg"/>
          </p:nvPr>
        </p:nvSpPr>
        <p:spPr>
          <a:xfrm>
            <a:off x="1173163" y="900113"/>
            <a:ext cx="4762500" cy="3573462"/>
          </a:xfrm>
          <a:noFill/>
          <a:ln w="12700" cap="flat">
            <a:solidFill>
              <a:schemeClr val="tx1"/>
            </a:solidFill>
          </a:ln>
        </p:spPr>
      </p:sp>
      <p:sp>
        <p:nvSpPr>
          <p:cNvPr id="225284" name="Rectangle 3"/>
          <p:cNvSpPr>
            <a:spLocks noGrp="1" noChangeArrowheads="1"/>
          </p:cNvSpPr>
          <p:nvPr>
            <p:ph type="body" idx="1"/>
          </p:nvPr>
        </p:nvSpPr>
        <p:spPr>
          <a:xfrm>
            <a:off x="945559" y="4864433"/>
            <a:ext cx="5208182" cy="430956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4801" tIns="47399" rIns="94801" bIns="47399"/>
          <a:lstStyle/>
          <a:p>
            <a:pPr eaLnBrk="1" hangingPunct="1"/>
            <a:endParaRPr lang="fr-FR"/>
          </a:p>
        </p:txBody>
      </p:sp>
    </p:spTree>
    <p:extLst>
      <p:ext uri="{BB962C8B-B14F-4D97-AF65-F5344CB8AC3E}">
        <p14:creationId xmlns:p14="http://schemas.microsoft.com/office/powerpoint/2010/main" val="16147003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323DE2DB-8FC9-4FE7-BC47-7500A3198DEC}" type="slidenum">
              <a:rPr lang="fr-FR" sz="1300"/>
              <a:pPr/>
              <a:t>54</a:t>
            </a:fld>
            <a:endParaRPr lang="fr-FR" sz="1300"/>
          </a:p>
        </p:txBody>
      </p:sp>
      <p:sp>
        <p:nvSpPr>
          <p:cNvPr id="225283" name="Rectangle 2"/>
          <p:cNvSpPr>
            <a:spLocks noGrp="1" noRot="1" noChangeAspect="1" noChangeArrowheads="1" noTextEdit="1"/>
          </p:cNvSpPr>
          <p:nvPr>
            <p:ph type="sldImg"/>
          </p:nvPr>
        </p:nvSpPr>
        <p:spPr>
          <a:xfrm>
            <a:off x="1173163" y="900113"/>
            <a:ext cx="4762500" cy="3573462"/>
          </a:xfrm>
          <a:noFill/>
          <a:ln w="12700" cap="flat">
            <a:solidFill>
              <a:schemeClr val="tx1"/>
            </a:solidFill>
          </a:ln>
        </p:spPr>
      </p:sp>
      <p:sp>
        <p:nvSpPr>
          <p:cNvPr id="225284" name="Rectangle 3"/>
          <p:cNvSpPr>
            <a:spLocks noGrp="1" noChangeArrowheads="1"/>
          </p:cNvSpPr>
          <p:nvPr>
            <p:ph type="body" idx="1"/>
          </p:nvPr>
        </p:nvSpPr>
        <p:spPr>
          <a:xfrm>
            <a:off x="945559" y="4864433"/>
            <a:ext cx="5208182" cy="430956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4801" tIns="47399" rIns="94801" bIns="47399"/>
          <a:lstStyle/>
          <a:p>
            <a:pPr eaLnBrk="1" hangingPunct="1"/>
            <a:endParaRPr lang="fr-FR"/>
          </a:p>
        </p:txBody>
      </p:sp>
    </p:spTree>
    <p:extLst>
      <p:ext uri="{BB962C8B-B14F-4D97-AF65-F5344CB8AC3E}">
        <p14:creationId xmlns:p14="http://schemas.microsoft.com/office/powerpoint/2010/main" val="16954963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323DE2DB-8FC9-4FE7-BC47-7500A3198DEC}" type="slidenum">
              <a:rPr lang="fr-FR" sz="1300"/>
              <a:pPr/>
              <a:t>55</a:t>
            </a:fld>
            <a:endParaRPr lang="fr-FR" sz="1300"/>
          </a:p>
        </p:txBody>
      </p:sp>
      <p:sp>
        <p:nvSpPr>
          <p:cNvPr id="225283" name="Rectangle 2"/>
          <p:cNvSpPr>
            <a:spLocks noGrp="1" noRot="1" noChangeAspect="1" noChangeArrowheads="1" noTextEdit="1"/>
          </p:cNvSpPr>
          <p:nvPr>
            <p:ph type="sldImg"/>
          </p:nvPr>
        </p:nvSpPr>
        <p:spPr>
          <a:xfrm>
            <a:off x="1173163" y="900113"/>
            <a:ext cx="4762500" cy="3573462"/>
          </a:xfrm>
          <a:noFill/>
          <a:ln w="12700" cap="flat">
            <a:solidFill>
              <a:schemeClr val="tx1"/>
            </a:solidFill>
          </a:ln>
        </p:spPr>
      </p:sp>
      <p:sp>
        <p:nvSpPr>
          <p:cNvPr id="225284" name="Rectangle 3"/>
          <p:cNvSpPr>
            <a:spLocks noGrp="1" noChangeArrowheads="1"/>
          </p:cNvSpPr>
          <p:nvPr>
            <p:ph type="body" idx="1"/>
          </p:nvPr>
        </p:nvSpPr>
        <p:spPr>
          <a:xfrm>
            <a:off x="945559" y="4864433"/>
            <a:ext cx="5208182" cy="430956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4801" tIns="47399" rIns="94801" bIns="47399"/>
          <a:lstStyle/>
          <a:p>
            <a:pPr eaLnBrk="1" hangingPunct="1"/>
            <a:endParaRPr lang="fr-FR"/>
          </a:p>
        </p:txBody>
      </p:sp>
    </p:spTree>
    <p:extLst>
      <p:ext uri="{BB962C8B-B14F-4D97-AF65-F5344CB8AC3E}">
        <p14:creationId xmlns:p14="http://schemas.microsoft.com/office/powerpoint/2010/main" val="3000989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AD4680E6-E698-46AC-BE02-A5A203367298}" type="slidenum">
              <a:rPr lang="fr-FR" sz="1300"/>
              <a:pPr/>
              <a:t>56</a:t>
            </a:fld>
            <a:endParaRPr lang="fr-FR" sz="1300"/>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p:spPr>
        <p:txBody>
          <a:bodyPr/>
          <a:lstStyle/>
          <a:p>
            <a:pPr eaLnBrk="1" hangingPunct="1"/>
            <a:r>
              <a:rPr lang="fr-FR"/>
              <a:t>La classe associative sert à faire porter des attributs à une association.</a:t>
            </a:r>
          </a:p>
          <a:p>
            <a:pPr eaLnBrk="1" hangingPunct="1"/>
            <a:endParaRPr lang="fr-FR"/>
          </a:p>
          <a:p>
            <a:pPr eaLnBrk="1" hangingPunct="1"/>
            <a:r>
              <a:rPr lang="fr-FR"/>
              <a:t>Attention : une classe d’association ne peut être reliée qu’à une seule association, par contre elle peut être en relation avec d’autres classes.</a:t>
            </a:r>
          </a:p>
          <a:p>
            <a:pPr eaLnBrk="1" hangingPunct="1"/>
            <a:endParaRPr lang="fr-FR"/>
          </a:p>
          <a:p>
            <a:pPr eaLnBrk="1" hangingPunct="1"/>
            <a:r>
              <a:rPr lang="fr-FR"/>
              <a:t>Faire exemple avec Achat et Article : où met on l’attribut quantité ?</a:t>
            </a:r>
          </a:p>
          <a:p>
            <a:pPr eaLnBrk="1" hangingPunct="1"/>
            <a:endParaRPr lang="fr-FR"/>
          </a:p>
          <a:p>
            <a:pPr eaLnBrk="1" hangingPunct="1"/>
            <a:endParaRPr lang="fr-FR"/>
          </a:p>
        </p:txBody>
      </p:sp>
    </p:spTree>
    <p:extLst>
      <p:ext uri="{BB962C8B-B14F-4D97-AF65-F5344CB8AC3E}">
        <p14:creationId xmlns:p14="http://schemas.microsoft.com/office/powerpoint/2010/main" val="9001960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AD4680E6-E698-46AC-BE02-A5A203367298}" type="slidenum">
              <a:rPr lang="fr-FR" sz="1300"/>
              <a:pPr/>
              <a:t>57</a:t>
            </a:fld>
            <a:endParaRPr lang="fr-FR" sz="1300"/>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p:spPr>
        <p:txBody>
          <a:bodyPr/>
          <a:lstStyle/>
          <a:p>
            <a:pPr eaLnBrk="1" hangingPunct="1"/>
            <a:r>
              <a:rPr lang="fr-FR"/>
              <a:t>La classe associative sert à faire porter des attributs à une association.</a:t>
            </a:r>
          </a:p>
          <a:p>
            <a:pPr eaLnBrk="1" hangingPunct="1"/>
            <a:endParaRPr lang="fr-FR"/>
          </a:p>
          <a:p>
            <a:pPr eaLnBrk="1" hangingPunct="1"/>
            <a:r>
              <a:rPr lang="fr-FR"/>
              <a:t>Attention : une classe d’association ne peut être reliée qu’à une seule association, par contre elle peut être en relation avec d’autres classes.</a:t>
            </a:r>
          </a:p>
          <a:p>
            <a:pPr eaLnBrk="1" hangingPunct="1"/>
            <a:endParaRPr lang="fr-FR"/>
          </a:p>
          <a:p>
            <a:pPr eaLnBrk="1" hangingPunct="1"/>
            <a:r>
              <a:rPr lang="fr-FR"/>
              <a:t>Faire exemple avec Achat et Article : où met on l’attribut quantité ?</a:t>
            </a:r>
          </a:p>
          <a:p>
            <a:pPr eaLnBrk="1" hangingPunct="1"/>
            <a:endParaRPr lang="fr-FR"/>
          </a:p>
          <a:p>
            <a:pPr eaLnBrk="1" hangingPunct="1"/>
            <a:endParaRPr lang="fr-FR"/>
          </a:p>
        </p:txBody>
      </p:sp>
    </p:spTree>
    <p:extLst>
      <p:ext uri="{BB962C8B-B14F-4D97-AF65-F5344CB8AC3E}">
        <p14:creationId xmlns:p14="http://schemas.microsoft.com/office/powerpoint/2010/main" val="28051985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98987E0F-8440-4921-8EF1-02873C1A12BE}" type="slidenum">
              <a:rPr lang="fr-FR" sz="1300"/>
              <a:pPr/>
              <a:t>58</a:t>
            </a:fld>
            <a:endParaRPr lang="fr-FR" sz="1300"/>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p:spPr>
        <p:txBody>
          <a:bodyPr/>
          <a:lstStyle/>
          <a:p>
            <a:pPr eaLnBrk="1" hangingPunct="1"/>
            <a:r>
              <a:rPr lang="fr-FR"/>
              <a:t>n-aire : dans la pratique, très rarement plus de 3.</a:t>
            </a:r>
          </a:p>
          <a:p>
            <a:pPr eaLnBrk="1" hangingPunct="1"/>
            <a:endParaRPr lang="fr-FR"/>
          </a:p>
          <a:p>
            <a:pPr eaLnBrk="1" hangingPunct="1"/>
            <a:r>
              <a:rPr lang="fr-FR"/>
              <a:t>Comment modéliser avec classes et relations le fait qu'un enseignant dispense un cours dans une salle donnée à un ensemble d'étudiants ?</a:t>
            </a:r>
          </a:p>
          <a:p>
            <a:pPr eaLnBrk="1" hangingPunct="1"/>
            <a:endParaRPr lang="fr-FR"/>
          </a:p>
          <a:p>
            <a:pPr eaLnBrk="1" hangingPunct="1"/>
            <a:r>
              <a:rPr lang="fr-FR"/>
              <a:t>2 modes de représentation, dépend des outils de modélisation utilisés.</a:t>
            </a:r>
          </a:p>
        </p:txBody>
      </p:sp>
    </p:spTree>
    <p:extLst>
      <p:ext uri="{BB962C8B-B14F-4D97-AF65-F5344CB8AC3E}">
        <p14:creationId xmlns:p14="http://schemas.microsoft.com/office/powerpoint/2010/main" val="26205948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98987E0F-8440-4921-8EF1-02873C1A12BE}" type="slidenum">
              <a:rPr lang="fr-FR" sz="1300"/>
              <a:pPr/>
              <a:t>59</a:t>
            </a:fld>
            <a:endParaRPr lang="fr-FR" sz="1300"/>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p:spPr>
        <p:txBody>
          <a:bodyPr/>
          <a:lstStyle/>
          <a:p>
            <a:pPr eaLnBrk="1" hangingPunct="1"/>
            <a:r>
              <a:rPr lang="fr-FR" dirty="0"/>
              <a:t>n-aire : dans la pratique, très rarement plus de 3.</a:t>
            </a:r>
          </a:p>
          <a:p>
            <a:pPr eaLnBrk="1" hangingPunct="1"/>
            <a:r>
              <a:rPr lang="fr-FR" dirty="0"/>
              <a:t>Comment modéliser avec classes et relations le fait qu'un enseignant dispense un cours dans une salle donnée à un ensemble d'étudiants ?</a:t>
            </a:r>
          </a:p>
          <a:p>
            <a:pPr eaLnBrk="1" hangingPunct="1"/>
            <a:r>
              <a:rPr lang="fr-FR" dirty="0"/>
              <a:t>2 modes de représentation, dépend des outils de modélisation utilisés.</a:t>
            </a:r>
          </a:p>
          <a:p>
            <a:pPr eaLnBrk="1" hangingPunct="1"/>
            <a:r>
              <a:rPr lang="fr-FR" dirty="0"/>
              <a:t>Exemple : le 1</a:t>
            </a:r>
            <a:r>
              <a:rPr lang="fr-FR" baseline="30000" dirty="0"/>
              <a:t>er</a:t>
            </a:r>
            <a:r>
              <a:rPr lang="fr-FR" dirty="0"/>
              <a:t> </a:t>
            </a:r>
            <a:r>
              <a:rPr lang="fr-FR" dirty="0">
                <a:sym typeface="Wingdings" panose="05000000000000000000" pitchFamily="2" charset="2"/>
              </a:rPr>
              <a:t> ternaire, le 2</a:t>
            </a:r>
            <a:r>
              <a:rPr lang="fr-FR" baseline="30000" dirty="0">
                <a:sym typeface="Wingdings" panose="05000000000000000000" pitchFamily="2" charset="2"/>
              </a:rPr>
              <a:t>e</a:t>
            </a:r>
            <a:r>
              <a:rPr lang="fr-FR" dirty="0">
                <a:sym typeface="Wingdings" panose="05000000000000000000" pitchFamily="2" charset="2"/>
              </a:rPr>
              <a:t>  2 associations binaires</a:t>
            </a:r>
          </a:p>
          <a:p>
            <a:pPr eaLnBrk="1" hangingPunct="1"/>
            <a:endParaRPr lang="fr-FR" dirty="0"/>
          </a:p>
        </p:txBody>
      </p:sp>
    </p:spTree>
    <p:extLst>
      <p:ext uri="{BB962C8B-B14F-4D97-AF65-F5344CB8AC3E}">
        <p14:creationId xmlns:p14="http://schemas.microsoft.com/office/powerpoint/2010/main" val="215788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0F8FAE12-9BE0-4AAE-ACD4-A644EDADAC6A}" type="slidenum">
              <a:rPr lang="fr-FR" sz="1300"/>
              <a:pPr/>
              <a:t>6</a:t>
            </a:fld>
            <a:endParaRPr lang="fr-FR" sz="1300"/>
          </a:p>
        </p:txBody>
      </p:sp>
      <p:sp>
        <p:nvSpPr>
          <p:cNvPr id="198659" name="Rectangle 2"/>
          <p:cNvSpPr>
            <a:spLocks noGrp="1" noRot="1" noChangeAspect="1" noChangeArrowheads="1" noTextEdit="1"/>
          </p:cNvSpPr>
          <p:nvPr>
            <p:ph type="sldImg"/>
          </p:nvPr>
        </p:nvSpPr>
        <p:spPr>
          <a:xfrm>
            <a:off x="993775" y="768350"/>
            <a:ext cx="5113338" cy="3836988"/>
          </a:xfrm>
          <a:ln/>
        </p:spPr>
      </p:sp>
      <p:sp>
        <p:nvSpPr>
          <p:cNvPr id="198660" name="Rectangle 3"/>
          <p:cNvSpPr>
            <a:spLocks noGrp="1" noChangeArrowheads="1"/>
          </p:cNvSpPr>
          <p:nvPr>
            <p:ph type="body" idx="1"/>
          </p:nvPr>
        </p:nvSpPr>
        <p:spPr>
          <a:xfrm>
            <a:off x="708749" y="4861155"/>
            <a:ext cx="5681807" cy="4605821"/>
          </a:xfrm>
          <a:noFill/>
        </p:spPr>
        <p:txBody>
          <a:bodyPr/>
          <a:lstStyle/>
          <a:p>
            <a:pPr eaLnBrk="1" hangingPunct="1"/>
            <a:endParaRPr lang="fr-FR" dirty="0"/>
          </a:p>
        </p:txBody>
      </p:sp>
    </p:spTree>
    <p:extLst>
      <p:ext uri="{BB962C8B-B14F-4D97-AF65-F5344CB8AC3E}">
        <p14:creationId xmlns:p14="http://schemas.microsoft.com/office/powerpoint/2010/main" val="19136852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2A6E7800-2944-418D-B134-C345CF4AACF6}" type="slidenum">
              <a:rPr lang="fr-FR" sz="1300"/>
              <a:pPr/>
              <a:t>60</a:t>
            </a:fld>
            <a:endParaRPr lang="fr-FR" sz="130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p:spPr>
        <p:txBody>
          <a:bodyPr/>
          <a:lstStyle/>
          <a:p>
            <a:pPr eaLnBrk="1" hangingPunct="1"/>
            <a:r>
              <a:rPr lang="fr-FR"/>
              <a:t>Attention : sans indication particulière sur un diagramme, la navigation peut se faire dans les 2 sens.</a:t>
            </a:r>
          </a:p>
          <a:p>
            <a:pPr eaLnBrk="1" hangingPunct="1"/>
            <a:r>
              <a:rPr lang="fr-FR"/>
              <a:t>En général c'est en conception que l'on décide du sens de navigation des associations.</a:t>
            </a:r>
          </a:p>
        </p:txBody>
      </p:sp>
    </p:spTree>
    <p:extLst>
      <p:ext uri="{BB962C8B-B14F-4D97-AF65-F5344CB8AC3E}">
        <p14:creationId xmlns:p14="http://schemas.microsoft.com/office/powerpoint/2010/main" val="14573288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2A6E7800-2944-418D-B134-C345CF4AACF6}" type="slidenum">
              <a:rPr lang="fr-FR" sz="1300"/>
              <a:pPr/>
              <a:t>61</a:t>
            </a:fld>
            <a:endParaRPr lang="fr-FR" sz="130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p:spPr>
        <p:txBody>
          <a:bodyPr/>
          <a:lstStyle/>
          <a:p>
            <a:pPr eaLnBrk="1" hangingPunct="1"/>
            <a:r>
              <a:rPr lang="fr-FR"/>
              <a:t>Attention : sans indication particulière sur un diagramme, la navigation peut se faire dans les 2 sens.</a:t>
            </a:r>
          </a:p>
          <a:p>
            <a:pPr eaLnBrk="1" hangingPunct="1"/>
            <a:r>
              <a:rPr lang="fr-FR"/>
              <a:t>En général c'est en conception que l'on décide du sens de navigation des associations.</a:t>
            </a:r>
          </a:p>
        </p:txBody>
      </p:sp>
    </p:spTree>
    <p:extLst>
      <p:ext uri="{BB962C8B-B14F-4D97-AF65-F5344CB8AC3E}">
        <p14:creationId xmlns:p14="http://schemas.microsoft.com/office/powerpoint/2010/main" val="13942762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78EEA9CD-7DE5-4E4A-95BA-CCA3D8B82C21}" type="slidenum">
              <a:rPr lang="fr-FR" sz="1300"/>
              <a:pPr/>
              <a:t>62</a:t>
            </a:fld>
            <a:endParaRPr lang="fr-FR" sz="1300"/>
          </a:p>
        </p:txBody>
      </p:sp>
      <p:sp>
        <p:nvSpPr>
          <p:cNvPr id="230403" name="Rectangle 2"/>
          <p:cNvSpPr>
            <a:spLocks noGrp="1" noRot="1" noChangeAspect="1" noChangeArrowheads="1" noTextEdit="1"/>
          </p:cNvSpPr>
          <p:nvPr>
            <p:ph type="sldImg"/>
          </p:nvPr>
        </p:nvSpPr>
        <p:spPr>
          <a:xfrm>
            <a:off x="1003300" y="774700"/>
            <a:ext cx="5099050" cy="3824288"/>
          </a:xfrm>
          <a:noFill/>
          <a:ln w="12700" cap="flat">
            <a:solidFill>
              <a:schemeClr val="tx1"/>
            </a:solidFill>
          </a:ln>
        </p:spPr>
      </p:sp>
      <p:sp>
        <p:nvSpPr>
          <p:cNvPr id="2304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4801" tIns="47399" rIns="94801" bIns="47399"/>
          <a:lstStyle/>
          <a:p>
            <a:pPr eaLnBrk="1" hangingPunct="1"/>
            <a:r>
              <a:rPr lang="fr-FR"/>
              <a:t>Faire un schéma sur la visibilité :</a:t>
            </a:r>
          </a:p>
          <a:p>
            <a:pPr eaLnBrk="1" hangingPunct="1"/>
            <a:r>
              <a:rPr lang="fr-FR"/>
              <a:t>Dépendance	Association 	Agrégation 	Composition	Héritage</a:t>
            </a:r>
          </a:p>
          <a:p>
            <a:pPr eaLnBrk="1" hangingPunct="1"/>
            <a:r>
              <a:rPr lang="fr-FR">
                <a:sym typeface="Wingdings" panose="05000000000000000000" pitchFamily="2" charset="2"/>
              </a:rPr>
              <a:t> Relation de classe moins forte		 Plus forte</a:t>
            </a:r>
          </a:p>
          <a:p>
            <a:pPr eaLnBrk="1" hangingPunct="1">
              <a:buFont typeface="Wingdings" panose="05000000000000000000" pitchFamily="2" charset="2"/>
              <a:buNone/>
            </a:pPr>
            <a:endParaRPr lang="fr-FR"/>
          </a:p>
          <a:p>
            <a:pPr eaLnBrk="1" hangingPunct="1">
              <a:buFont typeface="Wingdings" panose="05000000000000000000" pitchFamily="2" charset="2"/>
              <a:buNone/>
            </a:pPr>
            <a:r>
              <a:rPr lang="fr-FR" u="sng"/>
              <a:t>Dépendance</a:t>
            </a:r>
            <a:r>
              <a:rPr lang="fr-FR"/>
              <a:t> : un objet d’une classe travaille brièvement avec des objets d’une autre classe.</a:t>
            </a:r>
          </a:p>
          <a:p>
            <a:pPr eaLnBrk="1" hangingPunct="1">
              <a:buFont typeface="Wingdings" panose="05000000000000000000" pitchFamily="2" charset="2"/>
              <a:buNone/>
            </a:pPr>
            <a:r>
              <a:rPr lang="fr-FR" u="sng"/>
              <a:t>Association</a:t>
            </a:r>
            <a:r>
              <a:rPr lang="fr-FR"/>
              <a:t> : un objet d’une classe travaille avec des objets d’une autre classe pendant une durée prolongée.</a:t>
            </a:r>
          </a:p>
          <a:p>
            <a:pPr eaLnBrk="1" hangingPunct="1">
              <a:buFont typeface="Wingdings" panose="05000000000000000000" pitchFamily="2" charset="2"/>
              <a:buNone/>
            </a:pPr>
            <a:r>
              <a:rPr lang="fr-FR" u="sng"/>
              <a:t>Agrégation</a:t>
            </a:r>
            <a:r>
              <a:rPr lang="fr-FR"/>
              <a:t> : une classe détient et partage une référence à des objets d’une autre classe.</a:t>
            </a:r>
          </a:p>
          <a:p>
            <a:pPr eaLnBrk="1" hangingPunct="1">
              <a:buFont typeface="Wingdings" panose="05000000000000000000" pitchFamily="2" charset="2"/>
              <a:buNone/>
            </a:pPr>
            <a:r>
              <a:rPr lang="fr-FR" u="sng"/>
              <a:t>Composition</a:t>
            </a:r>
            <a:r>
              <a:rPr lang="fr-FR"/>
              <a:t> : une classe contient des objets d’une autre classe.</a:t>
            </a:r>
          </a:p>
          <a:p>
            <a:pPr eaLnBrk="1" hangingPunct="1">
              <a:buFont typeface="Wingdings" panose="05000000000000000000" pitchFamily="2" charset="2"/>
              <a:buNone/>
            </a:pPr>
            <a:r>
              <a:rPr lang="fr-FR" u="sng"/>
              <a:t>Héritage</a:t>
            </a:r>
            <a:r>
              <a:rPr lang="fr-FR"/>
              <a:t> : une classe est un type d’une autre classe.</a:t>
            </a:r>
          </a:p>
          <a:p>
            <a:pPr eaLnBrk="1" hangingPunct="1">
              <a:buFont typeface="Wingdings" panose="05000000000000000000" pitchFamily="2" charset="2"/>
              <a:buNone/>
            </a:pPr>
            <a:endParaRPr lang="fr-FR"/>
          </a:p>
          <a:p>
            <a:pPr eaLnBrk="1" hangingPunct="1"/>
            <a:r>
              <a:rPr lang="fr-FR"/>
              <a:t>La composition est une forme particulière d'agrégation. La dépendance est une relation "un peu à part", souvent peu représentée, mais néanmoins importante !</a:t>
            </a:r>
          </a:p>
        </p:txBody>
      </p:sp>
    </p:spTree>
    <p:extLst>
      <p:ext uri="{BB962C8B-B14F-4D97-AF65-F5344CB8AC3E}">
        <p14:creationId xmlns:p14="http://schemas.microsoft.com/office/powerpoint/2010/main" val="38237010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BD794B76-EA2F-4835-8BFF-9DCAAFBAB38B}" type="slidenum">
              <a:rPr lang="fr-FR" sz="1300"/>
              <a:pPr/>
              <a:t>63</a:t>
            </a:fld>
            <a:endParaRPr lang="fr-FR" sz="1300"/>
          </a:p>
        </p:txBody>
      </p:sp>
      <p:sp>
        <p:nvSpPr>
          <p:cNvPr id="239619" name="Rectangle 2"/>
          <p:cNvSpPr>
            <a:spLocks noGrp="1" noRot="1" noChangeAspect="1" noChangeArrowheads="1" noTextEdit="1"/>
          </p:cNvSpPr>
          <p:nvPr>
            <p:ph type="sldImg"/>
          </p:nvPr>
        </p:nvSpPr>
        <p:spPr>
          <a:xfrm>
            <a:off x="1003300" y="774700"/>
            <a:ext cx="5099050" cy="3824288"/>
          </a:xfrm>
          <a:solidFill>
            <a:srgbClr val="FFFFFF"/>
          </a:solidFill>
          <a:ln/>
        </p:spPr>
      </p:sp>
      <p:sp>
        <p:nvSpPr>
          <p:cNvPr id="239620"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fr-FR"/>
              <a:t>L'agrégation définit une relation plus forte que l'association. Permet la délégation d'opérations. Dans le cas d'une agrégation, on s'adresse généralement au composé qui délègue ensuite.</a:t>
            </a:r>
          </a:p>
          <a:p>
            <a:pPr eaLnBrk="1" hangingPunct="1"/>
            <a:endParaRPr lang="fr-FR"/>
          </a:p>
          <a:p>
            <a:pPr eaLnBrk="1" hangingPunct="1"/>
            <a:r>
              <a:rPr lang="fr-FR"/>
              <a:t>2 sous-types : l'agrégation et la composition. Différences sur le cycle de vie des composants, et sur la multiplicité.</a:t>
            </a:r>
          </a:p>
          <a:p>
            <a:pPr eaLnBrk="1" hangingPunct="1"/>
            <a:endParaRPr lang="fr-FR"/>
          </a:p>
          <a:p>
            <a:pPr eaLnBrk="1" hangingPunct="1"/>
            <a:r>
              <a:rPr lang="fr-FR"/>
              <a:t>Attention à ne pas donner trop d’importance à ces types de relations !</a:t>
            </a:r>
          </a:p>
          <a:p>
            <a:pPr eaLnBrk="1" hangingPunct="1"/>
            <a:endParaRPr lang="fr-FR"/>
          </a:p>
          <a:p>
            <a:pPr eaLnBrk="1" hangingPunct="1"/>
            <a:r>
              <a:rPr lang="fr-FR"/>
              <a:t>En Java : </a:t>
            </a:r>
          </a:p>
          <a:p>
            <a:pPr eaLnBrk="1" hangingPunct="1"/>
            <a:r>
              <a:rPr lang="fr-FR"/>
              <a:t>L’agrégation et la composition sont implémentées de la même façon que l’association, par un attribut.</a:t>
            </a:r>
          </a:p>
          <a:p>
            <a:pPr eaLnBrk="1" hangingPunct="1"/>
            <a:r>
              <a:rPr lang="fr-FR"/>
              <a:t>Il peut y avoir des différences au niveau de l’affectation des responsabilités.</a:t>
            </a:r>
          </a:p>
          <a:p>
            <a:pPr eaLnBrk="1" hangingPunct="1"/>
            <a:endParaRPr lang="fr-FR"/>
          </a:p>
        </p:txBody>
      </p:sp>
    </p:spTree>
    <p:extLst>
      <p:ext uri="{BB962C8B-B14F-4D97-AF65-F5344CB8AC3E}">
        <p14:creationId xmlns:p14="http://schemas.microsoft.com/office/powerpoint/2010/main" val="12464103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BD794B76-EA2F-4835-8BFF-9DCAAFBAB38B}" type="slidenum">
              <a:rPr lang="fr-FR" sz="1300"/>
              <a:pPr/>
              <a:t>64</a:t>
            </a:fld>
            <a:endParaRPr lang="fr-FR" sz="1300"/>
          </a:p>
        </p:txBody>
      </p:sp>
      <p:sp>
        <p:nvSpPr>
          <p:cNvPr id="239619" name="Rectangle 2"/>
          <p:cNvSpPr>
            <a:spLocks noGrp="1" noRot="1" noChangeAspect="1" noChangeArrowheads="1" noTextEdit="1"/>
          </p:cNvSpPr>
          <p:nvPr>
            <p:ph type="sldImg"/>
          </p:nvPr>
        </p:nvSpPr>
        <p:spPr>
          <a:xfrm>
            <a:off x="1003300" y="774700"/>
            <a:ext cx="5099050" cy="3824288"/>
          </a:xfrm>
          <a:solidFill>
            <a:srgbClr val="FFFFFF"/>
          </a:solidFill>
          <a:ln/>
        </p:spPr>
      </p:sp>
      <p:sp>
        <p:nvSpPr>
          <p:cNvPr id="239620"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fr-FR"/>
              <a:t>L'agrégation définit une relation plus forte que l'association. Permet la délégation d'opérations. Dans le cas d'une agrégation, on s'adresse généralement au composé qui délègue ensuite.</a:t>
            </a:r>
          </a:p>
          <a:p>
            <a:pPr eaLnBrk="1" hangingPunct="1"/>
            <a:endParaRPr lang="fr-FR"/>
          </a:p>
          <a:p>
            <a:pPr eaLnBrk="1" hangingPunct="1"/>
            <a:r>
              <a:rPr lang="fr-FR"/>
              <a:t>2 sous-types : l'agrégation et la composition. Différences sur le cycle de vie des composants, et sur la multiplicité.</a:t>
            </a:r>
          </a:p>
          <a:p>
            <a:pPr eaLnBrk="1" hangingPunct="1"/>
            <a:endParaRPr lang="fr-FR"/>
          </a:p>
          <a:p>
            <a:pPr eaLnBrk="1" hangingPunct="1"/>
            <a:r>
              <a:rPr lang="fr-FR"/>
              <a:t>Attention à ne pas donner trop d’importance à ces types de relations !</a:t>
            </a:r>
          </a:p>
          <a:p>
            <a:pPr eaLnBrk="1" hangingPunct="1"/>
            <a:endParaRPr lang="fr-FR"/>
          </a:p>
          <a:p>
            <a:pPr eaLnBrk="1" hangingPunct="1"/>
            <a:r>
              <a:rPr lang="fr-FR"/>
              <a:t>En Java : </a:t>
            </a:r>
          </a:p>
          <a:p>
            <a:pPr eaLnBrk="1" hangingPunct="1"/>
            <a:r>
              <a:rPr lang="fr-FR"/>
              <a:t>L’agrégation et la composition sont implémentées de la même façon que l’association, par un attribut.</a:t>
            </a:r>
          </a:p>
          <a:p>
            <a:pPr eaLnBrk="1" hangingPunct="1"/>
            <a:r>
              <a:rPr lang="fr-FR"/>
              <a:t>Il peut y avoir des différences au niveau de l’affectation des responsabilités.</a:t>
            </a:r>
          </a:p>
          <a:p>
            <a:pPr eaLnBrk="1" hangingPunct="1"/>
            <a:endParaRPr lang="fr-FR"/>
          </a:p>
        </p:txBody>
      </p:sp>
    </p:spTree>
    <p:extLst>
      <p:ext uri="{BB962C8B-B14F-4D97-AF65-F5344CB8AC3E}">
        <p14:creationId xmlns:p14="http://schemas.microsoft.com/office/powerpoint/2010/main" val="24264975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0A8E7A4E-B1EE-4B71-BE3D-28D6EBFBC206}" type="slidenum">
              <a:rPr lang="fr-FR" sz="1300"/>
              <a:pPr/>
              <a:t>65</a:t>
            </a:fld>
            <a:endParaRPr lang="fr-FR" sz="1300"/>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p:spPr>
        <p:txBody>
          <a:bodyPr/>
          <a:lstStyle/>
          <a:p>
            <a:pPr eaLnBrk="1" hangingPunct="1"/>
            <a:r>
              <a:rPr lang="fr-FR"/>
              <a:t>Distinction agrégation / association : en pratique ce n'est pas toujours chose aisée. Les questions à se poser : </a:t>
            </a:r>
          </a:p>
          <a:p>
            <a:pPr eaLnBrk="1" hangingPunct="1"/>
            <a:r>
              <a:rPr lang="fr-FR"/>
              <a:t>- Y a t'il une asymétrie intrinsèque dans l'association qui se manifeste par un lien de subordination  entre les instances des deux classes ? (agrégation)</a:t>
            </a:r>
          </a:p>
          <a:p>
            <a:pPr eaLnBrk="1" hangingPunct="1"/>
            <a:r>
              <a:rPr lang="fr-FR"/>
              <a:t>- Ou, au contraire, les objets sont-ils plutôt indépendants les uns des autres ? (association) </a:t>
            </a:r>
          </a:p>
          <a:p>
            <a:pPr eaLnBrk="1" hangingPunct="1"/>
            <a:r>
              <a:rPr lang="fr-FR"/>
              <a:t>- Y a t'il des opérations du tout qui s'appliquent automatiquement aux parties ? </a:t>
            </a:r>
          </a:p>
          <a:p>
            <a:pPr eaLnBrk="1" hangingPunct="1"/>
            <a:r>
              <a:rPr lang="fr-FR"/>
              <a:t>- Y a t'il des valeurs d'attributs du tout qui se propagent vers les parties ? </a:t>
            </a:r>
          </a:p>
          <a:p>
            <a:pPr eaLnBrk="1" hangingPunct="1"/>
            <a:r>
              <a:rPr lang="fr-FR"/>
              <a:t>- Peut-on dire en langue naturelle "X est partie de Y" ? </a:t>
            </a:r>
          </a:p>
          <a:p>
            <a:pPr eaLnBrk="1" hangingPunct="1">
              <a:buFontTx/>
              <a:buChar char="-"/>
            </a:pPr>
            <a:r>
              <a:rPr lang="fr-FR"/>
              <a:t> Dans le doute, mieux vaut retenir l'association (forme la moins contrainte).</a:t>
            </a:r>
          </a:p>
          <a:p>
            <a:pPr eaLnBrk="1" hangingPunct="1">
              <a:buFontTx/>
              <a:buChar char="-"/>
            </a:pPr>
            <a:endParaRPr lang="fr-FR"/>
          </a:p>
          <a:p>
            <a:pPr eaLnBrk="1" hangingPunct="1"/>
            <a:r>
              <a:rPr lang="fr-FR"/>
              <a:t>Exemple : un message électronique possède un titre et un destinataire (attributs), est lié un entête et un corps (2 liens de composition), et peut posséder une pièce jointe (1 lien d’agrégation).	</a:t>
            </a:r>
          </a:p>
        </p:txBody>
      </p:sp>
    </p:spTree>
    <p:extLst>
      <p:ext uri="{BB962C8B-B14F-4D97-AF65-F5344CB8AC3E}">
        <p14:creationId xmlns:p14="http://schemas.microsoft.com/office/powerpoint/2010/main" val="33839718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2259D5EA-AFBE-4849-853A-CE149B7F21EC}" type="slidenum">
              <a:rPr lang="fr-FR" sz="1300"/>
              <a:pPr/>
              <a:t>66</a:t>
            </a:fld>
            <a:endParaRPr lang="fr-FR" sz="1300"/>
          </a:p>
        </p:txBody>
      </p:sp>
      <p:sp>
        <p:nvSpPr>
          <p:cNvPr id="248835" name="Rectangle 2"/>
          <p:cNvSpPr>
            <a:spLocks noGrp="1" noRot="1" noChangeAspect="1" noChangeArrowheads="1" noTextEdit="1"/>
          </p:cNvSpPr>
          <p:nvPr>
            <p:ph type="sldImg"/>
          </p:nvPr>
        </p:nvSpPr>
        <p:spPr>
          <a:xfrm>
            <a:off x="1003300" y="774700"/>
            <a:ext cx="5099050" cy="3824288"/>
          </a:xfrm>
          <a:solidFill>
            <a:srgbClr val="FFFFFF"/>
          </a:solidFill>
          <a:ln/>
        </p:spPr>
      </p:sp>
      <p:sp>
        <p:nvSpPr>
          <p:cNvPr id="24883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fr-FR"/>
              <a:t>Étude du quatrième type de relation.</a:t>
            </a:r>
          </a:p>
          <a:p>
            <a:pPr eaLnBrk="1" hangingPunct="1"/>
            <a:endParaRPr lang="fr-FR"/>
          </a:p>
          <a:p>
            <a:pPr eaLnBrk="1" hangingPunct="1"/>
            <a:r>
              <a:rPr lang="fr-FR"/>
              <a:t>Relation autrement appelée relation de généralisation/spécialisation. Notion de parent-enfant et d’héritage.</a:t>
            </a:r>
          </a:p>
          <a:p>
            <a:pPr eaLnBrk="1" hangingPunct="1"/>
            <a:endParaRPr lang="fr-FR"/>
          </a:p>
          <a:p>
            <a:pPr eaLnBrk="1" hangingPunct="1"/>
            <a:r>
              <a:rPr lang="fr-FR"/>
              <a:t>Chien et Chat sont des sortes de mammifères.</a:t>
            </a:r>
          </a:p>
          <a:p>
            <a:pPr eaLnBrk="1" hangingPunct="1"/>
            <a:r>
              <a:rPr lang="fr-FR"/>
              <a:t>On pourrait faire un système qui gère des chiens et des chats sans pour autant faire des sous-classes, en se contentant de la classe Mammifère. Si l’on crée les 3 classes c’est pour de bonnes raisons (certains attributs et opérations en commun, d’autres différents).</a:t>
            </a:r>
          </a:p>
          <a:p>
            <a:pPr eaLnBrk="1" hangingPunct="1"/>
            <a:endParaRPr lang="fr-FR"/>
          </a:p>
        </p:txBody>
      </p:sp>
    </p:spTree>
    <p:extLst>
      <p:ext uri="{BB962C8B-B14F-4D97-AF65-F5344CB8AC3E}">
        <p14:creationId xmlns:p14="http://schemas.microsoft.com/office/powerpoint/2010/main" val="24796951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2EF9462E-2C27-4576-834F-34B4F8393DC2}" type="slidenum">
              <a:rPr lang="fr-FR" sz="1300"/>
              <a:pPr/>
              <a:t>67</a:t>
            </a:fld>
            <a:endParaRPr lang="fr-FR" sz="1300"/>
          </a:p>
        </p:txBody>
      </p:sp>
      <p:sp>
        <p:nvSpPr>
          <p:cNvPr id="249859" name="Rectangle 2"/>
          <p:cNvSpPr>
            <a:spLocks noGrp="1" noRot="1" noChangeAspect="1" noChangeArrowheads="1" noTextEdit="1"/>
          </p:cNvSpPr>
          <p:nvPr>
            <p:ph type="sldImg"/>
          </p:nvPr>
        </p:nvSpPr>
        <p:spPr>
          <a:xfrm>
            <a:off x="1003300" y="774700"/>
            <a:ext cx="5099050" cy="3824288"/>
          </a:xfrm>
          <a:solidFill>
            <a:srgbClr val="FFFFFF"/>
          </a:solidFill>
          <a:ln/>
        </p:spPr>
      </p:sp>
      <p:sp>
        <p:nvSpPr>
          <p:cNvPr id="249860"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fr-FR"/>
              <a:t>A quoi ça sert ? A factoriser des éléments communs. Ce que je définis dans la super-classe peut servir à plusieurs classes enfants.</a:t>
            </a:r>
          </a:p>
        </p:txBody>
      </p:sp>
    </p:spTree>
    <p:extLst>
      <p:ext uri="{BB962C8B-B14F-4D97-AF65-F5344CB8AC3E}">
        <p14:creationId xmlns:p14="http://schemas.microsoft.com/office/powerpoint/2010/main" val="27842158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589ED63-6BE3-429F-AF4A-121E02A33A01}" type="slidenum">
              <a:rPr lang="fr-FR" sz="1300"/>
              <a:pPr/>
              <a:t>68</a:t>
            </a:fld>
            <a:endParaRPr lang="fr-FR" sz="1300"/>
          </a:p>
        </p:txBody>
      </p:sp>
      <p:sp>
        <p:nvSpPr>
          <p:cNvPr id="251907" name="Rectangle 2"/>
          <p:cNvSpPr>
            <a:spLocks noGrp="1" noRot="1" noChangeAspect="1" noChangeArrowheads="1" noTextEdit="1"/>
          </p:cNvSpPr>
          <p:nvPr>
            <p:ph type="sldImg"/>
          </p:nvPr>
        </p:nvSpPr>
        <p:spPr>
          <a:xfrm>
            <a:off x="1003300" y="774700"/>
            <a:ext cx="5099050" cy="3824288"/>
          </a:xfrm>
          <a:solidFill>
            <a:srgbClr val="FFFFFF"/>
          </a:solidFill>
          <a:ln/>
        </p:spPr>
      </p:sp>
      <p:sp>
        <p:nvSpPr>
          <p:cNvPr id="251908"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fr-FR"/>
              <a:t>lecture de la relation : "est une sorte de".</a:t>
            </a:r>
          </a:p>
        </p:txBody>
      </p:sp>
    </p:spTree>
    <p:extLst>
      <p:ext uri="{BB962C8B-B14F-4D97-AF65-F5344CB8AC3E}">
        <p14:creationId xmlns:p14="http://schemas.microsoft.com/office/powerpoint/2010/main" val="16900536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94653350-DA15-45E8-97D3-EE224EF9D213}" type="slidenum">
              <a:rPr lang="fr-FR" sz="1300"/>
              <a:pPr/>
              <a:t>69</a:t>
            </a:fld>
            <a:endParaRPr lang="fr-FR" sz="1300"/>
          </a:p>
        </p:txBody>
      </p:sp>
      <p:sp>
        <p:nvSpPr>
          <p:cNvPr id="252931" name="Rectangle 2"/>
          <p:cNvSpPr>
            <a:spLocks noGrp="1" noRot="1" noChangeAspect="1" noChangeArrowheads="1" noTextEdit="1"/>
          </p:cNvSpPr>
          <p:nvPr>
            <p:ph type="sldImg"/>
          </p:nvPr>
        </p:nvSpPr>
        <p:spPr>
          <a:xfrm>
            <a:off x="1003300" y="774700"/>
            <a:ext cx="5099050" cy="3824288"/>
          </a:xfrm>
          <a:solidFill>
            <a:srgbClr val="FFFFFF"/>
          </a:solidFill>
          <a:ln/>
        </p:spPr>
      </p:sp>
      <p:sp>
        <p:nvSpPr>
          <p:cNvPr id="252932"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fr-FR"/>
              <a:t>Attention certains outils le permettent !</a:t>
            </a:r>
          </a:p>
        </p:txBody>
      </p:sp>
    </p:spTree>
    <p:extLst>
      <p:ext uri="{BB962C8B-B14F-4D97-AF65-F5344CB8AC3E}">
        <p14:creationId xmlns:p14="http://schemas.microsoft.com/office/powerpoint/2010/main" val="1920296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0F8FAE12-9BE0-4AAE-ACD4-A644EDADAC6A}" type="slidenum">
              <a:rPr lang="fr-FR" sz="1300"/>
              <a:pPr/>
              <a:t>7</a:t>
            </a:fld>
            <a:endParaRPr lang="fr-FR" sz="1300"/>
          </a:p>
        </p:txBody>
      </p:sp>
      <p:sp>
        <p:nvSpPr>
          <p:cNvPr id="198659" name="Rectangle 2"/>
          <p:cNvSpPr>
            <a:spLocks noGrp="1" noRot="1" noChangeAspect="1" noChangeArrowheads="1" noTextEdit="1"/>
          </p:cNvSpPr>
          <p:nvPr>
            <p:ph type="sldImg"/>
          </p:nvPr>
        </p:nvSpPr>
        <p:spPr>
          <a:xfrm>
            <a:off x="993775" y="768350"/>
            <a:ext cx="5113338" cy="3836988"/>
          </a:xfrm>
          <a:ln/>
        </p:spPr>
      </p:sp>
      <p:sp>
        <p:nvSpPr>
          <p:cNvPr id="198660" name="Rectangle 3"/>
          <p:cNvSpPr>
            <a:spLocks noGrp="1" noChangeArrowheads="1"/>
          </p:cNvSpPr>
          <p:nvPr>
            <p:ph type="body" idx="1"/>
          </p:nvPr>
        </p:nvSpPr>
        <p:spPr>
          <a:xfrm>
            <a:off x="708749" y="4861155"/>
            <a:ext cx="5681807" cy="4605821"/>
          </a:xfrm>
          <a:noFill/>
        </p:spPr>
        <p:txBody>
          <a:bodyPr/>
          <a:lstStyle/>
          <a:p>
            <a:pPr eaLnBrk="1" hangingPunct="1"/>
            <a:endParaRPr lang="fr-FR" dirty="0"/>
          </a:p>
        </p:txBody>
      </p:sp>
    </p:spTree>
    <p:extLst>
      <p:ext uri="{BB962C8B-B14F-4D97-AF65-F5344CB8AC3E}">
        <p14:creationId xmlns:p14="http://schemas.microsoft.com/office/powerpoint/2010/main" val="19136852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D9FD5B68-D53C-4FC7-BB60-75E0103DF443}" type="slidenum">
              <a:rPr lang="fr-FR" sz="1300"/>
              <a:pPr/>
              <a:t>70</a:t>
            </a:fld>
            <a:endParaRPr lang="fr-FR" sz="1300"/>
          </a:p>
        </p:txBody>
      </p:sp>
      <p:sp>
        <p:nvSpPr>
          <p:cNvPr id="253955" name="Rectangle 2"/>
          <p:cNvSpPr>
            <a:spLocks noGrp="1" noRot="1" noChangeAspect="1" noChangeArrowheads="1" noTextEdit="1"/>
          </p:cNvSpPr>
          <p:nvPr>
            <p:ph type="sldImg"/>
          </p:nvPr>
        </p:nvSpPr>
        <p:spPr>
          <a:xfrm>
            <a:off x="1003300" y="774700"/>
            <a:ext cx="5099050" cy="3824288"/>
          </a:xfrm>
          <a:solidFill>
            <a:srgbClr val="FFFFFF"/>
          </a:solidFill>
          <a:ln/>
        </p:spPr>
      </p:sp>
      <p:sp>
        <p:nvSpPr>
          <p:cNvPr id="25395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fr-FR"/>
              <a:t>UML propose la généralisation multiple. Peu utilisée car peu de langage de programmation la propose.</a:t>
            </a:r>
          </a:p>
          <a:p>
            <a:pPr eaLnBrk="1" hangingPunct="1"/>
            <a:r>
              <a:rPr lang="fr-FR"/>
              <a:t>D’autre part il peut y avoir des problèmes lorsque par exemple deux classes mères possèdent la même opération.</a:t>
            </a:r>
          </a:p>
          <a:p>
            <a:pPr eaLnBrk="1" hangingPunct="1"/>
            <a:endParaRPr lang="fr-FR"/>
          </a:p>
          <a:p>
            <a:pPr eaLnBrk="1" hangingPunct="1"/>
            <a:r>
              <a:rPr lang="fr-FR"/>
              <a:t>Station, herbivore et protection sont des discriminants.</a:t>
            </a:r>
          </a:p>
        </p:txBody>
      </p:sp>
    </p:spTree>
    <p:extLst>
      <p:ext uri="{BB962C8B-B14F-4D97-AF65-F5344CB8AC3E}">
        <p14:creationId xmlns:p14="http://schemas.microsoft.com/office/powerpoint/2010/main" val="24645291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BC367A60-E49E-4DE5-B36A-3794ADB50B66}" type="slidenum">
              <a:rPr lang="fr-FR" sz="1300"/>
              <a:pPr/>
              <a:t>71</a:t>
            </a:fld>
            <a:endParaRPr lang="fr-FR" sz="1300"/>
          </a:p>
        </p:txBody>
      </p:sp>
      <p:sp>
        <p:nvSpPr>
          <p:cNvPr id="254979" name="Rectangle 2"/>
          <p:cNvSpPr>
            <a:spLocks noGrp="1" noRot="1" noChangeAspect="1" noChangeArrowheads="1" noTextEdit="1"/>
          </p:cNvSpPr>
          <p:nvPr>
            <p:ph type="sldImg"/>
          </p:nvPr>
        </p:nvSpPr>
        <p:spPr>
          <a:xfrm>
            <a:off x="993775" y="768350"/>
            <a:ext cx="5118100" cy="3840163"/>
          </a:xfrm>
          <a:solidFill>
            <a:srgbClr val="FFFFFF"/>
          </a:solidFill>
          <a:ln/>
        </p:spPr>
      </p:sp>
      <p:sp>
        <p:nvSpPr>
          <p:cNvPr id="254980"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fr-FR"/>
              <a:t>La classe CompteEparge hérite des propriétés de la classe CompteBancaire.</a:t>
            </a:r>
          </a:p>
        </p:txBody>
      </p:sp>
    </p:spTree>
    <p:extLst>
      <p:ext uri="{BB962C8B-B14F-4D97-AF65-F5344CB8AC3E}">
        <p14:creationId xmlns:p14="http://schemas.microsoft.com/office/powerpoint/2010/main" val="19561246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A43FCCCA-F732-48E3-87CB-22620F21CBB2}" type="slidenum">
              <a:rPr lang="fr-FR" sz="1300"/>
              <a:pPr/>
              <a:t>72</a:t>
            </a:fld>
            <a:endParaRPr lang="fr-FR" sz="1300"/>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p:spPr>
        <p:txBody>
          <a:bodyPr/>
          <a:lstStyle/>
          <a:p>
            <a:pPr eaLnBrk="1" hangingPunct="1"/>
            <a:r>
              <a:rPr lang="fr-FR" dirty="0"/>
              <a:t>Une classe abstraite n'a pas d'instances directes, mais ses sous-classes peuvent en avoir. Notation UML : nom de classe en italiques et/ou stéréotype de classe &lt;&lt;abstract&gt;&gt;. Une classe concrète est une classe </a:t>
            </a:r>
            <a:r>
              <a:rPr lang="fr-FR" dirty="0" err="1"/>
              <a:t>instanciable</a:t>
            </a:r>
            <a:r>
              <a:rPr lang="fr-FR" dirty="0"/>
              <a:t>.</a:t>
            </a:r>
          </a:p>
          <a:p>
            <a:pPr eaLnBrk="1" hangingPunct="1"/>
            <a:endParaRPr lang="fr-FR" dirty="0"/>
          </a:p>
          <a:p>
            <a:pPr eaLnBrk="1" hangingPunct="1"/>
            <a:r>
              <a:rPr lang="fr-FR" dirty="0"/>
              <a:t>Exercice : un pays à une capitale (compo) / une transaction boursière est un achat ou une vente (</a:t>
            </a:r>
            <a:r>
              <a:rPr lang="fr-FR" dirty="0" err="1"/>
              <a:t>géné</a:t>
            </a:r>
            <a:r>
              <a:rPr lang="fr-FR" dirty="0"/>
              <a:t>) / les fichiers contiennent des enregistrements (compo) / un polygone est composé d'un ensemble de points ordonné (agrég) / un personne utilise un langage dans un projet (</a:t>
            </a:r>
            <a:r>
              <a:rPr lang="fr-FR" dirty="0" err="1"/>
              <a:t>asso</a:t>
            </a:r>
            <a:r>
              <a:rPr lang="fr-FR" dirty="0"/>
              <a:t>) / les modems et les claviers sont des périphériques d'entrées sorties (</a:t>
            </a:r>
            <a:r>
              <a:rPr lang="fr-FR" dirty="0" err="1"/>
              <a:t>géné</a:t>
            </a:r>
            <a:r>
              <a:rPr lang="fr-FR" dirty="0"/>
              <a:t>) / des classes d'objets peuvent avoir plusieurs attributs (compo).</a:t>
            </a:r>
          </a:p>
        </p:txBody>
      </p:sp>
    </p:spTree>
    <p:extLst>
      <p:ext uri="{BB962C8B-B14F-4D97-AF65-F5344CB8AC3E}">
        <p14:creationId xmlns:p14="http://schemas.microsoft.com/office/powerpoint/2010/main" val="16695172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A43FCCCA-F732-48E3-87CB-22620F21CBB2}" type="slidenum">
              <a:rPr lang="fr-FR" sz="1300"/>
              <a:pPr/>
              <a:t>73</a:t>
            </a:fld>
            <a:endParaRPr lang="fr-FR" sz="1300"/>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p:spPr>
        <p:txBody>
          <a:bodyPr/>
          <a:lstStyle/>
          <a:p>
            <a:pPr eaLnBrk="1" hangingPunct="1"/>
            <a:r>
              <a:rPr lang="fr-FR" dirty="0"/>
              <a:t>Une classe abstraite n'a pas d'instances directes, mais ses sous-classes peuvent en avoir. Notation UML : nom de classe en italiques et/ou stéréotype de classe &lt;&lt;abstract&gt;&gt;. Une classe concrète est une classe </a:t>
            </a:r>
            <a:r>
              <a:rPr lang="fr-FR" dirty="0" err="1"/>
              <a:t>instanciable</a:t>
            </a:r>
            <a:r>
              <a:rPr lang="fr-FR" dirty="0"/>
              <a:t>.</a:t>
            </a:r>
          </a:p>
          <a:p>
            <a:pPr eaLnBrk="1" hangingPunct="1"/>
            <a:endParaRPr lang="fr-FR" dirty="0"/>
          </a:p>
          <a:p>
            <a:pPr eaLnBrk="1" hangingPunct="1"/>
            <a:r>
              <a:rPr lang="fr-FR" dirty="0"/>
              <a:t>Exercice : un pays à une capitale (compo) / une transaction boursière est un achat ou une vente (</a:t>
            </a:r>
            <a:r>
              <a:rPr lang="fr-FR" dirty="0" err="1"/>
              <a:t>géné</a:t>
            </a:r>
            <a:r>
              <a:rPr lang="fr-FR" dirty="0"/>
              <a:t>) / les fichiers contiennent des enregistrements (compo) / un polygone est composé d'un ensemble de points ordonné (agrég) / un personne utilise un langage dans un projet (</a:t>
            </a:r>
            <a:r>
              <a:rPr lang="fr-FR" dirty="0" err="1"/>
              <a:t>asso</a:t>
            </a:r>
            <a:r>
              <a:rPr lang="fr-FR" dirty="0"/>
              <a:t>) / les modems et les claviers sont des périphériques d'entrées sorties (</a:t>
            </a:r>
            <a:r>
              <a:rPr lang="fr-FR" dirty="0" err="1"/>
              <a:t>géné</a:t>
            </a:r>
            <a:r>
              <a:rPr lang="fr-FR" dirty="0"/>
              <a:t>) / des classes d'objets peuvent avoir plusieurs attributs (compo).</a:t>
            </a:r>
          </a:p>
        </p:txBody>
      </p:sp>
    </p:spTree>
    <p:extLst>
      <p:ext uri="{BB962C8B-B14F-4D97-AF65-F5344CB8AC3E}">
        <p14:creationId xmlns:p14="http://schemas.microsoft.com/office/powerpoint/2010/main" val="26672769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BA70AA1F-DF0D-4D2E-9356-461FE613EE42}" type="slidenum">
              <a:rPr lang="fr-FR" sz="1300"/>
              <a:pPr/>
              <a:t>74</a:t>
            </a:fld>
            <a:endParaRPr lang="fr-FR" sz="1300"/>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p:spPr>
        <p:txBody>
          <a:bodyPr/>
          <a:lstStyle/>
          <a:p>
            <a:pPr eaLnBrk="1" hangingPunct="1"/>
            <a:r>
              <a:rPr lang="fr-FR"/>
              <a:t>La relation de généralisation/spécialisation permet le polymorphisme : implémentation différente d'une même méthode.</a:t>
            </a:r>
          </a:p>
          <a:p>
            <a:pPr eaLnBrk="1" hangingPunct="1"/>
            <a:endParaRPr lang="fr-FR"/>
          </a:p>
          <a:p>
            <a:pPr eaLnBrk="1" hangingPunct="1"/>
            <a:r>
              <a:rPr lang="fr-FR"/>
              <a:t>Intérêt : évolutivité du modèle ! Si on ajoute une sous-classe, il n’y a pas à modifier le code par ailleurs, juste à écrire la méthode Calc-surface() sur la nouvelle sous-classe.</a:t>
            </a:r>
          </a:p>
          <a:p>
            <a:pPr eaLnBrk="1" hangingPunct="1"/>
            <a:endParaRPr lang="fr-FR"/>
          </a:p>
          <a:p>
            <a:pPr eaLnBrk="1" hangingPunct="1"/>
            <a:r>
              <a:rPr lang="fr-FR"/>
              <a:t>Exemple : un objet de la classe Dessin envoie à toutes les formes associées l’opération dessiner(). Si introduction d’un nouveau type de forme, pas de modification.</a:t>
            </a:r>
          </a:p>
          <a:p>
            <a:pPr eaLnBrk="1" hangingPunct="1"/>
            <a:endParaRPr lang="fr-FR"/>
          </a:p>
        </p:txBody>
      </p:sp>
    </p:spTree>
    <p:extLst>
      <p:ext uri="{BB962C8B-B14F-4D97-AF65-F5344CB8AC3E}">
        <p14:creationId xmlns:p14="http://schemas.microsoft.com/office/powerpoint/2010/main" val="21719555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A605F4A1-37D5-44DC-8106-03C214B528BB}" type="slidenum">
              <a:rPr lang="fr-FR" sz="1300"/>
              <a:pPr/>
              <a:t>75</a:t>
            </a:fld>
            <a:endParaRPr lang="fr-FR" sz="1300"/>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p:spPr>
        <p:txBody>
          <a:bodyPr/>
          <a:lstStyle/>
          <a:p>
            <a:pPr eaLnBrk="1" hangingPunct="1"/>
            <a:r>
              <a:rPr lang="fr-FR"/>
              <a:t>Une interface est une spécification des opérations qui sont visibles par l'environnement d'une classe. Conséquences : </a:t>
            </a:r>
          </a:p>
          <a:p>
            <a:pPr eaLnBrk="1" hangingPunct="1"/>
            <a:r>
              <a:rPr lang="fr-FR"/>
              <a:t>- c'est une classe qui n'a pas d'implémentation (puisqu'il s'agit d'une spécification),</a:t>
            </a:r>
          </a:p>
          <a:p>
            <a:pPr eaLnBrk="1" hangingPunct="1"/>
            <a:r>
              <a:rPr lang="fr-FR"/>
              <a:t>- elle ne présente qu'une partie du comportement de la classe correspondante (puisque cette dernière peut implémenter des méthodes "internes"),</a:t>
            </a:r>
          </a:p>
          <a:p>
            <a:pPr eaLnBrk="1" hangingPunct="1"/>
            <a:r>
              <a:rPr lang="fr-FR"/>
              <a:t>- elle ne possède que des opérations (pas d'attributs, ni d'associations, ni d'états puisqu'elle n'est pas implémentée).</a:t>
            </a:r>
          </a:p>
          <a:p>
            <a:pPr eaLnBrk="1" hangingPunct="1"/>
            <a:endParaRPr lang="fr-FR"/>
          </a:p>
          <a:p>
            <a:pPr eaLnBrk="1" hangingPunct="1"/>
            <a:r>
              <a:rPr lang="fr-FR"/>
              <a:t>Une interface est donc équivalente à une classe abstraite qui serait réduite à des opérations abstraites (elle ne possède ni attributs ni méthodes) et qui n'aurait pas de descendants (et donc pas d'instances).</a:t>
            </a:r>
          </a:p>
        </p:txBody>
      </p:sp>
    </p:spTree>
    <p:extLst>
      <p:ext uri="{BB962C8B-B14F-4D97-AF65-F5344CB8AC3E}">
        <p14:creationId xmlns:p14="http://schemas.microsoft.com/office/powerpoint/2010/main" val="39608058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9C9367A6-2655-49D5-A796-D4DB521DD27E}" type="slidenum">
              <a:rPr lang="fr-FR" sz="1300"/>
              <a:pPr/>
              <a:t>76</a:t>
            </a:fld>
            <a:endParaRPr lang="fr-FR" sz="1300"/>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p:spPr>
        <p:txBody>
          <a:bodyPr/>
          <a:lstStyle/>
          <a:p>
            <a:pPr eaLnBrk="1" hangingPunct="1"/>
            <a:r>
              <a:rPr lang="fr-FR"/>
              <a:t>Dernière relation (un peu à part).</a:t>
            </a:r>
          </a:p>
          <a:p>
            <a:pPr eaLnBrk="1" hangingPunct="1"/>
            <a:r>
              <a:rPr lang="fr-FR"/>
              <a:t>Une dépendance entre 2 classes stipule qu’une classe a besoin d’informations sur une autre classe pour pouvoir utiliser les objets de celle-ci.</a:t>
            </a:r>
          </a:p>
          <a:p>
            <a:pPr eaLnBrk="1" hangingPunct="1"/>
            <a:r>
              <a:rPr lang="fr-FR"/>
              <a:t>Indique que la modification de la cible peut avoir une incidence sur la source.</a:t>
            </a:r>
          </a:p>
          <a:p>
            <a:pPr eaLnBrk="1" hangingPunct="1"/>
            <a:r>
              <a:rPr lang="fr-FR"/>
              <a:t>Notation : flèche en pointillée.</a:t>
            </a:r>
          </a:p>
          <a:p>
            <a:pPr eaLnBrk="1" hangingPunct="1"/>
            <a:endParaRPr lang="fr-FR"/>
          </a:p>
          <a:p>
            <a:pPr eaLnBrk="1" hangingPunct="1"/>
            <a:r>
              <a:rPr lang="fr-FR"/>
              <a:t>Exemple : InterfaceUtilisateur est dépendante de la classe Document car elle a besoin de lire les titres des documents pour les afficher à l’utilisateur.</a:t>
            </a:r>
          </a:p>
          <a:p>
            <a:pPr eaLnBrk="1" hangingPunct="1"/>
            <a:endParaRPr lang="fr-FR"/>
          </a:p>
        </p:txBody>
      </p:sp>
    </p:spTree>
    <p:extLst>
      <p:ext uri="{BB962C8B-B14F-4D97-AF65-F5344CB8AC3E}">
        <p14:creationId xmlns:p14="http://schemas.microsoft.com/office/powerpoint/2010/main" val="103954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F29F4F2B-F12F-48A0-A96F-6391D49D054F}" type="slidenum">
              <a:rPr lang="fr-FR" sz="1300"/>
              <a:pPr/>
              <a:t>77</a:t>
            </a:fld>
            <a:endParaRPr lang="fr-FR" sz="1300"/>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3219668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54E69694-D9E3-4176-8813-7DDE0EE3AB0C}" type="slidenum">
              <a:rPr lang="fr-FR" sz="1300"/>
              <a:pPr/>
              <a:t>78</a:t>
            </a:fld>
            <a:endParaRPr lang="fr-FR" sz="1300"/>
          </a:p>
        </p:txBody>
      </p:sp>
      <p:sp>
        <p:nvSpPr>
          <p:cNvPr id="265219" name="Rectangle 2"/>
          <p:cNvSpPr>
            <a:spLocks noGrp="1" noRot="1" noChangeAspect="1" noChangeArrowheads="1" noTextEdit="1"/>
          </p:cNvSpPr>
          <p:nvPr>
            <p:ph type="sldImg"/>
          </p:nvPr>
        </p:nvSpPr>
        <p:spPr>
          <a:xfrm>
            <a:off x="993775" y="768350"/>
            <a:ext cx="5113338" cy="3836988"/>
          </a:xfrm>
          <a:ln/>
        </p:spPr>
      </p:sp>
      <p:sp>
        <p:nvSpPr>
          <p:cNvPr id="265220" name="Rectangle 3"/>
          <p:cNvSpPr>
            <a:spLocks noGrp="1" noChangeArrowheads="1"/>
          </p:cNvSpPr>
          <p:nvPr>
            <p:ph type="body" idx="1"/>
          </p:nvPr>
        </p:nvSpPr>
        <p:spPr>
          <a:xfrm>
            <a:off x="708749" y="4861155"/>
            <a:ext cx="5681807" cy="4605821"/>
          </a:xfrm>
          <a:noFill/>
        </p:spPr>
        <p:txBody>
          <a:bodyPr/>
          <a:lstStyle/>
          <a:p>
            <a:pPr eaLnBrk="1" hangingPunct="1"/>
            <a:endParaRPr lang="fr-FR"/>
          </a:p>
        </p:txBody>
      </p:sp>
    </p:spTree>
    <p:extLst>
      <p:ext uri="{BB962C8B-B14F-4D97-AF65-F5344CB8AC3E}">
        <p14:creationId xmlns:p14="http://schemas.microsoft.com/office/powerpoint/2010/main" val="27914478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029B3457-8065-41C0-A779-1B51C9221780}" type="slidenum">
              <a:rPr lang="fr-FR" sz="1300"/>
              <a:pPr/>
              <a:t>79</a:t>
            </a:fld>
            <a:endParaRPr lang="fr-FR" sz="1300"/>
          </a:p>
        </p:txBody>
      </p:sp>
      <p:sp>
        <p:nvSpPr>
          <p:cNvPr id="266243" name="Rectangle 2"/>
          <p:cNvSpPr>
            <a:spLocks noGrp="1" noRot="1" noChangeAspect="1" noChangeArrowheads="1" noTextEdit="1"/>
          </p:cNvSpPr>
          <p:nvPr>
            <p:ph type="sldImg"/>
          </p:nvPr>
        </p:nvSpPr>
        <p:spPr>
          <a:xfrm>
            <a:off x="1166813" y="893763"/>
            <a:ext cx="4768850" cy="3576637"/>
          </a:xfrm>
          <a:noFill/>
          <a:ln w="12700" cap="flat">
            <a:solidFill>
              <a:schemeClr val="tx1"/>
            </a:solidFill>
          </a:ln>
        </p:spPr>
      </p:sp>
      <p:sp>
        <p:nvSpPr>
          <p:cNvPr id="266244" name="Rectangle 3"/>
          <p:cNvSpPr>
            <a:spLocks noGrp="1" noChangeArrowheads="1"/>
          </p:cNvSpPr>
          <p:nvPr>
            <p:ph type="body" idx="1"/>
          </p:nvPr>
        </p:nvSpPr>
        <p:spPr>
          <a:xfrm>
            <a:off x="945559" y="4874253"/>
            <a:ext cx="5208182" cy="46303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4801" tIns="47399" rIns="94801" bIns="47399"/>
          <a:lstStyle/>
          <a:p>
            <a:pPr eaLnBrk="1" hangingPunct="1"/>
            <a:r>
              <a:rPr lang="fr-FR" dirty="0"/>
              <a:t>Description « externe » du système.</a:t>
            </a:r>
          </a:p>
          <a:p>
            <a:pPr eaLnBrk="1" hangingPunct="1"/>
            <a:endParaRPr lang="fr-FR" dirty="0"/>
          </a:p>
          <a:p>
            <a:pPr eaLnBrk="1" hangingPunct="1"/>
            <a:endParaRPr lang="fr-FR" dirty="0"/>
          </a:p>
        </p:txBody>
      </p:sp>
    </p:spTree>
    <p:extLst>
      <p:ext uri="{BB962C8B-B14F-4D97-AF65-F5344CB8AC3E}">
        <p14:creationId xmlns:p14="http://schemas.microsoft.com/office/powerpoint/2010/main" val="183094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0F8FAE12-9BE0-4AAE-ACD4-A644EDADAC6A}" type="slidenum">
              <a:rPr lang="fr-FR" sz="1300"/>
              <a:pPr/>
              <a:t>8</a:t>
            </a:fld>
            <a:endParaRPr lang="fr-FR" sz="1300"/>
          </a:p>
        </p:txBody>
      </p:sp>
      <p:sp>
        <p:nvSpPr>
          <p:cNvPr id="198659" name="Rectangle 2"/>
          <p:cNvSpPr>
            <a:spLocks noGrp="1" noRot="1" noChangeAspect="1" noChangeArrowheads="1" noTextEdit="1"/>
          </p:cNvSpPr>
          <p:nvPr>
            <p:ph type="sldImg"/>
          </p:nvPr>
        </p:nvSpPr>
        <p:spPr>
          <a:xfrm>
            <a:off x="993775" y="768350"/>
            <a:ext cx="5113338" cy="3836988"/>
          </a:xfrm>
          <a:ln/>
        </p:spPr>
      </p:sp>
      <p:sp>
        <p:nvSpPr>
          <p:cNvPr id="198660" name="Rectangle 3"/>
          <p:cNvSpPr>
            <a:spLocks noGrp="1" noChangeArrowheads="1"/>
          </p:cNvSpPr>
          <p:nvPr>
            <p:ph type="body" idx="1"/>
          </p:nvPr>
        </p:nvSpPr>
        <p:spPr>
          <a:xfrm>
            <a:off x="708749" y="4861155"/>
            <a:ext cx="5681807" cy="4605821"/>
          </a:xfrm>
          <a:noFill/>
        </p:spPr>
        <p:txBody>
          <a:bodyPr/>
          <a:lstStyle/>
          <a:p>
            <a:pPr eaLnBrk="1" hangingPunct="1"/>
            <a:r>
              <a:rPr lang="fr-FR" u="sng" dirty="0"/>
              <a:t>Définition des termes</a:t>
            </a:r>
            <a:r>
              <a:rPr lang="fr-FR" dirty="0"/>
              <a:t> :</a:t>
            </a:r>
          </a:p>
          <a:p>
            <a:pPr eaLnBrk="1" hangingPunct="1"/>
            <a:r>
              <a:rPr lang="fr-FR" dirty="0"/>
              <a:t>- </a:t>
            </a:r>
            <a:r>
              <a:rPr lang="fr-FR" b="1" dirty="0"/>
              <a:t>Langage</a:t>
            </a:r>
            <a:r>
              <a:rPr lang="fr-FR" dirty="0"/>
              <a:t> : un moyen de communication (vocabulaire et règles) ;</a:t>
            </a:r>
          </a:p>
          <a:p>
            <a:pPr eaLnBrk="1" hangingPunct="1"/>
            <a:r>
              <a:rPr lang="fr-FR" dirty="0"/>
              <a:t>- </a:t>
            </a:r>
            <a:r>
              <a:rPr lang="fr-FR" b="1" dirty="0"/>
              <a:t>Modélisation</a:t>
            </a:r>
            <a:r>
              <a:rPr lang="fr-FR" dirty="0"/>
              <a:t> : représenter de manière simplifiée un processus, un système ; Ce n’est pas un langage de programmation comme Java, mais un langage de Modélisation. Il existe des « ponts » entre le langage de modélisation et le langage de programmation. Voir démarches et travaux MDA, …</a:t>
            </a:r>
          </a:p>
          <a:p>
            <a:pPr eaLnBrk="1" hangingPunct="1"/>
            <a:r>
              <a:rPr lang="fr-FR" dirty="0"/>
              <a:t>- </a:t>
            </a:r>
            <a:r>
              <a:rPr lang="fr-FR" b="1" dirty="0"/>
              <a:t>Unifié</a:t>
            </a:r>
            <a:r>
              <a:rPr lang="fr-FR" dirty="0"/>
              <a:t> : mise en commun et convergence de bonnes pratiques de langages antérieurs, émergence d'un standard.</a:t>
            </a:r>
          </a:p>
          <a:p>
            <a:pPr eaLnBrk="1" hangingPunct="1"/>
            <a:endParaRPr lang="fr-FR" dirty="0"/>
          </a:p>
          <a:p>
            <a:pPr eaLnBrk="1" hangingPunct="1"/>
            <a:r>
              <a:rPr lang="fr-FR" dirty="0"/>
              <a:t>UML est un langage à usage général, quel que soit :</a:t>
            </a:r>
          </a:p>
          <a:p>
            <a:pPr eaLnBrk="1" hangingPunct="1"/>
            <a:r>
              <a:rPr lang="fr-FR" dirty="0"/>
              <a:t>- le type de système - logiciel, matériel, organisation, etc.</a:t>
            </a:r>
          </a:p>
          <a:p>
            <a:pPr eaLnBrk="1" hangingPunct="1"/>
            <a:r>
              <a:rPr lang="fr-FR" dirty="0"/>
              <a:t>- le domaine métier - gestion, ingénierie, </a:t>
            </a:r>
            <a:r>
              <a:rPr lang="fr-FR" dirty="0" err="1"/>
              <a:t>telecom</a:t>
            </a:r>
            <a:r>
              <a:rPr lang="fr-FR" dirty="0"/>
              <a:t>, etc.</a:t>
            </a:r>
          </a:p>
          <a:p>
            <a:pPr eaLnBrk="1" hangingPunct="1"/>
            <a:r>
              <a:rPr lang="fr-FR" dirty="0"/>
              <a:t>- le processus de développement - cascade, itératif, etc.</a:t>
            </a:r>
          </a:p>
          <a:p>
            <a:pPr eaLnBrk="1" hangingPunct="1"/>
            <a:r>
              <a:rPr lang="fr-FR" dirty="0"/>
              <a:t>UML n'est pas une méthode. Parler de "méthode UML", c'est n'avoir rien compris !</a:t>
            </a:r>
          </a:p>
          <a:p>
            <a:pPr eaLnBrk="1" hangingPunct="1"/>
            <a:r>
              <a:rPr lang="fr-FR" dirty="0"/>
              <a:t>Pourquoi modéliser ? Pourquoi ne pas développer tout de suite ? Réponse : ca existe sur de petits projets, voir processus XP, mais pour les grands projets c'est impossible.</a:t>
            </a:r>
          </a:p>
        </p:txBody>
      </p:sp>
    </p:spTree>
    <p:extLst>
      <p:ext uri="{BB962C8B-B14F-4D97-AF65-F5344CB8AC3E}">
        <p14:creationId xmlns:p14="http://schemas.microsoft.com/office/powerpoint/2010/main" val="19136852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6B555121-759F-4C2C-9671-88F76EDE6EF9}" type="slidenum">
              <a:rPr lang="fr-FR" sz="1300"/>
              <a:pPr/>
              <a:t>80</a:t>
            </a:fld>
            <a:endParaRPr lang="fr-FR" sz="1300"/>
          </a:p>
        </p:txBody>
      </p:sp>
      <p:sp>
        <p:nvSpPr>
          <p:cNvPr id="267267" name="Rectangle 2"/>
          <p:cNvSpPr>
            <a:spLocks noGrp="1" noRot="1" noChangeAspect="1" noChangeArrowheads="1" noTextEdit="1"/>
          </p:cNvSpPr>
          <p:nvPr>
            <p:ph type="sldImg"/>
          </p:nvPr>
        </p:nvSpPr>
        <p:spPr>
          <a:xfrm>
            <a:off x="1166813" y="893763"/>
            <a:ext cx="4768850" cy="3576637"/>
          </a:xfrm>
          <a:noFill/>
          <a:ln w="12700" cap="flat">
            <a:solidFill>
              <a:schemeClr val="tx1"/>
            </a:solidFill>
          </a:ln>
        </p:spPr>
      </p:sp>
      <p:sp>
        <p:nvSpPr>
          <p:cNvPr id="267268" name="Rectangle 3"/>
          <p:cNvSpPr>
            <a:spLocks noGrp="1" noChangeArrowheads="1"/>
          </p:cNvSpPr>
          <p:nvPr>
            <p:ph type="body" idx="1"/>
          </p:nvPr>
        </p:nvSpPr>
        <p:spPr>
          <a:xfrm>
            <a:off x="945559" y="4874253"/>
            <a:ext cx="5208182" cy="46303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4801" tIns="47399" rIns="94801" bIns="47399"/>
          <a:lstStyle/>
          <a:p>
            <a:pPr eaLnBrk="1" hangingPunct="1"/>
            <a:r>
              <a:rPr lang="fr-FR"/>
              <a:t>Avant de parler de cas d’utilisation, il faut définir la notion d’acteur.</a:t>
            </a:r>
          </a:p>
          <a:p>
            <a:pPr eaLnBrk="1" hangingPunct="1"/>
            <a:endParaRPr lang="fr-FR"/>
          </a:p>
          <a:p>
            <a:pPr eaLnBrk="1" hangingPunct="1"/>
            <a:endParaRPr lang="fr-FR"/>
          </a:p>
        </p:txBody>
      </p:sp>
    </p:spTree>
    <p:extLst>
      <p:ext uri="{BB962C8B-B14F-4D97-AF65-F5344CB8AC3E}">
        <p14:creationId xmlns:p14="http://schemas.microsoft.com/office/powerpoint/2010/main" val="17212212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6B555121-759F-4C2C-9671-88F76EDE6EF9}" type="slidenum">
              <a:rPr lang="fr-FR" sz="1300"/>
              <a:pPr/>
              <a:t>81</a:t>
            </a:fld>
            <a:endParaRPr lang="fr-FR" sz="1300"/>
          </a:p>
        </p:txBody>
      </p:sp>
      <p:sp>
        <p:nvSpPr>
          <p:cNvPr id="267267" name="Rectangle 2"/>
          <p:cNvSpPr>
            <a:spLocks noGrp="1" noRot="1" noChangeAspect="1" noChangeArrowheads="1" noTextEdit="1"/>
          </p:cNvSpPr>
          <p:nvPr>
            <p:ph type="sldImg"/>
          </p:nvPr>
        </p:nvSpPr>
        <p:spPr>
          <a:xfrm>
            <a:off x="1166813" y="893763"/>
            <a:ext cx="4768850" cy="3576637"/>
          </a:xfrm>
          <a:noFill/>
          <a:ln w="12700" cap="flat">
            <a:solidFill>
              <a:schemeClr val="tx1"/>
            </a:solidFill>
          </a:ln>
        </p:spPr>
      </p:sp>
      <p:sp>
        <p:nvSpPr>
          <p:cNvPr id="267268" name="Rectangle 3"/>
          <p:cNvSpPr>
            <a:spLocks noGrp="1" noChangeArrowheads="1"/>
          </p:cNvSpPr>
          <p:nvPr>
            <p:ph type="body" idx="1"/>
          </p:nvPr>
        </p:nvSpPr>
        <p:spPr>
          <a:xfrm>
            <a:off x="945559" y="4874253"/>
            <a:ext cx="5208182" cy="46303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4801" tIns="47399" rIns="94801" bIns="47399"/>
          <a:lstStyle/>
          <a:p>
            <a:pPr eaLnBrk="1" hangingPunct="1"/>
            <a:r>
              <a:rPr lang="fr-FR"/>
              <a:t>Avant de parler de cas d’utilisation, il faut définir la notion d’acteur.</a:t>
            </a:r>
          </a:p>
          <a:p>
            <a:pPr eaLnBrk="1" hangingPunct="1"/>
            <a:endParaRPr lang="fr-FR"/>
          </a:p>
          <a:p>
            <a:pPr eaLnBrk="1" hangingPunct="1"/>
            <a:endParaRPr lang="fr-FR"/>
          </a:p>
        </p:txBody>
      </p:sp>
    </p:spTree>
    <p:extLst>
      <p:ext uri="{BB962C8B-B14F-4D97-AF65-F5344CB8AC3E}">
        <p14:creationId xmlns:p14="http://schemas.microsoft.com/office/powerpoint/2010/main" val="9024294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840F717A-116A-4F26-8075-07F12C2AD277}" type="slidenum">
              <a:rPr lang="fr-FR" sz="1300"/>
              <a:pPr/>
              <a:t>82</a:t>
            </a:fld>
            <a:endParaRPr lang="fr-FR" sz="1300"/>
          </a:p>
        </p:txBody>
      </p:sp>
      <p:sp>
        <p:nvSpPr>
          <p:cNvPr id="268291" name="Rectangle 2"/>
          <p:cNvSpPr>
            <a:spLocks noGrp="1" noRot="1" noChangeAspect="1" noChangeArrowheads="1" noTextEdit="1"/>
          </p:cNvSpPr>
          <p:nvPr>
            <p:ph type="sldImg"/>
          </p:nvPr>
        </p:nvSpPr>
        <p:spPr>
          <a:xfrm>
            <a:off x="1166813" y="893763"/>
            <a:ext cx="4768850" cy="3576637"/>
          </a:xfrm>
          <a:noFill/>
          <a:ln w="12700" cap="flat">
            <a:solidFill>
              <a:schemeClr val="tx1"/>
            </a:solidFill>
          </a:ln>
        </p:spPr>
      </p:sp>
      <p:sp>
        <p:nvSpPr>
          <p:cNvPr id="268292" name="Rectangle 3"/>
          <p:cNvSpPr>
            <a:spLocks noGrp="1" noChangeArrowheads="1"/>
          </p:cNvSpPr>
          <p:nvPr>
            <p:ph type="body" idx="1"/>
          </p:nvPr>
        </p:nvSpPr>
        <p:spPr>
          <a:xfrm>
            <a:off x="945559" y="4874253"/>
            <a:ext cx="5208182" cy="46303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4801" tIns="47399" rIns="94801" bIns="47399"/>
          <a:lstStyle/>
          <a:p>
            <a:pPr eaLnBrk="1" hangingPunct="1"/>
            <a:r>
              <a:rPr lang="fr-FR"/>
              <a:t>Différence acteur / utilisateur.</a:t>
            </a:r>
          </a:p>
          <a:p>
            <a:pPr eaLnBrk="1" hangingPunct="1"/>
            <a:endParaRPr lang="fr-FR"/>
          </a:p>
          <a:p>
            <a:pPr eaLnBrk="1" hangingPunct="1"/>
            <a:r>
              <a:rPr lang="fr-FR"/>
              <a:t>Exemple : le responsable d’un magasin est parfois responsable du magasin, parfois client, …</a:t>
            </a:r>
            <a:r>
              <a:rPr lang="fr-FR">
                <a:sym typeface="Wingdings" panose="05000000000000000000" pitchFamily="2" charset="2"/>
              </a:rPr>
              <a:t> il joue plusieurs rôles.</a:t>
            </a:r>
          </a:p>
          <a:p>
            <a:pPr eaLnBrk="1" hangingPunct="1"/>
            <a:endParaRPr lang="fr-FR"/>
          </a:p>
        </p:txBody>
      </p:sp>
    </p:spTree>
    <p:extLst>
      <p:ext uri="{BB962C8B-B14F-4D97-AF65-F5344CB8AC3E}">
        <p14:creationId xmlns:p14="http://schemas.microsoft.com/office/powerpoint/2010/main" val="37835379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CAC06DB8-0B3B-434B-AD91-A314921D7E81}" type="slidenum">
              <a:rPr lang="fr-FR" sz="1300"/>
              <a:pPr/>
              <a:t>83</a:t>
            </a:fld>
            <a:endParaRPr lang="fr-FR" sz="1300"/>
          </a:p>
        </p:txBody>
      </p:sp>
      <p:sp>
        <p:nvSpPr>
          <p:cNvPr id="269315" name="Rectangle 2"/>
          <p:cNvSpPr>
            <a:spLocks noGrp="1" noRot="1" noChangeAspect="1" noChangeArrowheads="1" noTextEdit="1"/>
          </p:cNvSpPr>
          <p:nvPr>
            <p:ph type="sldImg"/>
          </p:nvPr>
        </p:nvSpPr>
        <p:spPr>
          <a:xfrm>
            <a:off x="1166813" y="893763"/>
            <a:ext cx="4768850" cy="3576637"/>
          </a:xfrm>
          <a:noFill/>
          <a:ln w="12700" cap="flat">
            <a:solidFill>
              <a:schemeClr val="tx1"/>
            </a:solidFill>
          </a:ln>
        </p:spPr>
      </p:sp>
      <p:sp>
        <p:nvSpPr>
          <p:cNvPr id="269316" name="Rectangle 3"/>
          <p:cNvSpPr>
            <a:spLocks noGrp="1" noChangeArrowheads="1"/>
          </p:cNvSpPr>
          <p:nvPr>
            <p:ph type="body" idx="1"/>
          </p:nvPr>
        </p:nvSpPr>
        <p:spPr>
          <a:xfrm>
            <a:off x="945559" y="4874253"/>
            <a:ext cx="5208182" cy="46303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4801" tIns="47399" rIns="94801" bIns="47399"/>
          <a:lstStyle/>
          <a:p>
            <a:pPr eaLnBrk="1" hangingPunct="1"/>
            <a:r>
              <a:rPr lang="fr-FR"/>
              <a:t>Description du système du point de vue de l’utilisateur, c’est ça qui est nouveau par rapport aux approches fonctionnelles (SADT) par exemple.</a:t>
            </a:r>
          </a:p>
          <a:p>
            <a:pPr eaLnBrk="1" hangingPunct="1"/>
            <a:endParaRPr lang="fr-FR"/>
          </a:p>
          <a:p>
            <a:pPr eaLnBrk="1" hangingPunct="1"/>
            <a:r>
              <a:rPr lang="fr-FR"/>
              <a:t>En anglais, on parle de « use case », on emploie aussi ce terme en français !</a:t>
            </a:r>
          </a:p>
          <a:p>
            <a:pPr eaLnBrk="1" hangingPunct="1"/>
            <a:endParaRPr lang="fr-FR"/>
          </a:p>
          <a:p>
            <a:pPr eaLnBrk="1" hangingPunct="1"/>
            <a:r>
              <a:rPr lang="fr-FR"/>
              <a:t>Notation graphique : très simple !</a:t>
            </a:r>
          </a:p>
          <a:p>
            <a:pPr eaLnBrk="1" hangingPunct="1"/>
            <a:endParaRPr lang="fr-FR"/>
          </a:p>
          <a:p>
            <a:pPr eaLnBrk="1" hangingPunct="1"/>
            <a:r>
              <a:rPr lang="fr-FR"/>
              <a:t>Les cas d’utilisation sont à la fois le concept le plus simple d’UML, le moins technique, mais aussi souvent le plus mal utilisé !</a:t>
            </a:r>
          </a:p>
          <a:p>
            <a:pPr eaLnBrk="1" hangingPunct="1"/>
            <a:endParaRPr lang="fr-FR"/>
          </a:p>
          <a:p>
            <a:pPr eaLnBrk="1" hangingPunct="1"/>
            <a:endParaRPr lang="fr-FR"/>
          </a:p>
        </p:txBody>
      </p:sp>
    </p:spTree>
    <p:extLst>
      <p:ext uri="{BB962C8B-B14F-4D97-AF65-F5344CB8AC3E}">
        <p14:creationId xmlns:p14="http://schemas.microsoft.com/office/powerpoint/2010/main" val="34403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55101228-0BBB-4A28-A460-617BFB5254E4}" type="slidenum">
              <a:rPr lang="fr-FR" sz="1300"/>
              <a:pPr/>
              <a:t>84</a:t>
            </a:fld>
            <a:endParaRPr lang="fr-FR" sz="1300"/>
          </a:p>
        </p:txBody>
      </p:sp>
      <p:sp>
        <p:nvSpPr>
          <p:cNvPr id="270339" name="Rectangle 2"/>
          <p:cNvSpPr>
            <a:spLocks noGrp="1" noRot="1" noChangeAspect="1" noChangeArrowheads="1" noTextEdit="1"/>
          </p:cNvSpPr>
          <p:nvPr>
            <p:ph type="sldImg"/>
          </p:nvPr>
        </p:nvSpPr>
        <p:spPr>
          <a:xfrm>
            <a:off x="1166813" y="893763"/>
            <a:ext cx="4768850" cy="3576637"/>
          </a:xfrm>
          <a:noFill/>
          <a:ln w="12700" cap="flat">
            <a:solidFill>
              <a:schemeClr val="tx1"/>
            </a:solidFill>
          </a:ln>
        </p:spPr>
      </p:sp>
      <p:sp>
        <p:nvSpPr>
          <p:cNvPr id="270340" name="Rectangle 3"/>
          <p:cNvSpPr>
            <a:spLocks noGrp="1" noChangeArrowheads="1"/>
          </p:cNvSpPr>
          <p:nvPr>
            <p:ph type="body" idx="1"/>
          </p:nvPr>
        </p:nvSpPr>
        <p:spPr>
          <a:xfrm>
            <a:off x="945559" y="4874253"/>
            <a:ext cx="5208182" cy="46303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4801" tIns="47399" rIns="94801" bIns="47399"/>
          <a:lstStyle/>
          <a:p>
            <a:pPr eaLnBrk="1" hangingPunct="1"/>
            <a:endParaRPr lang="fr-FR"/>
          </a:p>
          <a:p>
            <a:pPr eaLnBrk="1" hangingPunct="1"/>
            <a:r>
              <a:rPr lang="fr-FR"/>
              <a:t>Donner exemple enchaînement.</a:t>
            </a:r>
          </a:p>
          <a:p>
            <a:pPr eaLnBrk="1" hangingPunct="1"/>
            <a:endParaRPr lang="fr-FR"/>
          </a:p>
          <a:p>
            <a:pPr eaLnBrk="1" hangingPunct="1"/>
            <a:r>
              <a:rPr lang="fr-FR"/>
              <a:t>Un scénario représente une succession particulière d’enchaînement.</a:t>
            </a:r>
          </a:p>
          <a:p>
            <a:pPr eaLnBrk="1" hangingPunct="1"/>
            <a:endParaRPr lang="fr-FR"/>
          </a:p>
          <a:p>
            <a:pPr eaLnBrk="1" hangingPunct="1"/>
            <a:endParaRPr lang="fr-FR"/>
          </a:p>
        </p:txBody>
      </p:sp>
    </p:spTree>
    <p:extLst>
      <p:ext uri="{BB962C8B-B14F-4D97-AF65-F5344CB8AC3E}">
        <p14:creationId xmlns:p14="http://schemas.microsoft.com/office/powerpoint/2010/main" val="4202560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55101228-0BBB-4A28-A460-617BFB5254E4}" type="slidenum">
              <a:rPr lang="fr-FR" sz="1300"/>
              <a:pPr/>
              <a:t>85</a:t>
            </a:fld>
            <a:endParaRPr lang="fr-FR" sz="1300"/>
          </a:p>
        </p:txBody>
      </p:sp>
      <p:sp>
        <p:nvSpPr>
          <p:cNvPr id="270339" name="Rectangle 2"/>
          <p:cNvSpPr>
            <a:spLocks noGrp="1" noRot="1" noChangeAspect="1" noChangeArrowheads="1" noTextEdit="1"/>
          </p:cNvSpPr>
          <p:nvPr>
            <p:ph type="sldImg"/>
          </p:nvPr>
        </p:nvSpPr>
        <p:spPr>
          <a:xfrm>
            <a:off x="1166813" y="893763"/>
            <a:ext cx="4768850" cy="3576637"/>
          </a:xfrm>
          <a:noFill/>
          <a:ln w="12700" cap="flat">
            <a:solidFill>
              <a:schemeClr val="tx1"/>
            </a:solidFill>
          </a:ln>
        </p:spPr>
      </p:sp>
      <p:sp>
        <p:nvSpPr>
          <p:cNvPr id="270340" name="Rectangle 3"/>
          <p:cNvSpPr>
            <a:spLocks noGrp="1" noChangeArrowheads="1"/>
          </p:cNvSpPr>
          <p:nvPr>
            <p:ph type="body" idx="1"/>
          </p:nvPr>
        </p:nvSpPr>
        <p:spPr>
          <a:xfrm>
            <a:off x="945559" y="4874253"/>
            <a:ext cx="5208182" cy="46303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4801" tIns="47399" rIns="94801" bIns="47399"/>
          <a:lstStyle/>
          <a:p>
            <a:pPr eaLnBrk="1" hangingPunct="1"/>
            <a:endParaRPr lang="fr-FR"/>
          </a:p>
          <a:p>
            <a:pPr eaLnBrk="1" hangingPunct="1"/>
            <a:r>
              <a:rPr lang="fr-FR"/>
              <a:t>Donner exemple enchaînement.</a:t>
            </a:r>
          </a:p>
          <a:p>
            <a:pPr eaLnBrk="1" hangingPunct="1"/>
            <a:endParaRPr lang="fr-FR"/>
          </a:p>
          <a:p>
            <a:pPr eaLnBrk="1" hangingPunct="1"/>
            <a:r>
              <a:rPr lang="fr-FR"/>
              <a:t>Un scénario représente une succession particulière d’enchaînement.</a:t>
            </a:r>
          </a:p>
          <a:p>
            <a:pPr eaLnBrk="1" hangingPunct="1"/>
            <a:endParaRPr lang="fr-FR"/>
          </a:p>
          <a:p>
            <a:pPr eaLnBrk="1" hangingPunct="1"/>
            <a:endParaRPr lang="fr-FR"/>
          </a:p>
        </p:txBody>
      </p:sp>
    </p:spTree>
    <p:extLst>
      <p:ext uri="{BB962C8B-B14F-4D97-AF65-F5344CB8AC3E}">
        <p14:creationId xmlns:p14="http://schemas.microsoft.com/office/powerpoint/2010/main" val="38318360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55101228-0BBB-4A28-A460-617BFB5254E4}" type="slidenum">
              <a:rPr lang="fr-FR" sz="1300"/>
              <a:pPr/>
              <a:t>86</a:t>
            </a:fld>
            <a:endParaRPr lang="fr-FR" sz="1300"/>
          </a:p>
        </p:txBody>
      </p:sp>
      <p:sp>
        <p:nvSpPr>
          <p:cNvPr id="270339" name="Rectangle 2"/>
          <p:cNvSpPr>
            <a:spLocks noGrp="1" noRot="1" noChangeAspect="1" noChangeArrowheads="1" noTextEdit="1"/>
          </p:cNvSpPr>
          <p:nvPr>
            <p:ph type="sldImg"/>
          </p:nvPr>
        </p:nvSpPr>
        <p:spPr>
          <a:xfrm>
            <a:off x="1166813" y="893763"/>
            <a:ext cx="4768850" cy="3576637"/>
          </a:xfrm>
          <a:noFill/>
          <a:ln w="12700" cap="flat">
            <a:solidFill>
              <a:schemeClr val="tx1"/>
            </a:solidFill>
          </a:ln>
        </p:spPr>
      </p:sp>
      <p:sp>
        <p:nvSpPr>
          <p:cNvPr id="270340" name="Rectangle 3"/>
          <p:cNvSpPr>
            <a:spLocks noGrp="1" noChangeArrowheads="1"/>
          </p:cNvSpPr>
          <p:nvPr>
            <p:ph type="body" idx="1"/>
          </p:nvPr>
        </p:nvSpPr>
        <p:spPr>
          <a:xfrm>
            <a:off x="945559" y="4874253"/>
            <a:ext cx="5208182" cy="46303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4801" tIns="47399" rIns="94801" bIns="47399"/>
          <a:lstStyle/>
          <a:p>
            <a:pPr eaLnBrk="1" hangingPunct="1"/>
            <a:endParaRPr lang="fr-FR"/>
          </a:p>
          <a:p>
            <a:pPr eaLnBrk="1" hangingPunct="1"/>
            <a:r>
              <a:rPr lang="fr-FR"/>
              <a:t>Donner exemple enchaînement.</a:t>
            </a:r>
          </a:p>
          <a:p>
            <a:pPr eaLnBrk="1" hangingPunct="1"/>
            <a:endParaRPr lang="fr-FR"/>
          </a:p>
          <a:p>
            <a:pPr eaLnBrk="1" hangingPunct="1"/>
            <a:r>
              <a:rPr lang="fr-FR"/>
              <a:t>Un scénario représente une succession particulière d’enchaînement.</a:t>
            </a:r>
          </a:p>
          <a:p>
            <a:pPr eaLnBrk="1" hangingPunct="1"/>
            <a:endParaRPr lang="fr-FR"/>
          </a:p>
          <a:p>
            <a:pPr eaLnBrk="1" hangingPunct="1"/>
            <a:endParaRPr lang="fr-FR"/>
          </a:p>
        </p:txBody>
      </p:sp>
    </p:spTree>
    <p:extLst>
      <p:ext uri="{BB962C8B-B14F-4D97-AF65-F5344CB8AC3E}">
        <p14:creationId xmlns:p14="http://schemas.microsoft.com/office/powerpoint/2010/main" val="38758087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BABE5545-3E8A-4488-A785-79D7552E393B}" type="slidenum">
              <a:rPr lang="fr-FR" sz="1300"/>
              <a:pPr/>
              <a:t>87</a:t>
            </a:fld>
            <a:endParaRPr lang="fr-FR" sz="1300"/>
          </a:p>
        </p:txBody>
      </p:sp>
      <p:sp>
        <p:nvSpPr>
          <p:cNvPr id="271363" name="Rectangle 2"/>
          <p:cNvSpPr>
            <a:spLocks noGrp="1" noRot="1" noChangeAspect="1" noChangeArrowheads="1" noTextEdit="1"/>
          </p:cNvSpPr>
          <p:nvPr>
            <p:ph type="sldImg"/>
          </p:nvPr>
        </p:nvSpPr>
        <p:spPr>
          <a:ln/>
        </p:spPr>
      </p:sp>
      <p:sp>
        <p:nvSpPr>
          <p:cNvPr id="271364" name="Rectangle 3"/>
          <p:cNvSpPr>
            <a:spLocks noGrp="1" noChangeArrowheads="1"/>
          </p:cNvSpPr>
          <p:nvPr>
            <p:ph type="body" idx="1"/>
          </p:nvPr>
        </p:nvSpPr>
        <p:spPr>
          <a:noFill/>
        </p:spPr>
        <p:txBody>
          <a:bodyPr/>
          <a:lstStyle/>
          <a:p>
            <a:pPr eaLnBrk="1" hangingPunct="1"/>
            <a:r>
              <a:rPr lang="fr-FR"/>
              <a:t>Vision de l’utilisateur pour être sur de réaliser un système qui réponde aux attentes des utilisateurs.</a:t>
            </a:r>
          </a:p>
          <a:p>
            <a:pPr eaLnBrk="1" hangingPunct="1"/>
            <a:endParaRPr lang="fr-FR"/>
          </a:p>
          <a:p>
            <a:pPr eaLnBrk="1" hangingPunct="1"/>
            <a:r>
              <a:rPr lang="fr-FR"/>
              <a:t>Support de communication MOA-MOE. Toute personne qui sait lire peut comprendre un cas d’utilisation. </a:t>
            </a:r>
          </a:p>
          <a:p>
            <a:pPr eaLnBrk="1" hangingPunct="1"/>
            <a:endParaRPr lang="fr-FR"/>
          </a:p>
          <a:p>
            <a:pPr eaLnBrk="1" hangingPunct="1"/>
            <a:r>
              <a:rPr lang="fr-FR"/>
              <a:t>Structuration du processus projet : analyse, développement, tests, ihm, …. Exemple avec UP.</a:t>
            </a:r>
          </a:p>
          <a:p>
            <a:pPr eaLnBrk="1" hangingPunct="1"/>
            <a:endParaRPr lang="fr-FR"/>
          </a:p>
        </p:txBody>
      </p:sp>
    </p:spTree>
    <p:extLst>
      <p:ext uri="{BB962C8B-B14F-4D97-AF65-F5344CB8AC3E}">
        <p14:creationId xmlns:p14="http://schemas.microsoft.com/office/powerpoint/2010/main" val="3061979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02570AC2-6225-4DBD-B32A-9AA22BFC9088}" type="slidenum">
              <a:rPr lang="fr-FR" sz="1300"/>
              <a:pPr/>
              <a:t>88</a:t>
            </a:fld>
            <a:endParaRPr lang="fr-FR" sz="1300"/>
          </a:p>
        </p:txBody>
      </p:sp>
      <p:sp>
        <p:nvSpPr>
          <p:cNvPr id="272387" name="Rectangle 2"/>
          <p:cNvSpPr>
            <a:spLocks noGrp="1" noRot="1" noChangeAspect="1" noChangeArrowheads="1" noTextEdit="1"/>
          </p:cNvSpPr>
          <p:nvPr>
            <p:ph type="sldImg"/>
          </p:nvPr>
        </p:nvSpPr>
        <p:spPr>
          <a:xfrm>
            <a:off x="1003300" y="774700"/>
            <a:ext cx="5099050" cy="3824288"/>
          </a:xfrm>
          <a:solidFill>
            <a:srgbClr val="FFFFFF"/>
          </a:solidFill>
          <a:ln/>
        </p:spPr>
      </p:sp>
      <p:sp>
        <p:nvSpPr>
          <p:cNvPr id="272388"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fr-FR"/>
              <a:t>Un acteur peut être associé à plusieurs cas d’utilisation.</a:t>
            </a:r>
          </a:p>
          <a:p>
            <a:pPr eaLnBrk="1" hangingPunct="1"/>
            <a:endParaRPr lang="fr-FR"/>
          </a:p>
          <a:p>
            <a:pPr eaLnBrk="1" hangingPunct="1"/>
            <a:r>
              <a:rPr lang="fr-FR"/>
              <a:t>Un cas d’utilisation peut faire intervenir plusieurs acteurs.</a:t>
            </a:r>
          </a:p>
          <a:p>
            <a:pPr eaLnBrk="1" hangingPunct="1"/>
            <a:endParaRPr lang="fr-FR"/>
          </a:p>
        </p:txBody>
      </p:sp>
    </p:spTree>
    <p:extLst>
      <p:ext uri="{BB962C8B-B14F-4D97-AF65-F5344CB8AC3E}">
        <p14:creationId xmlns:p14="http://schemas.microsoft.com/office/powerpoint/2010/main" val="17528073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4BE8F4FF-E2A1-44E5-B959-53338CFFB632}" type="slidenum">
              <a:rPr lang="fr-FR" sz="1300"/>
              <a:pPr/>
              <a:t>89</a:t>
            </a:fld>
            <a:endParaRPr lang="fr-FR" sz="1300"/>
          </a:p>
        </p:txBody>
      </p:sp>
      <p:sp>
        <p:nvSpPr>
          <p:cNvPr id="273411" name="Rectangle 2"/>
          <p:cNvSpPr>
            <a:spLocks noGrp="1" noRot="1" noChangeAspect="1" noChangeArrowheads="1" noTextEdit="1"/>
          </p:cNvSpPr>
          <p:nvPr>
            <p:ph type="sldImg"/>
          </p:nvPr>
        </p:nvSpPr>
        <p:spPr>
          <a:ln/>
        </p:spPr>
      </p:sp>
      <p:sp>
        <p:nvSpPr>
          <p:cNvPr id="273412"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9954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40C9096D-09FD-4F35-AEEC-789CEE6E3EB8}" type="slidenum">
              <a:rPr lang="fr-FR" sz="1300"/>
              <a:pPr/>
              <a:t>9</a:t>
            </a:fld>
            <a:endParaRPr lang="fr-FR" sz="1300"/>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p:spPr>
        <p:txBody>
          <a:bodyPr/>
          <a:lstStyle/>
          <a:p>
            <a:pPr eaLnBrk="1" hangingPunct="1"/>
            <a:r>
              <a:rPr lang="fr-FR"/>
              <a:t>Les acteurs les plus importants dans le monde du logiciel s'associent à l'effort (IBM, Microsoft, Oracle, DEC, HP, Rational, Unisys etc.) et UML 1.0 est soumis à l'OMG (organisme international de normalisation en technologie objet qui rassemble les principales entreprises concernées). </a:t>
            </a:r>
          </a:p>
          <a:p>
            <a:pPr eaLnBrk="1" hangingPunct="1"/>
            <a:endParaRPr lang="fr-FR"/>
          </a:p>
          <a:p>
            <a:pPr eaLnBrk="1" hangingPunct="1"/>
            <a:r>
              <a:rPr lang="fr-FR"/>
              <a:t>L'OMG adopte en novembre 1997 UML 1.1 comme langage de modélisation des systèmes d'information objet.</a:t>
            </a:r>
          </a:p>
          <a:p>
            <a:pPr eaLnBrk="1" hangingPunct="1"/>
            <a:endParaRPr lang="fr-FR"/>
          </a:p>
          <a:p>
            <a:pPr eaLnBrk="1" hangingPunct="1"/>
            <a:r>
              <a:rPr lang="fr-FR"/>
              <a:t>La version d'UML officielle aujourd’hui est UML 2.1.1 et les travaux d'amélioration se poursuivent.</a:t>
            </a:r>
          </a:p>
        </p:txBody>
      </p:sp>
    </p:spTree>
    <p:extLst>
      <p:ext uri="{BB962C8B-B14F-4D97-AF65-F5344CB8AC3E}">
        <p14:creationId xmlns:p14="http://schemas.microsoft.com/office/powerpoint/2010/main" val="201296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44098F48-8BD0-4756-87BA-26DC082758A4}" type="slidenum">
              <a:rPr lang="fr-FR" sz="1300"/>
              <a:pPr/>
              <a:t>90</a:t>
            </a:fld>
            <a:endParaRPr lang="fr-FR" sz="1300"/>
          </a:p>
        </p:txBody>
      </p:sp>
      <p:sp>
        <p:nvSpPr>
          <p:cNvPr id="274435" name="Rectangle 2"/>
          <p:cNvSpPr>
            <a:spLocks noGrp="1" noRot="1" noChangeAspect="1" noChangeArrowheads="1" noTextEdit="1"/>
          </p:cNvSpPr>
          <p:nvPr>
            <p:ph type="sldImg"/>
          </p:nvPr>
        </p:nvSpPr>
        <p:spPr>
          <a:xfrm>
            <a:off x="993775" y="766763"/>
            <a:ext cx="5118100" cy="3840162"/>
          </a:xfrm>
          <a:solidFill>
            <a:srgbClr val="FFFFFF"/>
          </a:solidFill>
          <a:ln/>
        </p:spPr>
      </p:sp>
      <p:sp>
        <p:nvSpPr>
          <p:cNvPr id="274436" name="Rectangle 3"/>
          <p:cNvSpPr>
            <a:spLocks noGrp="1" noChangeArrowheads="1"/>
          </p:cNvSpPr>
          <p:nvPr>
            <p:ph type="body" idx="1"/>
          </p:nvPr>
        </p:nvSpPr>
        <p:spPr>
          <a:xfrm>
            <a:off x="947250" y="4862797"/>
            <a:ext cx="5204800" cy="4605821"/>
          </a:xfrm>
          <a:solidFill>
            <a:srgbClr val="FFFFFF"/>
          </a:solidFill>
          <a:ln>
            <a:solidFill>
              <a:srgbClr val="000000"/>
            </a:solidFill>
            <a:miter lim="800000"/>
            <a:headEnd/>
            <a:tailEnd/>
          </a:ln>
        </p:spPr>
        <p:txBody>
          <a:bodyPr lIns="95219" tIns="47608" rIns="95219" bIns="47608"/>
          <a:lstStyle/>
          <a:p>
            <a:pPr eaLnBrk="1" hangingPunct="1"/>
            <a:r>
              <a:rPr lang="fr-FR"/>
              <a:t>On utilise fréquemment cette relation pour éviter de décrire plusieurs fois le même enchaînement, en </a:t>
            </a:r>
            <a:r>
              <a:rPr lang="fr-FR">
                <a:solidFill>
                  <a:srgbClr val="2113DD"/>
                </a:solidFill>
              </a:rPr>
              <a:t>factorisant</a:t>
            </a:r>
            <a:r>
              <a:rPr lang="fr-FR"/>
              <a:t> le comportement commun dans un cas d’utilisation à part.</a:t>
            </a:r>
          </a:p>
          <a:p>
            <a:pPr eaLnBrk="1" hangingPunct="1"/>
            <a:endParaRPr lang="fr-FR"/>
          </a:p>
          <a:p>
            <a:pPr eaLnBrk="1" hangingPunct="1"/>
            <a:r>
              <a:rPr lang="fr-FR"/>
              <a:t>Attention à ne pas utiliser cette relation pour faire de la décomposition fonctionnelle !</a:t>
            </a:r>
          </a:p>
          <a:p>
            <a:pPr eaLnBrk="1" hangingPunct="1"/>
            <a:endParaRPr lang="fr-FR"/>
          </a:p>
          <a:p>
            <a:pPr eaLnBrk="1" hangingPunct="1"/>
            <a:endParaRPr lang="fr-FR"/>
          </a:p>
        </p:txBody>
      </p:sp>
    </p:spTree>
    <p:extLst>
      <p:ext uri="{BB962C8B-B14F-4D97-AF65-F5344CB8AC3E}">
        <p14:creationId xmlns:p14="http://schemas.microsoft.com/office/powerpoint/2010/main" val="7635775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44098F48-8BD0-4756-87BA-26DC082758A4}" type="slidenum">
              <a:rPr lang="fr-FR" sz="1300"/>
              <a:pPr/>
              <a:t>91</a:t>
            </a:fld>
            <a:endParaRPr lang="fr-FR" sz="1300"/>
          </a:p>
        </p:txBody>
      </p:sp>
      <p:sp>
        <p:nvSpPr>
          <p:cNvPr id="274435" name="Rectangle 2"/>
          <p:cNvSpPr>
            <a:spLocks noGrp="1" noRot="1" noChangeAspect="1" noChangeArrowheads="1" noTextEdit="1"/>
          </p:cNvSpPr>
          <p:nvPr>
            <p:ph type="sldImg"/>
          </p:nvPr>
        </p:nvSpPr>
        <p:spPr>
          <a:xfrm>
            <a:off x="993775" y="766763"/>
            <a:ext cx="5118100" cy="3840162"/>
          </a:xfrm>
          <a:solidFill>
            <a:srgbClr val="FFFFFF"/>
          </a:solidFill>
          <a:ln/>
        </p:spPr>
      </p:sp>
      <p:sp>
        <p:nvSpPr>
          <p:cNvPr id="274436" name="Rectangle 3"/>
          <p:cNvSpPr>
            <a:spLocks noGrp="1" noChangeArrowheads="1"/>
          </p:cNvSpPr>
          <p:nvPr>
            <p:ph type="body" idx="1"/>
          </p:nvPr>
        </p:nvSpPr>
        <p:spPr>
          <a:xfrm>
            <a:off x="947250" y="4862797"/>
            <a:ext cx="5204800" cy="4605821"/>
          </a:xfrm>
          <a:solidFill>
            <a:srgbClr val="FFFFFF"/>
          </a:solidFill>
          <a:ln>
            <a:solidFill>
              <a:srgbClr val="000000"/>
            </a:solidFill>
            <a:miter lim="800000"/>
            <a:headEnd/>
            <a:tailEnd/>
          </a:ln>
        </p:spPr>
        <p:txBody>
          <a:bodyPr lIns="95219" tIns="47608" rIns="95219" bIns="47608"/>
          <a:lstStyle/>
          <a:p>
            <a:pPr eaLnBrk="1" hangingPunct="1"/>
            <a:r>
              <a:rPr lang="fr-FR"/>
              <a:t>On utilise fréquemment cette relation pour éviter de décrire plusieurs fois le même enchaînement, en </a:t>
            </a:r>
            <a:r>
              <a:rPr lang="fr-FR">
                <a:solidFill>
                  <a:srgbClr val="2113DD"/>
                </a:solidFill>
              </a:rPr>
              <a:t>factorisant</a:t>
            </a:r>
            <a:r>
              <a:rPr lang="fr-FR"/>
              <a:t> le comportement commun dans un cas d’utilisation à part.</a:t>
            </a:r>
          </a:p>
          <a:p>
            <a:pPr eaLnBrk="1" hangingPunct="1"/>
            <a:endParaRPr lang="fr-FR"/>
          </a:p>
          <a:p>
            <a:pPr eaLnBrk="1" hangingPunct="1"/>
            <a:r>
              <a:rPr lang="fr-FR"/>
              <a:t>Attention à ne pas utiliser cette relation pour faire de la décomposition fonctionnelle !</a:t>
            </a:r>
          </a:p>
          <a:p>
            <a:pPr eaLnBrk="1" hangingPunct="1"/>
            <a:endParaRPr lang="fr-FR"/>
          </a:p>
          <a:p>
            <a:pPr eaLnBrk="1" hangingPunct="1"/>
            <a:endParaRPr lang="fr-FR"/>
          </a:p>
        </p:txBody>
      </p:sp>
    </p:spTree>
    <p:extLst>
      <p:ext uri="{BB962C8B-B14F-4D97-AF65-F5344CB8AC3E}">
        <p14:creationId xmlns:p14="http://schemas.microsoft.com/office/powerpoint/2010/main" val="110349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49FDA256-DA5C-4BFC-ACDE-98FEC3290050}" type="slidenum">
              <a:rPr lang="fr-FR" sz="1300"/>
              <a:pPr/>
              <a:t>92</a:t>
            </a:fld>
            <a:endParaRPr lang="fr-FR" sz="1300"/>
          </a:p>
        </p:txBody>
      </p:sp>
      <p:sp>
        <p:nvSpPr>
          <p:cNvPr id="275459" name="Rectangle 2"/>
          <p:cNvSpPr>
            <a:spLocks noGrp="1" noRot="1" noChangeAspect="1" noChangeArrowheads="1" noTextEdit="1"/>
          </p:cNvSpPr>
          <p:nvPr>
            <p:ph type="sldImg"/>
          </p:nvPr>
        </p:nvSpPr>
        <p:spPr>
          <a:xfrm>
            <a:off x="993775" y="766763"/>
            <a:ext cx="5118100" cy="3840162"/>
          </a:xfrm>
          <a:solidFill>
            <a:srgbClr val="FFFFFF"/>
          </a:solidFill>
          <a:ln/>
        </p:spPr>
      </p:sp>
      <p:sp>
        <p:nvSpPr>
          <p:cNvPr id="275460" name="Rectangle 3"/>
          <p:cNvSpPr>
            <a:spLocks noGrp="1" noChangeArrowheads="1"/>
          </p:cNvSpPr>
          <p:nvPr>
            <p:ph type="body" idx="1"/>
          </p:nvPr>
        </p:nvSpPr>
        <p:spPr>
          <a:xfrm>
            <a:off x="947250" y="4862797"/>
            <a:ext cx="5204800" cy="4605821"/>
          </a:xfrm>
          <a:solidFill>
            <a:srgbClr val="FFFFFF"/>
          </a:solidFill>
          <a:ln>
            <a:solidFill>
              <a:srgbClr val="000000"/>
            </a:solidFill>
            <a:miter lim="800000"/>
            <a:headEnd/>
            <a:tailEnd/>
          </a:ln>
        </p:spPr>
        <p:txBody>
          <a:bodyPr lIns="95219" tIns="47608" rIns="95219" bIns="47608"/>
          <a:lstStyle/>
          <a:p>
            <a:pPr eaLnBrk="1" hangingPunct="1"/>
            <a:r>
              <a:rPr lang="fr-FR"/>
              <a:t>On utilise principalement cette relation pour séparer le comportement </a:t>
            </a:r>
            <a:r>
              <a:rPr lang="fr-FR">
                <a:solidFill>
                  <a:srgbClr val="2113DD"/>
                </a:solidFill>
              </a:rPr>
              <a:t>optionnel</a:t>
            </a:r>
            <a:r>
              <a:rPr lang="fr-FR"/>
              <a:t> (les variantes) du comportement obligatoire</a:t>
            </a:r>
          </a:p>
        </p:txBody>
      </p:sp>
    </p:spTree>
    <p:extLst>
      <p:ext uri="{BB962C8B-B14F-4D97-AF65-F5344CB8AC3E}">
        <p14:creationId xmlns:p14="http://schemas.microsoft.com/office/powerpoint/2010/main" val="18603729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49FDA256-DA5C-4BFC-ACDE-98FEC3290050}" type="slidenum">
              <a:rPr lang="fr-FR" sz="1300"/>
              <a:pPr/>
              <a:t>93</a:t>
            </a:fld>
            <a:endParaRPr lang="fr-FR" sz="1300"/>
          </a:p>
        </p:txBody>
      </p:sp>
      <p:sp>
        <p:nvSpPr>
          <p:cNvPr id="275459" name="Rectangle 2"/>
          <p:cNvSpPr>
            <a:spLocks noGrp="1" noRot="1" noChangeAspect="1" noChangeArrowheads="1" noTextEdit="1"/>
          </p:cNvSpPr>
          <p:nvPr>
            <p:ph type="sldImg"/>
          </p:nvPr>
        </p:nvSpPr>
        <p:spPr>
          <a:xfrm>
            <a:off x="993775" y="766763"/>
            <a:ext cx="5118100" cy="3840162"/>
          </a:xfrm>
          <a:solidFill>
            <a:srgbClr val="FFFFFF"/>
          </a:solidFill>
          <a:ln/>
        </p:spPr>
      </p:sp>
      <p:sp>
        <p:nvSpPr>
          <p:cNvPr id="275460" name="Rectangle 3"/>
          <p:cNvSpPr>
            <a:spLocks noGrp="1" noChangeArrowheads="1"/>
          </p:cNvSpPr>
          <p:nvPr>
            <p:ph type="body" idx="1"/>
          </p:nvPr>
        </p:nvSpPr>
        <p:spPr>
          <a:xfrm>
            <a:off x="947250" y="4862797"/>
            <a:ext cx="5204800" cy="4605821"/>
          </a:xfrm>
          <a:solidFill>
            <a:srgbClr val="FFFFFF"/>
          </a:solidFill>
          <a:ln>
            <a:solidFill>
              <a:srgbClr val="000000"/>
            </a:solidFill>
            <a:miter lim="800000"/>
            <a:headEnd/>
            <a:tailEnd/>
          </a:ln>
        </p:spPr>
        <p:txBody>
          <a:bodyPr lIns="95219" tIns="47608" rIns="95219" bIns="47608"/>
          <a:lstStyle/>
          <a:p>
            <a:pPr eaLnBrk="1" hangingPunct="1"/>
            <a:r>
              <a:rPr lang="fr-FR"/>
              <a:t>On utilise principalement cette relation pour séparer le comportement </a:t>
            </a:r>
            <a:r>
              <a:rPr lang="fr-FR">
                <a:solidFill>
                  <a:srgbClr val="2113DD"/>
                </a:solidFill>
              </a:rPr>
              <a:t>optionnel</a:t>
            </a:r>
            <a:r>
              <a:rPr lang="fr-FR"/>
              <a:t> (les variantes) du comportement obligatoire</a:t>
            </a:r>
          </a:p>
        </p:txBody>
      </p:sp>
    </p:spTree>
    <p:extLst>
      <p:ext uri="{BB962C8B-B14F-4D97-AF65-F5344CB8AC3E}">
        <p14:creationId xmlns:p14="http://schemas.microsoft.com/office/powerpoint/2010/main" val="6409448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02EA1CCE-F805-409A-A0EA-6325661AA41E}" type="slidenum">
              <a:rPr lang="fr-FR" sz="1300"/>
              <a:pPr/>
              <a:t>94</a:t>
            </a:fld>
            <a:endParaRPr lang="fr-FR" sz="1300"/>
          </a:p>
        </p:txBody>
      </p:sp>
      <p:sp>
        <p:nvSpPr>
          <p:cNvPr id="276483" name="Rectangle 2"/>
          <p:cNvSpPr>
            <a:spLocks noGrp="1" noRot="1" noChangeAspect="1" noChangeArrowheads="1" noTextEdit="1"/>
          </p:cNvSpPr>
          <p:nvPr>
            <p:ph type="sldImg"/>
          </p:nvPr>
        </p:nvSpPr>
        <p:spPr>
          <a:xfrm>
            <a:off x="993775" y="766763"/>
            <a:ext cx="5118100" cy="3840162"/>
          </a:xfrm>
          <a:solidFill>
            <a:srgbClr val="FFFFFF"/>
          </a:solidFill>
          <a:ln/>
        </p:spPr>
      </p:sp>
      <p:sp>
        <p:nvSpPr>
          <p:cNvPr id="276484" name="Rectangle 3"/>
          <p:cNvSpPr>
            <a:spLocks noGrp="1" noChangeArrowheads="1"/>
          </p:cNvSpPr>
          <p:nvPr>
            <p:ph type="body" idx="1"/>
          </p:nvPr>
        </p:nvSpPr>
        <p:spPr>
          <a:xfrm>
            <a:off x="947250" y="4862797"/>
            <a:ext cx="5204800" cy="4605821"/>
          </a:xfrm>
          <a:solidFill>
            <a:srgbClr val="FFFFFF"/>
          </a:solidFill>
          <a:ln>
            <a:solidFill>
              <a:srgbClr val="000000"/>
            </a:solidFill>
            <a:miter lim="800000"/>
            <a:headEnd/>
            <a:tailEnd/>
          </a:ln>
        </p:spPr>
        <p:txBody>
          <a:bodyPr lIns="95219" tIns="47608" rIns="95219" bIns="47608"/>
          <a:lstStyle/>
          <a:p>
            <a:pPr eaLnBrk="1" hangingPunct="1"/>
            <a:r>
              <a:rPr lang="fr-FR"/>
              <a:t>On utilise principalement cette relation pour séparer le comportement </a:t>
            </a:r>
            <a:r>
              <a:rPr lang="fr-FR">
                <a:solidFill>
                  <a:srgbClr val="2113DD"/>
                </a:solidFill>
              </a:rPr>
              <a:t>optionnel</a:t>
            </a:r>
            <a:r>
              <a:rPr lang="fr-FR"/>
              <a:t> (les variantes) du comportement obligatoire</a:t>
            </a:r>
          </a:p>
        </p:txBody>
      </p:sp>
    </p:spTree>
    <p:extLst>
      <p:ext uri="{BB962C8B-B14F-4D97-AF65-F5344CB8AC3E}">
        <p14:creationId xmlns:p14="http://schemas.microsoft.com/office/powerpoint/2010/main" val="22654843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49FDA256-DA5C-4BFC-ACDE-98FEC3290050}" type="slidenum">
              <a:rPr lang="fr-FR" sz="1300"/>
              <a:pPr/>
              <a:t>95</a:t>
            </a:fld>
            <a:endParaRPr lang="fr-FR" sz="1300"/>
          </a:p>
        </p:txBody>
      </p:sp>
      <p:sp>
        <p:nvSpPr>
          <p:cNvPr id="275459" name="Rectangle 2"/>
          <p:cNvSpPr>
            <a:spLocks noGrp="1" noRot="1" noChangeAspect="1" noChangeArrowheads="1" noTextEdit="1"/>
          </p:cNvSpPr>
          <p:nvPr>
            <p:ph type="sldImg"/>
          </p:nvPr>
        </p:nvSpPr>
        <p:spPr>
          <a:xfrm>
            <a:off x="993775" y="766763"/>
            <a:ext cx="5118100" cy="3840162"/>
          </a:xfrm>
          <a:solidFill>
            <a:srgbClr val="FFFFFF"/>
          </a:solidFill>
          <a:ln/>
        </p:spPr>
      </p:sp>
      <p:sp>
        <p:nvSpPr>
          <p:cNvPr id="275460" name="Rectangle 3"/>
          <p:cNvSpPr>
            <a:spLocks noGrp="1" noChangeArrowheads="1"/>
          </p:cNvSpPr>
          <p:nvPr>
            <p:ph type="body" idx="1"/>
          </p:nvPr>
        </p:nvSpPr>
        <p:spPr>
          <a:xfrm>
            <a:off x="947250" y="4862797"/>
            <a:ext cx="5204800" cy="4605821"/>
          </a:xfrm>
          <a:solidFill>
            <a:srgbClr val="FFFFFF"/>
          </a:solidFill>
          <a:ln>
            <a:solidFill>
              <a:srgbClr val="000000"/>
            </a:solidFill>
            <a:miter lim="800000"/>
            <a:headEnd/>
            <a:tailEnd/>
          </a:ln>
        </p:spPr>
        <p:txBody>
          <a:bodyPr lIns="95219" tIns="47608" rIns="95219" bIns="47608"/>
          <a:lstStyle/>
          <a:p>
            <a:pPr eaLnBrk="1" hangingPunct="1"/>
            <a:r>
              <a:rPr lang="fr-FR"/>
              <a:t>On utilise principalement cette relation pour séparer le comportement </a:t>
            </a:r>
            <a:r>
              <a:rPr lang="fr-FR">
                <a:solidFill>
                  <a:srgbClr val="2113DD"/>
                </a:solidFill>
              </a:rPr>
              <a:t>optionnel</a:t>
            </a:r>
            <a:r>
              <a:rPr lang="fr-FR"/>
              <a:t> (les variantes) du comportement obligatoire</a:t>
            </a:r>
          </a:p>
        </p:txBody>
      </p:sp>
    </p:spTree>
    <p:extLst>
      <p:ext uri="{BB962C8B-B14F-4D97-AF65-F5344CB8AC3E}">
        <p14:creationId xmlns:p14="http://schemas.microsoft.com/office/powerpoint/2010/main" val="17981020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B708FE1F-85E7-4A7B-95CD-52CB1FE23CB9}" type="slidenum">
              <a:rPr lang="fr-FR" sz="1300"/>
              <a:pPr/>
              <a:t>96</a:t>
            </a:fld>
            <a:endParaRPr lang="fr-FR" sz="1300"/>
          </a:p>
        </p:txBody>
      </p:sp>
      <p:sp>
        <p:nvSpPr>
          <p:cNvPr id="277507" name="Rectangle 2"/>
          <p:cNvSpPr>
            <a:spLocks noGrp="1" noRot="1" noChangeAspect="1" noChangeArrowheads="1" noTextEdit="1"/>
          </p:cNvSpPr>
          <p:nvPr>
            <p:ph type="sldImg"/>
          </p:nvPr>
        </p:nvSpPr>
        <p:spPr>
          <a:ln/>
        </p:spPr>
      </p:sp>
      <p:sp>
        <p:nvSpPr>
          <p:cNvPr id="277508" name="Rectangle 3"/>
          <p:cNvSpPr>
            <a:spLocks noGrp="1" noChangeArrowheads="1"/>
          </p:cNvSpPr>
          <p:nvPr>
            <p:ph type="body" idx="1"/>
          </p:nvPr>
        </p:nvSpPr>
        <p:spPr>
          <a:noFill/>
        </p:spPr>
        <p:txBody>
          <a:bodyPr/>
          <a:lstStyle/>
          <a:p>
            <a:pPr eaLnBrk="1" hangingPunct="1"/>
            <a:r>
              <a:rPr lang="fr-FR"/>
              <a:t>UML n’indique rien quant à la description d’un UC. Cependant, convergence vers un modèle standard de description.</a:t>
            </a:r>
          </a:p>
          <a:p>
            <a:pPr eaLnBrk="1" hangingPunct="1"/>
            <a:endParaRPr lang="fr-FR"/>
          </a:p>
          <a:p>
            <a:pPr eaLnBrk="1" hangingPunct="1"/>
            <a:r>
              <a:rPr lang="fr-FR"/>
              <a:t>Montrer exemples description UC projets Accor et Agefos.</a:t>
            </a:r>
          </a:p>
          <a:p>
            <a:pPr eaLnBrk="1" hangingPunct="1"/>
            <a:endParaRPr lang="fr-FR"/>
          </a:p>
          <a:p>
            <a:pPr eaLnBrk="1" hangingPunct="1"/>
            <a:endParaRPr lang="fr-FR"/>
          </a:p>
          <a:p>
            <a:pPr eaLnBrk="1" hangingPunct="1"/>
            <a:endParaRPr lang="fr-FR"/>
          </a:p>
        </p:txBody>
      </p:sp>
    </p:spTree>
    <p:extLst>
      <p:ext uri="{BB962C8B-B14F-4D97-AF65-F5344CB8AC3E}">
        <p14:creationId xmlns:p14="http://schemas.microsoft.com/office/powerpoint/2010/main" val="22464407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940CB7B0-3CD2-4F9E-B45E-52B407D43B1B}" type="slidenum">
              <a:rPr lang="fr-FR" sz="1300"/>
              <a:pPr/>
              <a:t>97</a:t>
            </a:fld>
            <a:endParaRPr lang="fr-FR" sz="1300"/>
          </a:p>
        </p:txBody>
      </p:sp>
      <p:sp>
        <p:nvSpPr>
          <p:cNvPr id="278531" name="Rectangle 2"/>
          <p:cNvSpPr>
            <a:spLocks noGrp="1" noRot="1" noChangeAspect="1" noChangeArrowheads="1" noTextEdit="1"/>
          </p:cNvSpPr>
          <p:nvPr>
            <p:ph type="sldImg"/>
          </p:nvPr>
        </p:nvSpPr>
        <p:spPr>
          <a:xfrm>
            <a:off x="990600" y="766763"/>
            <a:ext cx="5118100" cy="3840162"/>
          </a:xfrm>
          <a:solidFill>
            <a:srgbClr val="FFFFFF"/>
          </a:solidFill>
          <a:ln/>
        </p:spPr>
      </p:sp>
      <p:sp>
        <p:nvSpPr>
          <p:cNvPr id="278532" name="Rectangle 3"/>
          <p:cNvSpPr>
            <a:spLocks noGrp="1" noChangeArrowheads="1"/>
          </p:cNvSpPr>
          <p:nvPr>
            <p:ph type="body" idx="1"/>
          </p:nvPr>
        </p:nvSpPr>
        <p:spPr>
          <a:xfrm>
            <a:off x="947250" y="4862797"/>
            <a:ext cx="5204800" cy="4605821"/>
          </a:xfrm>
          <a:solidFill>
            <a:srgbClr val="FFFFFF"/>
          </a:solidFill>
          <a:ln>
            <a:solidFill>
              <a:srgbClr val="000000"/>
            </a:solidFill>
            <a:miter lim="800000"/>
            <a:headEnd/>
            <a:tailEnd/>
          </a:ln>
        </p:spPr>
        <p:txBody>
          <a:bodyPr lIns="98572" tIns="49286" rIns="98572" bIns="49286"/>
          <a:lstStyle/>
          <a:p>
            <a:pPr eaLnBrk="1" hangingPunct="1"/>
            <a:endParaRPr lang="fr-FR"/>
          </a:p>
        </p:txBody>
      </p:sp>
    </p:spTree>
    <p:extLst>
      <p:ext uri="{BB962C8B-B14F-4D97-AF65-F5344CB8AC3E}">
        <p14:creationId xmlns:p14="http://schemas.microsoft.com/office/powerpoint/2010/main" val="8235227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D5FEF9EE-3347-45CB-86C7-7E3446EF4BD6}" type="slidenum">
              <a:rPr lang="fr-FR" sz="1300"/>
              <a:pPr/>
              <a:t>98</a:t>
            </a:fld>
            <a:endParaRPr lang="fr-FR" sz="1300"/>
          </a:p>
        </p:txBody>
      </p:sp>
      <p:sp>
        <p:nvSpPr>
          <p:cNvPr id="279555" name="Rectangle 2"/>
          <p:cNvSpPr>
            <a:spLocks noGrp="1" noRot="1" noChangeAspect="1" noChangeArrowheads="1" noTextEdit="1"/>
          </p:cNvSpPr>
          <p:nvPr>
            <p:ph type="sldImg"/>
          </p:nvPr>
        </p:nvSpPr>
        <p:spPr>
          <a:ln/>
        </p:spPr>
      </p:sp>
      <p:sp>
        <p:nvSpPr>
          <p:cNvPr id="279556"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8145097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lvl1pPr defTabSz="942096">
              <a:defRPr sz="2500">
                <a:solidFill>
                  <a:schemeClr val="tx1"/>
                </a:solidFill>
                <a:latin typeface="Times New Roman" panose="02020603050405020304" pitchFamily="18" charset="0"/>
              </a:defRPr>
            </a:lvl1pPr>
            <a:lvl2pPr marL="776234" indent="-298552" defTabSz="942096">
              <a:defRPr sz="2500">
                <a:solidFill>
                  <a:schemeClr val="tx1"/>
                </a:solidFill>
                <a:latin typeface="Times New Roman" panose="02020603050405020304" pitchFamily="18" charset="0"/>
              </a:defRPr>
            </a:lvl2pPr>
            <a:lvl3pPr marL="1194206" indent="-238841" defTabSz="942096">
              <a:defRPr sz="2500">
                <a:solidFill>
                  <a:schemeClr val="tx1"/>
                </a:solidFill>
                <a:latin typeface="Times New Roman" panose="02020603050405020304" pitchFamily="18" charset="0"/>
              </a:defRPr>
            </a:lvl3pPr>
            <a:lvl4pPr marL="1671889" indent="-238841" defTabSz="942096">
              <a:defRPr sz="2500">
                <a:solidFill>
                  <a:schemeClr val="tx1"/>
                </a:solidFill>
                <a:latin typeface="Times New Roman" panose="02020603050405020304" pitchFamily="18" charset="0"/>
              </a:defRPr>
            </a:lvl4pPr>
            <a:lvl5pPr marL="2149572" indent="-238841" defTabSz="942096">
              <a:defRPr sz="2500">
                <a:solidFill>
                  <a:schemeClr val="tx1"/>
                </a:solidFill>
                <a:latin typeface="Times New Roman" panose="02020603050405020304" pitchFamily="18" charset="0"/>
              </a:defRPr>
            </a:lvl5pPr>
            <a:lvl6pPr marL="2627254" indent="-238841" defTabSz="942096" eaLnBrk="0" fontAlgn="base" hangingPunct="0">
              <a:spcBef>
                <a:spcPct val="0"/>
              </a:spcBef>
              <a:spcAft>
                <a:spcPct val="0"/>
              </a:spcAft>
              <a:defRPr sz="2500">
                <a:solidFill>
                  <a:schemeClr val="tx1"/>
                </a:solidFill>
                <a:latin typeface="Times New Roman" panose="02020603050405020304" pitchFamily="18" charset="0"/>
              </a:defRPr>
            </a:lvl6pPr>
            <a:lvl7pPr marL="3104937" indent="-238841" defTabSz="942096" eaLnBrk="0" fontAlgn="base" hangingPunct="0">
              <a:spcBef>
                <a:spcPct val="0"/>
              </a:spcBef>
              <a:spcAft>
                <a:spcPct val="0"/>
              </a:spcAft>
              <a:defRPr sz="2500">
                <a:solidFill>
                  <a:schemeClr val="tx1"/>
                </a:solidFill>
                <a:latin typeface="Times New Roman" panose="02020603050405020304" pitchFamily="18" charset="0"/>
              </a:defRPr>
            </a:lvl7pPr>
            <a:lvl8pPr marL="3582619" indent="-238841" defTabSz="942096" eaLnBrk="0" fontAlgn="base" hangingPunct="0">
              <a:spcBef>
                <a:spcPct val="0"/>
              </a:spcBef>
              <a:spcAft>
                <a:spcPct val="0"/>
              </a:spcAft>
              <a:defRPr sz="2500">
                <a:solidFill>
                  <a:schemeClr val="tx1"/>
                </a:solidFill>
                <a:latin typeface="Times New Roman" panose="02020603050405020304" pitchFamily="18" charset="0"/>
              </a:defRPr>
            </a:lvl8pPr>
            <a:lvl9pPr marL="4060302" indent="-238841" defTabSz="942096" eaLnBrk="0" fontAlgn="base" hangingPunct="0">
              <a:spcBef>
                <a:spcPct val="0"/>
              </a:spcBef>
              <a:spcAft>
                <a:spcPct val="0"/>
              </a:spcAft>
              <a:defRPr sz="2500">
                <a:solidFill>
                  <a:schemeClr val="tx1"/>
                </a:solidFill>
                <a:latin typeface="Times New Roman" panose="02020603050405020304" pitchFamily="18" charset="0"/>
              </a:defRPr>
            </a:lvl9pPr>
          </a:lstStyle>
          <a:p>
            <a:fld id="{0AD6634B-3495-426D-BEF7-827FB2F8BEB9}" type="slidenum">
              <a:rPr lang="fr-FR" sz="1300"/>
              <a:pPr/>
              <a:t>99</a:t>
            </a:fld>
            <a:endParaRPr lang="fr-FR" sz="1300"/>
          </a:p>
        </p:txBody>
      </p:sp>
      <p:sp>
        <p:nvSpPr>
          <p:cNvPr id="280579" name="Rectangle 2"/>
          <p:cNvSpPr>
            <a:spLocks noGrp="1" noRot="1" noChangeAspect="1" noChangeArrowheads="1" noTextEdit="1"/>
          </p:cNvSpPr>
          <p:nvPr>
            <p:ph type="sldImg"/>
          </p:nvPr>
        </p:nvSpPr>
        <p:spPr>
          <a:ln/>
        </p:spPr>
      </p:sp>
      <p:sp>
        <p:nvSpPr>
          <p:cNvPr id="280580" name="Rectangle 3"/>
          <p:cNvSpPr>
            <a:spLocks noGrp="1" noChangeArrowheads="1"/>
          </p:cNvSpPr>
          <p:nvPr>
            <p:ph type="body" idx="1"/>
          </p:nvPr>
        </p:nvSpPr>
        <p:spPr>
          <a:noFill/>
        </p:spPr>
        <p:txBody>
          <a:bodyPr/>
          <a:lstStyle/>
          <a:p>
            <a:pPr eaLnBrk="1" hangingPunct="1"/>
            <a:r>
              <a:rPr lang="fr-FR"/>
              <a:t>Attention : incohérence entre la description et le diagramme ! On ne voit pas dans la description la relation « extend » avec le cas d’utilisation « enregistrer un nouveau client » !</a:t>
            </a:r>
          </a:p>
          <a:p>
            <a:pPr eaLnBrk="1" hangingPunct="1"/>
            <a:endParaRPr lang="fr-FR"/>
          </a:p>
          <a:p>
            <a:pPr eaLnBrk="1" hangingPunct="1"/>
            <a:endParaRPr lang="fr-FR"/>
          </a:p>
        </p:txBody>
      </p:sp>
    </p:spTree>
    <p:extLst>
      <p:ext uri="{BB962C8B-B14F-4D97-AF65-F5344CB8AC3E}">
        <p14:creationId xmlns:p14="http://schemas.microsoft.com/office/powerpoint/2010/main" val="63507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Modifiez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Modifiez le style des sous-titres du masque</a:t>
            </a:r>
          </a:p>
        </p:txBody>
      </p:sp>
      <p:sp>
        <p:nvSpPr>
          <p:cNvPr id="4" name="Rectangle 5"/>
          <p:cNvSpPr>
            <a:spLocks noGrp="1" noChangeArrowheads="1"/>
          </p:cNvSpPr>
          <p:nvPr>
            <p:ph type="ftr" sz="quarter" idx="10"/>
          </p:nvPr>
        </p:nvSpPr>
        <p:spPr>
          <a:ln/>
        </p:spPr>
        <p:txBody>
          <a:bodyPr/>
          <a:lstStyle>
            <a:lvl1pPr>
              <a:defRPr/>
            </a:lvl1pPr>
          </a:lstStyle>
          <a:p>
            <a:pPr>
              <a:defRPr/>
            </a:pPr>
            <a:r>
              <a:rPr lang="fr-FR"/>
              <a:t>Modélisation Objet, le langage UML</a:t>
            </a:r>
          </a:p>
        </p:txBody>
      </p:sp>
      <p:sp>
        <p:nvSpPr>
          <p:cNvPr id="5"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FE1888AC-2F20-4062-BF68-423B38BB6ACF}" type="slidenum">
              <a:rPr lang="fr-FR"/>
              <a:pPr/>
              <a:t>‹N°›</a:t>
            </a:fld>
            <a:r>
              <a:rPr lang="fr-FR" dirty="0"/>
              <a:t>)</a:t>
            </a:r>
          </a:p>
        </p:txBody>
      </p:sp>
    </p:spTree>
    <p:extLst>
      <p:ext uri="{BB962C8B-B14F-4D97-AF65-F5344CB8AC3E}">
        <p14:creationId xmlns:p14="http://schemas.microsoft.com/office/powerpoint/2010/main" val="3574731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5"/>
          <p:cNvSpPr>
            <a:spLocks noGrp="1" noChangeArrowheads="1"/>
          </p:cNvSpPr>
          <p:nvPr>
            <p:ph type="ftr" sz="quarter" idx="10"/>
          </p:nvPr>
        </p:nvSpPr>
        <p:spPr>
          <a:ln/>
        </p:spPr>
        <p:txBody>
          <a:bodyPr/>
          <a:lstStyle>
            <a:lvl1pPr>
              <a:defRPr/>
            </a:lvl1pPr>
          </a:lstStyle>
          <a:p>
            <a:pPr>
              <a:defRPr/>
            </a:pPr>
            <a:r>
              <a:rPr lang="fr-FR"/>
              <a:t>Modélisation Objet, le langage UML</a:t>
            </a:r>
          </a:p>
        </p:txBody>
      </p:sp>
      <p:sp>
        <p:nvSpPr>
          <p:cNvPr id="5"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76459069-C032-47C1-AE9A-7310359CD02E}" type="slidenum">
              <a:rPr lang="fr-FR"/>
              <a:pPr/>
              <a:t>‹N°›</a:t>
            </a:fld>
            <a:r>
              <a:rPr lang="fr-FR" dirty="0"/>
              <a:t>)</a:t>
            </a:r>
          </a:p>
        </p:txBody>
      </p:sp>
    </p:spTree>
    <p:extLst>
      <p:ext uri="{BB962C8B-B14F-4D97-AF65-F5344CB8AC3E}">
        <p14:creationId xmlns:p14="http://schemas.microsoft.com/office/powerpoint/2010/main" val="4073944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94500" y="171450"/>
            <a:ext cx="2228850" cy="5435600"/>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107950" y="171450"/>
            <a:ext cx="6534150" cy="5435600"/>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5"/>
          <p:cNvSpPr>
            <a:spLocks noGrp="1" noChangeArrowheads="1"/>
          </p:cNvSpPr>
          <p:nvPr>
            <p:ph type="ftr" sz="quarter" idx="10"/>
          </p:nvPr>
        </p:nvSpPr>
        <p:spPr>
          <a:ln/>
        </p:spPr>
        <p:txBody>
          <a:bodyPr/>
          <a:lstStyle>
            <a:lvl1pPr>
              <a:defRPr/>
            </a:lvl1pPr>
          </a:lstStyle>
          <a:p>
            <a:pPr>
              <a:defRPr/>
            </a:pPr>
            <a:r>
              <a:rPr lang="fr-FR"/>
              <a:t>Modélisation Objet, le langage UML</a:t>
            </a:r>
          </a:p>
        </p:txBody>
      </p:sp>
      <p:sp>
        <p:nvSpPr>
          <p:cNvPr id="5"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C7917F3A-1A4B-4B2F-9BB5-6FC6D3598F7D}" type="slidenum">
              <a:rPr lang="fr-FR"/>
              <a:pPr/>
              <a:t>‹N°›</a:t>
            </a:fld>
            <a:r>
              <a:rPr lang="fr-FR" dirty="0"/>
              <a:t>)</a:t>
            </a:r>
          </a:p>
        </p:txBody>
      </p:sp>
    </p:spTree>
    <p:extLst>
      <p:ext uri="{BB962C8B-B14F-4D97-AF65-F5344CB8AC3E}">
        <p14:creationId xmlns:p14="http://schemas.microsoft.com/office/powerpoint/2010/main" val="2397011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107950" y="171450"/>
            <a:ext cx="8915400" cy="543560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 name="Rectangle 5"/>
          <p:cNvSpPr>
            <a:spLocks noGrp="1" noChangeArrowheads="1"/>
          </p:cNvSpPr>
          <p:nvPr>
            <p:ph type="ftr" sz="quarter" idx="10"/>
          </p:nvPr>
        </p:nvSpPr>
        <p:spPr>
          <a:ln/>
        </p:spPr>
        <p:txBody>
          <a:bodyPr/>
          <a:lstStyle>
            <a:lvl1pPr>
              <a:defRPr/>
            </a:lvl1pPr>
          </a:lstStyle>
          <a:p>
            <a:pPr>
              <a:defRPr/>
            </a:pPr>
            <a:r>
              <a:rPr lang="fr-FR"/>
              <a:t>Modélisation Objet, le langage UML</a:t>
            </a:r>
          </a:p>
        </p:txBody>
      </p:sp>
      <p:sp>
        <p:nvSpPr>
          <p:cNvPr id="4"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76D82799-B580-4C9A-B420-E91CCC46F2D4}" type="slidenum">
              <a:rPr lang="fr-FR"/>
              <a:pPr/>
              <a:t>‹N°›</a:t>
            </a:fld>
            <a:r>
              <a:rPr lang="fr-FR" dirty="0"/>
              <a:t>)</a:t>
            </a:r>
          </a:p>
        </p:txBody>
      </p:sp>
    </p:spTree>
    <p:extLst>
      <p:ext uri="{BB962C8B-B14F-4D97-AF65-F5344CB8AC3E}">
        <p14:creationId xmlns:p14="http://schemas.microsoft.com/office/powerpoint/2010/main" val="14757377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07950" y="171450"/>
            <a:ext cx="8915400" cy="457200"/>
          </a:xfrm>
        </p:spPr>
        <p:txBody>
          <a:bodyPr/>
          <a:lstStyle/>
          <a:p>
            <a:r>
              <a:rPr lang="fr-FR"/>
              <a:t>Modifiez le style du titre</a:t>
            </a:r>
          </a:p>
        </p:txBody>
      </p:sp>
      <p:sp>
        <p:nvSpPr>
          <p:cNvPr id="3" name="Espace réservé du texte 2"/>
          <p:cNvSpPr>
            <a:spLocks noGrp="1"/>
          </p:cNvSpPr>
          <p:nvPr>
            <p:ph type="body" sz="half" idx="1"/>
          </p:nvPr>
        </p:nvSpPr>
        <p:spPr>
          <a:xfrm>
            <a:off x="203200" y="914400"/>
            <a:ext cx="4267200" cy="469265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22800" y="914400"/>
            <a:ext cx="4267200" cy="469265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5"/>
          <p:cNvSpPr>
            <a:spLocks noGrp="1" noChangeArrowheads="1"/>
          </p:cNvSpPr>
          <p:nvPr>
            <p:ph type="ftr" sz="quarter" idx="10"/>
          </p:nvPr>
        </p:nvSpPr>
        <p:spPr>
          <a:ln/>
        </p:spPr>
        <p:txBody>
          <a:bodyPr/>
          <a:lstStyle>
            <a:lvl1pPr>
              <a:defRPr/>
            </a:lvl1pPr>
          </a:lstStyle>
          <a:p>
            <a:pPr>
              <a:defRPr/>
            </a:pPr>
            <a:r>
              <a:rPr lang="fr-FR"/>
              <a:t>Modélisation Objet, le langage UML</a:t>
            </a:r>
          </a:p>
        </p:txBody>
      </p:sp>
      <p:sp>
        <p:nvSpPr>
          <p:cNvPr id="6"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1F941AE2-5B44-4C71-BDF1-0AE9984A51C4}" type="slidenum">
              <a:rPr lang="fr-FR"/>
              <a:pPr/>
              <a:t>‹N°›</a:t>
            </a:fld>
            <a:r>
              <a:rPr lang="fr-FR" dirty="0"/>
              <a:t>)</a:t>
            </a:r>
          </a:p>
        </p:txBody>
      </p:sp>
    </p:spTree>
    <p:extLst>
      <p:ext uri="{BB962C8B-B14F-4D97-AF65-F5344CB8AC3E}">
        <p14:creationId xmlns:p14="http://schemas.microsoft.com/office/powerpoint/2010/main" val="2650294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Modifiez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Modifiez le style des sous-titres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0834221D-1B85-4C54-B11A-6564EB6DC9CA}" type="slidenum">
              <a:rPr lang="fr-FR"/>
              <a:pPr/>
              <a:t>‹N°›</a:t>
            </a:fld>
            <a:r>
              <a:rPr lang="fr-FR" dirty="0"/>
              <a:t>)</a:t>
            </a:r>
          </a:p>
        </p:txBody>
      </p:sp>
    </p:spTree>
    <p:extLst>
      <p:ext uri="{BB962C8B-B14F-4D97-AF65-F5344CB8AC3E}">
        <p14:creationId xmlns:p14="http://schemas.microsoft.com/office/powerpoint/2010/main" val="3265883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F4B209EE-15EC-4E00-9463-D1665C6AA836}" type="slidenum">
              <a:rPr lang="fr-FR"/>
              <a:pPr/>
              <a:t>‹N°›</a:t>
            </a:fld>
            <a:r>
              <a:rPr lang="fr-FR" dirty="0"/>
              <a:t>)</a:t>
            </a:r>
          </a:p>
        </p:txBody>
      </p:sp>
    </p:spTree>
    <p:extLst>
      <p:ext uri="{BB962C8B-B14F-4D97-AF65-F5344CB8AC3E}">
        <p14:creationId xmlns:p14="http://schemas.microsoft.com/office/powerpoint/2010/main" val="35233313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Modifiez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8ECE16C6-B8E4-4C33-BD5B-9BBD2D5BA2E0}" type="slidenum">
              <a:rPr lang="fr-FR"/>
              <a:pPr/>
              <a:t>‹N°›</a:t>
            </a:fld>
            <a:r>
              <a:rPr lang="fr-FR" dirty="0"/>
              <a:t>)</a:t>
            </a:r>
          </a:p>
        </p:txBody>
      </p:sp>
    </p:spTree>
    <p:extLst>
      <p:ext uri="{BB962C8B-B14F-4D97-AF65-F5344CB8AC3E}">
        <p14:creationId xmlns:p14="http://schemas.microsoft.com/office/powerpoint/2010/main" val="1663841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0BA7601A-6F31-42AB-B4CB-2726ABBE5695}" type="slidenum">
              <a:rPr lang="fr-FR"/>
              <a:pPr/>
              <a:t>‹N°›</a:t>
            </a:fld>
            <a:r>
              <a:rPr lang="fr-FR" dirty="0"/>
              <a:t>)</a:t>
            </a:r>
          </a:p>
        </p:txBody>
      </p:sp>
    </p:spTree>
    <p:extLst>
      <p:ext uri="{BB962C8B-B14F-4D97-AF65-F5344CB8AC3E}">
        <p14:creationId xmlns:p14="http://schemas.microsoft.com/office/powerpoint/2010/main" val="36557601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280F1881-F365-45EE-9352-B7FF48954CB2}" type="slidenum">
              <a:rPr lang="fr-FR"/>
              <a:pPr/>
              <a:t>‹N°›</a:t>
            </a:fld>
            <a:r>
              <a:rPr lang="fr-FR" dirty="0"/>
              <a:t>)</a:t>
            </a:r>
          </a:p>
        </p:txBody>
      </p:sp>
    </p:spTree>
    <p:extLst>
      <p:ext uri="{BB962C8B-B14F-4D97-AF65-F5344CB8AC3E}">
        <p14:creationId xmlns:p14="http://schemas.microsoft.com/office/powerpoint/2010/main" val="3517562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E3AD8408-FEE8-4F9A-8672-47CB60F11FE4}" type="slidenum">
              <a:rPr lang="fr-FR"/>
              <a:pPr/>
              <a:t>‹N°›</a:t>
            </a:fld>
            <a:r>
              <a:rPr lang="fr-FR" dirty="0"/>
              <a:t>)</a:t>
            </a:r>
          </a:p>
        </p:txBody>
      </p:sp>
    </p:spTree>
    <p:extLst>
      <p:ext uri="{BB962C8B-B14F-4D97-AF65-F5344CB8AC3E}">
        <p14:creationId xmlns:p14="http://schemas.microsoft.com/office/powerpoint/2010/main" val="1703244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5"/>
          <p:cNvSpPr>
            <a:spLocks noGrp="1" noChangeArrowheads="1"/>
          </p:cNvSpPr>
          <p:nvPr>
            <p:ph type="ftr" sz="quarter" idx="10"/>
          </p:nvPr>
        </p:nvSpPr>
        <p:spPr>
          <a:ln/>
        </p:spPr>
        <p:txBody>
          <a:bodyPr/>
          <a:lstStyle>
            <a:lvl1pPr>
              <a:defRPr/>
            </a:lvl1pPr>
          </a:lstStyle>
          <a:p>
            <a:pPr>
              <a:defRPr/>
            </a:pPr>
            <a:r>
              <a:rPr lang="fr-FR"/>
              <a:t>Modélisation Objet, le langage UML</a:t>
            </a:r>
          </a:p>
        </p:txBody>
      </p:sp>
      <p:sp>
        <p:nvSpPr>
          <p:cNvPr id="5"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C5E499C9-9D5B-4EA4-9FF6-2F4A255586BD}" type="slidenum">
              <a:rPr lang="fr-FR"/>
              <a:pPr/>
              <a:t>‹N°›</a:t>
            </a:fld>
            <a:r>
              <a:rPr lang="fr-FR" dirty="0"/>
              <a:t>)</a:t>
            </a:r>
          </a:p>
        </p:txBody>
      </p:sp>
    </p:spTree>
    <p:extLst>
      <p:ext uri="{BB962C8B-B14F-4D97-AF65-F5344CB8AC3E}">
        <p14:creationId xmlns:p14="http://schemas.microsoft.com/office/powerpoint/2010/main" val="166621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FDA8BEC5-2C68-4C5C-90FC-56631B5BE636}" type="slidenum">
              <a:rPr lang="fr-FR"/>
              <a:pPr/>
              <a:t>‹N°›</a:t>
            </a:fld>
            <a:r>
              <a:rPr lang="fr-FR" dirty="0"/>
              <a:t>)</a:t>
            </a:r>
          </a:p>
        </p:txBody>
      </p:sp>
    </p:spTree>
    <p:extLst>
      <p:ext uri="{BB962C8B-B14F-4D97-AF65-F5344CB8AC3E}">
        <p14:creationId xmlns:p14="http://schemas.microsoft.com/office/powerpoint/2010/main" val="15302121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E0AFEB73-0F9E-40F5-9192-A3FD9F561750}" type="slidenum">
              <a:rPr lang="fr-FR"/>
              <a:pPr/>
              <a:t>‹N°›</a:t>
            </a:fld>
            <a:r>
              <a:rPr lang="fr-FR" dirty="0"/>
              <a:t>)</a:t>
            </a:r>
          </a:p>
        </p:txBody>
      </p:sp>
    </p:spTree>
    <p:extLst>
      <p:ext uri="{BB962C8B-B14F-4D97-AF65-F5344CB8AC3E}">
        <p14:creationId xmlns:p14="http://schemas.microsoft.com/office/powerpoint/2010/main" val="4196536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998FAB7D-348B-497E-9216-C69872D0AB85}" type="slidenum">
              <a:rPr lang="fr-FR"/>
              <a:pPr/>
              <a:t>‹N°›</a:t>
            </a:fld>
            <a:r>
              <a:rPr lang="fr-FR" dirty="0"/>
              <a:t>)</a:t>
            </a:r>
          </a:p>
        </p:txBody>
      </p:sp>
    </p:spTree>
    <p:extLst>
      <p:ext uri="{BB962C8B-B14F-4D97-AF65-F5344CB8AC3E}">
        <p14:creationId xmlns:p14="http://schemas.microsoft.com/office/powerpoint/2010/main" val="2690117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91E98E18-B947-450D-B54D-0F73DDEB9830}" type="slidenum">
              <a:rPr lang="fr-FR"/>
              <a:pPr/>
              <a:t>‹N°›</a:t>
            </a:fld>
            <a:r>
              <a:rPr lang="fr-FR" dirty="0"/>
              <a:t>)</a:t>
            </a:r>
          </a:p>
        </p:txBody>
      </p:sp>
    </p:spTree>
    <p:extLst>
      <p:ext uri="{BB962C8B-B14F-4D97-AF65-F5344CB8AC3E}">
        <p14:creationId xmlns:p14="http://schemas.microsoft.com/office/powerpoint/2010/main" val="23098313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3E7BC153-8C70-48DE-B505-C74095718008}" type="slidenum">
              <a:rPr lang="fr-FR"/>
              <a:pPr/>
              <a:t>‹N°›</a:t>
            </a:fld>
            <a:r>
              <a:rPr lang="fr-FR" dirty="0"/>
              <a:t>)</a:t>
            </a:r>
          </a:p>
        </p:txBody>
      </p:sp>
    </p:spTree>
    <p:extLst>
      <p:ext uri="{BB962C8B-B14F-4D97-AF65-F5344CB8AC3E}">
        <p14:creationId xmlns:p14="http://schemas.microsoft.com/office/powerpoint/2010/main" val="28933385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T0" fmla="*/ 0 w 1000"/>
              <a:gd name="T1" fmla="*/ 0 h 1000"/>
              <a:gd name="T2" fmla="*/ 4803343 w 1000"/>
              <a:gd name="T3" fmla="*/ 0 h 1000"/>
              <a:gd name="T4" fmla="*/ 4803343 w 1000"/>
              <a:gd name="T5" fmla="*/ 109538 h 1000"/>
              <a:gd name="T6" fmla="*/ 0 w 1000"/>
              <a:gd name="T7" fmla="*/ 109538 h 1000"/>
              <a:gd name="T8" fmla="*/ 0 w 1000"/>
              <a:gd name="T9" fmla="*/ 0 h 1000"/>
              <a:gd name="T10" fmla="*/ 7772400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fr-FR"/>
          </a:p>
        </p:txBody>
      </p:sp>
      <p:sp>
        <p:nvSpPr>
          <p:cNvPr id="5" name="Line 8"/>
          <p:cNvSpPr>
            <a:spLocks noChangeShapeType="1"/>
          </p:cNvSpPr>
          <p:nvPr userDrawn="1"/>
        </p:nvSpPr>
        <p:spPr bwMode="auto">
          <a:xfrm>
            <a:off x="0" y="6553200"/>
            <a:ext cx="914400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61922" name="Rectangle 2"/>
          <p:cNvSpPr>
            <a:spLocks noGrp="1" noChangeArrowheads="1"/>
          </p:cNvSpPr>
          <p:nvPr>
            <p:ph type="ctrTitle"/>
          </p:nvPr>
        </p:nvSpPr>
        <p:spPr>
          <a:xfrm>
            <a:off x="685800" y="990600"/>
            <a:ext cx="7772400" cy="1371600"/>
          </a:xfrm>
        </p:spPr>
        <p:txBody>
          <a:bodyPr/>
          <a:lstStyle>
            <a:lvl1pPr>
              <a:defRPr sz="4000"/>
            </a:lvl1pPr>
          </a:lstStyle>
          <a:p>
            <a:pPr lvl="0"/>
            <a:r>
              <a:rPr lang="fr-FR" noProof="0"/>
              <a:t>Cliquez pour modifier le style du titre</a:t>
            </a:r>
          </a:p>
        </p:txBody>
      </p:sp>
      <p:sp>
        <p:nvSpPr>
          <p:cNvPr id="1361923"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pPr lvl="0"/>
            <a:r>
              <a:rPr lang="fr-FR" noProof="0"/>
              <a:t>Cliquez pour modifier le style des sous-titres du masque</a:t>
            </a:r>
          </a:p>
        </p:txBody>
      </p:sp>
      <p:sp>
        <p:nvSpPr>
          <p:cNvPr id="6" name="Rectangle 4"/>
          <p:cNvSpPr>
            <a:spLocks noGrp="1" noChangeArrowheads="1"/>
          </p:cNvSpPr>
          <p:nvPr>
            <p:ph type="dt" sz="half" idx="10"/>
          </p:nvPr>
        </p:nvSpPr>
        <p:spPr bwMode="auto">
          <a:xfrm>
            <a:off x="6858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smtClean="0">
                <a:latin typeface="+mn-lt"/>
              </a:defRPr>
            </a:lvl1pPr>
          </a:lstStyle>
          <a:p>
            <a:pPr>
              <a:defRPr/>
            </a:pPr>
            <a:r>
              <a:rPr lang="fr-FR"/>
              <a:t>2003/2004</a:t>
            </a:r>
          </a:p>
        </p:txBody>
      </p:sp>
      <p:sp>
        <p:nvSpPr>
          <p:cNvPr id="7" name="Rectangle 5"/>
          <p:cNvSpPr>
            <a:spLocks noGrp="1" noChangeArrowheads="1"/>
          </p:cNvSpPr>
          <p:nvPr>
            <p:ph type="ftr" sz="quarter" idx="11"/>
          </p:nvPr>
        </p:nvSpPr>
        <p:spPr bwMode="auto">
          <a:xfrm>
            <a:off x="3124200" y="6248400"/>
            <a:ext cx="28956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200" smtClean="0">
                <a:latin typeface="+mn-lt"/>
              </a:defRPr>
            </a:lvl1pPr>
          </a:lstStyle>
          <a:p>
            <a:pPr>
              <a:defRPr/>
            </a:pPr>
            <a:r>
              <a:rPr lang="fr-FR"/>
              <a:t>Modélisation Objet, le langage UML</a:t>
            </a:r>
          </a:p>
        </p:txBody>
      </p:sp>
      <p:sp>
        <p:nvSpPr>
          <p:cNvPr id="8" name="Rectangle 6"/>
          <p:cNvSpPr>
            <a:spLocks noGrp="1" noChangeArrowheads="1"/>
          </p:cNvSpPr>
          <p:nvPr>
            <p:ph type="sldNum" sz="quarter" idx="12"/>
          </p:nvPr>
        </p:nvSpPr>
        <p:spPr bwMode="auto">
          <a:xfrm>
            <a:off x="65532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Verdana" panose="020B0604030504040204" pitchFamily="34" charset="0"/>
              </a:defRPr>
            </a:lvl1pPr>
          </a:lstStyle>
          <a:p>
            <a:fld id="{484AFD0B-4D81-4F5D-82DA-9E8825905AF9}" type="slidenum">
              <a:rPr lang="fr-FR"/>
              <a:pPr/>
              <a:t>‹N°›</a:t>
            </a:fld>
            <a:endParaRPr lang="fr-FR"/>
          </a:p>
        </p:txBody>
      </p:sp>
    </p:spTree>
    <p:extLst>
      <p:ext uri="{BB962C8B-B14F-4D97-AF65-F5344CB8AC3E}">
        <p14:creationId xmlns:p14="http://schemas.microsoft.com/office/powerpoint/2010/main" val="19765588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090617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Modifiez les styles du texte du masque</a:t>
            </a:r>
          </a:p>
        </p:txBody>
      </p:sp>
    </p:spTree>
    <p:extLst>
      <p:ext uri="{BB962C8B-B14F-4D97-AF65-F5344CB8AC3E}">
        <p14:creationId xmlns:p14="http://schemas.microsoft.com/office/powerpoint/2010/main" val="17669118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566738" y="22479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3438" y="22479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4546812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7384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Modifiez les styles du texte du masque</a:t>
            </a:r>
          </a:p>
        </p:txBody>
      </p:sp>
      <p:sp>
        <p:nvSpPr>
          <p:cNvPr id="4" name="Rectangle 5"/>
          <p:cNvSpPr>
            <a:spLocks noGrp="1" noChangeArrowheads="1"/>
          </p:cNvSpPr>
          <p:nvPr>
            <p:ph type="ftr" sz="quarter" idx="10"/>
          </p:nvPr>
        </p:nvSpPr>
        <p:spPr>
          <a:ln/>
        </p:spPr>
        <p:txBody>
          <a:bodyPr/>
          <a:lstStyle>
            <a:lvl1pPr>
              <a:defRPr/>
            </a:lvl1pPr>
          </a:lstStyle>
          <a:p>
            <a:pPr>
              <a:defRPr/>
            </a:pPr>
            <a:r>
              <a:rPr lang="fr-FR"/>
              <a:t>Modélisation Objet, le langage UML</a:t>
            </a:r>
          </a:p>
        </p:txBody>
      </p:sp>
      <p:sp>
        <p:nvSpPr>
          <p:cNvPr id="5"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9E864C2D-0F66-4E09-A457-8827A1867823}" type="slidenum">
              <a:rPr lang="fr-FR"/>
              <a:pPr/>
              <a:t>‹N°›</a:t>
            </a:fld>
            <a:r>
              <a:rPr lang="fr-FR" dirty="0"/>
              <a:t>)</a:t>
            </a:r>
          </a:p>
        </p:txBody>
      </p:sp>
    </p:spTree>
    <p:extLst>
      <p:ext uri="{BB962C8B-B14F-4D97-AF65-F5344CB8AC3E}">
        <p14:creationId xmlns:p14="http://schemas.microsoft.com/office/powerpoint/2010/main" val="25560890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26394415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55137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Tree>
    <p:extLst>
      <p:ext uri="{BB962C8B-B14F-4D97-AF65-F5344CB8AC3E}">
        <p14:creationId xmlns:p14="http://schemas.microsoft.com/office/powerpoint/2010/main" val="7353867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Tree>
    <p:extLst>
      <p:ext uri="{BB962C8B-B14F-4D97-AF65-F5344CB8AC3E}">
        <p14:creationId xmlns:p14="http://schemas.microsoft.com/office/powerpoint/2010/main" val="42545624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537964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73838" y="1943100"/>
            <a:ext cx="2001837" cy="4572000"/>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566738" y="1943100"/>
            <a:ext cx="5854700" cy="4572000"/>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35836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203200" y="914400"/>
            <a:ext cx="4267200" cy="4692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22800" y="914400"/>
            <a:ext cx="4267200" cy="4692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5"/>
          <p:cNvSpPr>
            <a:spLocks noGrp="1" noChangeArrowheads="1"/>
          </p:cNvSpPr>
          <p:nvPr>
            <p:ph type="ftr" sz="quarter" idx="10"/>
          </p:nvPr>
        </p:nvSpPr>
        <p:spPr>
          <a:ln/>
        </p:spPr>
        <p:txBody>
          <a:bodyPr/>
          <a:lstStyle>
            <a:lvl1pPr>
              <a:defRPr/>
            </a:lvl1pPr>
          </a:lstStyle>
          <a:p>
            <a:pPr>
              <a:defRPr/>
            </a:pPr>
            <a:r>
              <a:rPr lang="fr-FR"/>
              <a:t>Modélisation Objet, le langage UML</a:t>
            </a:r>
          </a:p>
        </p:txBody>
      </p:sp>
      <p:sp>
        <p:nvSpPr>
          <p:cNvPr id="6"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D4456390-85BC-4E77-9FC5-48C39CA76EE7}" type="slidenum">
              <a:rPr lang="fr-FR"/>
              <a:pPr/>
              <a:t>‹N°›</a:t>
            </a:fld>
            <a:r>
              <a:rPr lang="fr-FR" dirty="0"/>
              <a:t>)</a:t>
            </a:r>
          </a:p>
        </p:txBody>
      </p:sp>
    </p:spTree>
    <p:extLst>
      <p:ext uri="{BB962C8B-B14F-4D97-AF65-F5344CB8AC3E}">
        <p14:creationId xmlns:p14="http://schemas.microsoft.com/office/powerpoint/2010/main" val="3366566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5"/>
          <p:cNvSpPr>
            <a:spLocks noGrp="1" noChangeArrowheads="1"/>
          </p:cNvSpPr>
          <p:nvPr>
            <p:ph type="ftr" sz="quarter" idx="10"/>
          </p:nvPr>
        </p:nvSpPr>
        <p:spPr>
          <a:ln/>
        </p:spPr>
        <p:txBody>
          <a:bodyPr/>
          <a:lstStyle>
            <a:lvl1pPr>
              <a:defRPr/>
            </a:lvl1pPr>
          </a:lstStyle>
          <a:p>
            <a:pPr>
              <a:defRPr/>
            </a:pPr>
            <a:r>
              <a:rPr lang="fr-FR"/>
              <a:t>Modélisation Objet, le langage UML</a:t>
            </a:r>
          </a:p>
        </p:txBody>
      </p:sp>
      <p:sp>
        <p:nvSpPr>
          <p:cNvPr id="8"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DB6133DF-0FB1-41A9-B428-2528DEC3348E}" type="slidenum">
              <a:rPr lang="fr-FR"/>
              <a:pPr/>
              <a:t>‹N°›</a:t>
            </a:fld>
            <a:r>
              <a:rPr lang="fr-FR" dirty="0"/>
              <a:t>)</a:t>
            </a:r>
          </a:p>
        </p:txBody>
      </p:sp>
    </p:spTree>
    <p:extLst>
      <p:ext uri="{BB962C8B-B14F-4D97-AF65-F5344CB8AC3E}">
        <p14:creationId xmlns:p14="http://schemas.microsoft.com/office/powerpoint/2010/main" val="4290001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Rectangle 5"/>
          <p:cNvSpPr>
            <a:spLocks noGrp="1" noChangeArrowheads="1"/>
          </p:cNvSpPr>
          <p:nvPr>
            <p:ph type="ftr" sz="quarter" idx="10"/>
          </p:nvPr>
        </p:nvSpPr>
        <p:spPr>
          <a:ln/>
        </p:spPr>
        <p:txBody>
          <a:bodyPr/>
          <a:lstStyle>
            <a:lvl1pPr>
              <a:defRPr/>
            </a:lvl1pPr>
          </a:lstStyle>
          <a:p>
            <a:pPr>
              <a:defRPr/>
            </a:pPr>
            <a:r>
              <a:rPr lang="fr-FR"/>
              <a:t>Modélisation Objet, le langage UML</a:t>
            </a:r>
          </a:p>
        </p:txBody>
      </p:sp>
      <p:sp>
        <p:nvSpPr>
          <p:cNvPr id="4"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6C2AA0E3-26AA-495C-9519-003EFDA3C005}" type="slidenum">
              <a:rPr lang="fr-FR"/>
              <a:pPr/>
              <a:t>‹N°›</a:t>
            </a:fld>
            <a:r>
              <a:rPr lang="fr-FR" dirty="0"/>
              <a:t>)</a:t>
            </a:r>
          </a:p>
        </p:txBody>
      </p:sp>
    </p:spTree>
    <p:extLst>
      <p:ext uri="{BB962C8B-B14F-4D97-AF65-F5344CB8AC3E}">
        <p14:creationId xmlns:p14="http://schemas.microsoft.com/office/powerpoint/2010/main" val="2005291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fr-FR"/>
              <a:t>Modélisation Objet, le langage UML</a:t>
            </a:r>
          </a:p>
        </p:txBody>
      </p:sp>
      <p:sp>
        <p:nvSpPr>
          <p:cNvPr id="3"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F12015A6-286D-48F7-80FB-A45C69C9692E}" type="slidenum">
              <a:rPr lang="fr-FR"/>
              <a:pPr/>
              <a:t>‹N°›</a:t>
            </a:fld>
            <a:r>
              <a:rPr lang="fr-FR" dirty="0"/>
              <a:t>)</a:t>
            </a:r>
          </a:p>
        </p:txBody>
      </p:sp>
    </p:spTree>
    <p:extLst>
      <p:ext uri="{BB962C8B-B14F-4D97-AF65-F5344CB8AC3E}">
        <p14:creationId xmlns:p14="http://schemas.microsoft.com/office/powerpoint/2010/main" val="2431494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Rectangle 5"/>
          <p:cNvSpPr>
            <a:spLocks noGrp="1" noChangeArrowheads="1"/>
          </p:cNvSpPr>
          <p:nvPr>
            <p:ph type="ftr" sz="quarter" idx="10"/>
          </p:nvPr>
        </p:nvSpPr>
        <p:spPr>
          <a:ln/>
        </p:spPr>
        <p:txBody>
          <a:bodyPr/>
          <a:lstStyle>
            <a:lvl1pPr>
              <a:defRPr/>
            </a:lvl1pPr>
          </a:lstStyle>
          <a:p>
            <a:pPr>
              <a:defRPr/>
            </a:pPr>
            <a:r>
              <a:rPr lang="fr-FR"/>
              <a:t>Modélisation Objet, le langage UML</a:t>
            </a:r>
          </a:p>
        </p:txBody>
      </p:sp>
      <p:sp>
        <p:nvSpPr>
          <p:cNvPr id="6"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DC711627-16A2-4904-9F89-C53EC6390887}" type="slidenum">
              <a:rPr lang="fr-FR"/>
              <a:pPr/>
              <a:t>‹N°›</a:t>
            </a:fld>
            <a:r>
              <a:rPr lang="fr-FR" dirty="0"/>
              <a:t>)</a:t>
            </a:r>
          </a:p>
        </p:txBody>
      </p:sp>
    </p:spTree>
    <p:extLst>
      <p:ext uri="{BB962C8B-B14F-4D97-AF65-F5344CB8AC3E}">
        <p14:creationId xmlns:p14="http://schemas.microsoft.com/office/powerpoint/2010/main" val="1780680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Rectangle 5"/>
          <p:cNvSpPr>
            <a:spLocks noGrp="1" noChangeArrowheads="1"/>
          </p:cNvSpPr>
          <p:nvPr>
            <p:ph type="ftr" sz="quarter" idx="10"/>
          </p:nvPr>
        </p:nvSpPr>
        <p:spPr>
          <a:ln/>
        </p:spPr>
        <p:txBody>
          <a:bodyPr/>
          <a:lstStyle>
            <a:lvl1pPr>
              <a:defRPr/>
            </a:lvl1pPr>
          </a:lstStyle>
          <a:p>
            <a:pPr>
              <a:defRPr/>
            </a:pPr>
            <a:r>
              <a:rPr lang="fr-FR"/>
              <a:t>Modélisation Objet, le langage UML</a:t>
            </a:r>
          </a:p>
        </p:txBody>
      </p:sp>
      <p:sp>
        <p:nvSpPr>
          <p:cNvPr id="6" name="Rectangle 6"/>
          <p:cNvSpPr>
            <a:spLocks noGrp="1" noChangeArrowheads="1"/>
          </p:cNvSpPr>
          <p:nvPr>
            <p:ph type="sldNum" sz="quarter" idx="11"/>
          </p:nvPr>
        </p:nvSpPr>
        <p:spPr>
          <a:ln/>
        </p:spPr>
        <p:txBody>
          <a:bodyPr/>
          <a:lstStyle>
            <a:lvl1pPr>
              <a:defRPr/>
            </a:lvl1pPr>
          </a:lstStyle>
          <a:p>
            <a:r>
              <a:rPr lang="fr-FR" dirty="0" smtClean="0"/>
              <a:t> </a:t>
            </a:r>
            <a:r>
              <a:rPr lang="fr-FR" dirty="0"/>
              <a:t>(</a:t>
            </a:r>
            <a:fld id="{3440D0E6-CB32-4AA0-8B34-91E798623422}" type="slidenum">
              <a:rPr lang="fr-FR"/>
              <a:pPr/>
              <a:t>‹N°›</a:t>
            </a:fld>
            <a:r>
              <a:rPr lang="fr-FR" dirty="0"/>
              <a:t>)</a:t>
            </a:r>
          </a:p>
        </p:txBody>
      </p:sp>
    </p:spTree>
    <p:extLst>
      <p:ext uri="{BB962C8B-B14F-4D97-AF65-F5344CB8AC3E}">
        <p14:creationId xmlns:p14="http://schemas.microsoft.com/office/powerpoint/2010/main" val="295905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jpe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7950" y="171450"/>
            <a:ext cx="8915400" cy="45720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fr-FR"/>
              <a:t>Cliquez pour modifier le style du titre du masque</a:t>
            </a:r>
          </a:p>
        </p:txBody>
      </p:sp>
      <p:sp>
        <p:nvSpPr>
          <p:cNvPr id="1027" name="Rectangle 3"/>
          <p:cNvSpPr>
            <a:spLocks noGrp="1" noChangeArrowheads="1"/>
          </p:cNvSpPr>
          <p:nvPr>
            <p:ph type="body" idx="1"/>
          </p:nvPr>
        </p:nvSpPr>
        <p:spPr bwMode="auto">
          <a:xfrm>
            <a:off x="203200" y="914400"/>
            <a:ext cx="8686800" cy="469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23973" name="Rectangle 5"/>
          <p:cNvSpPr>
            <a:spLocks noGrp="1" noChangeArrowheads="1"/>
          </p:cNvSpPr>
          <p:nvPr>
            <p:ph type="ftr" sz="quarter" idx="3"/>
          </p:nvPr>
        </p:nvSpPr>
        <p:spPr bwMode="auto">
          <a:xfrm>
            <a:off x="0" y="6553200"/>
            <a:ext cx="51816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i="1" smtClean="0">
                <a:solidFill>
                  <a:srgbClr val="003399"/>
                </a:solidFill>
              </a:defRPr>
            </a:lvl1pPr>
          </a:lstStyle>
          <a:p>
            <a:pPr>
              <a:defRPr/>
            </a:pPr>
            <a:r>
              <a:rPr lang="fr-FR"/>
              <a:t>Modélisation Objet, le langage UML</a:t>
            </a:r>
          </a:p>
        </p:txBody>
      </p:sp>
      <p:sp>
        <p:nvSpPr>
          <p:cNvPr id="723974" name="Rectangle 6"/>
          <p:cNvSpPr>
            <a:spLocks noGrp="1" noChangeArrowheads="1"/>
          </p:cNvSpPr>
          <p:nvPr>
            <p:ph type="sldNum" sz="quarter" idx="4"/>
          </p:nvPr>
        </p:nvSpPr>
        <p:spPr bwMode="auto">
          <a:xfrm>
            <a:off x="5786438" y="6553200"/>
            <a:ext cx="3124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i="1">
                <a:solidFill>
                  <a:srgbClr val="000099"/>
                </a:solidFill>
              </a:defRPr>
            </a:lvl1pPr>
          </a:lstStyle>
          <a:p>
            <a:r>
              <a:rPr lang="fr-FR" dirty="0" smtClean="0"/>
              <a:t> </a:t>
            </a:r>
            <a:r>
              <a:rPr lang="fr-FR" dirty="0"/>
              <a:t>(</a:t>
            </a:r>
            <a:fld id="{C03F11DE-EA5C-4717-86CC-CB6A53E41830}" type="slidenum">
              <a:rPr lang="fr-FR"/>
              <a:pPr/>
              <a:t>‹N°›</a:t>
            </a:fld>
            <a:r>
              <a:rPr lang="fr-FR" dirty="0"/>
              <a:t>)</a:t>
            </a:r>
          </a:p>
        </p:txBody>
      </p:sp>
      <p:sp>
        <p:nvSpPr>
          <p:cNvPr id="1030" name="Line 7"/>
          <p:cNvSpPr>
            <a:spLocks noChangeShapeType="1"/>
          </p:cNvSpPr>
          <p:nvPr/>
        </p:nvSpPr>
        <p:spPr bwMode="auto">
          <a:xfrm>
            <a:off x="0" y="6553200"/>
            <a:ext cx="9144000" cy="0"/>
          </a:xfrm>
          <a:prstGeom prst="line">
            <a:avLst/>
          </a:prstGeom>
          <a:noFill/>
          <a:ln w="127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31" name="Rectangle 8"/>
          <p:cNvSpPr>
            <a:spLocks noChangeArrowheads="1"/>
          </p:cNvSpPr>
          <p:nvPr/>
        </p:nvSpPr>
        <p:spPr bwMode="auto">
          <a:xfrm>
            <a:off x="4052888" y="2924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032" name="Line 10"/>
          <p:cNvSpPr>
            <a:spLocks noChangeShapeType="1"/>
          </p:cNvSpPr>
          <p:nvPr/>
        </p:nvSpPr>
        <p:spPr bwMode="auto">
          <a:xfrm>
            <a:off x="0" y="6553200"/>
            <a:ext cx="914400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33" name="Line 13"/>
          <p:cNvSpPr>
            <a:spLocks noChangeShapeType="1"/>
          </p:cNvSpPr>
          <p:nvPr userDrawn="1"/>
        </p:nvSpPr>
        <p:spPr bwMode="auto">
          <a:xfrm flipV="1">
            <a:off x="0" y="676275"/>
            <a:ext cx="9144000" cy="14288"/>
          </a:xfrm>
          <a:prstGeom prst="line">
            <a:avLst/>
          </a:prstGeom>
          <a:noFill/>
          <a:ln w="95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 bg1="lt1" tx1="dk1" bg2="lt2" tx2="dk2" accent1="accent1" accent2="accent2" accent3="accent3" accent4="accent4" accent5="accent5" accent6="accent6" hlink="hlink" folHlink="folHlink"/>
  <p:sldLayoutIdLst>
    <p:sldLayoutId id="2147483731" r:id="rId1"/>
    <p:sldLayoutId id="2147483730" r:id="rId2"/>
    <p:sldLayoutId id="2147483729" r:id="rId3"/>
    <p:sldLayoutId id="2147483728" r:id="rId4"/>
    <p:sldLayoutId id="2147483727" r:id="rId5"/>
    <p:sldLayoutId id="2147483726" r:id="rId6"/>
    <p:sldLayoutId id="2147483725" r:id="rId7"/>
    <p:sldLayoutId id="2147483724" r:id="rId8"/>
    <p:sldLayoutId id="2147483723" r:id="rId9"/>
    <p:sldLayoutId id="2147483722" r:id="rId10"/>
    <p:sldLayoutId id="2147483721" r:id="rId11"/>
    <p:sldLayoutId id="2147483720" r:id="rId12"/>
    <p:sldLayoutId id="2147483719" r:id="rId13"/>
  </p:sldLayoutIdLst>
  <p:hf hdr="0" dt="0"/>
  <p:txStyles>
    <p:titleStyle>
      <a:lvl1pPr algn="l" rtl="0" eaLnBrk="0" fontAlgn="base" hangingPunct="0">
        <a:spcBef>
          <a:spcPct val="0"/>
        </a:spcBef>
        <a:spcAft>
          <a:spcPct val="0"/>
        </a:spcAft>
        <a:defRPr sz="2400" b="1">
          <a:solidFill>
            <a:srgbClr val="000099"/>
          </a:solidFill>
          <a:latin typeface="+mj-lt"/>
          <a:ea typeface="+mj-ea"/>
          <a:cs typeface="+mj-cs"/>
        </a:defRPr>
      </a:lvl1pPr>
      <a:lvl2pPr algn="l" rtl="0" eaLnBrk="0" fontAlgn="base" hangingPunct="0">
        <a:spcBef>
          <a:spcPct val="0"/>
        </a:spcBef>
        <a:spcAft>
          <a:spcPct val="0"/>
        </a:spcAft>
        <a:defRPr sz="2400" b="1">
          <a:solidFill>
            <a:srgbClr val="000099"/>
          </a:solidFill>
          <a:latin typeface="Times New Roman" pitchFamily="18" charset="0"/>
        </a:defRPr>
      </a:lvl2pPr>
      <a:lvl3pPr algn="l" rtl="0" eaLnBrk="0" fontAlgn="base" hangingPunct="0">
        <a:spcBef>
          <a:spcPct val="0"/>
        </a:spcBef>
        <a:spcAft>
          <a:spcPct val="0"/>
        </a:spcAft>
        <a:defRPr sz="2400" b="1">
          <a:solidFill>
            <a:srgbClr val="000099"/>
          </a:solidFill>
          <a:latin typeface="Times New Roman" pitchFamily="18" charset="0"/>
        </a:defRPr>
      </a:lvl3pPr>
      <a:lvl4pPr algn="l" rtl="0" eaLnBrk="0" fontAlgn="base" hangingPunct="0">
        <a:spcBef>
          <a:spcPct val="0"/>
        </a:spcBef>
        <a:spcAft>
          <a:spcPct val="0"/>
        </a:spcAft>
        <a:defRPr sz="2400" b="1">
          <a:solidFill>
            <a:srgbClr val="000099"/>
          </a:solidFill>
          <a:latin typeface="Times New Roman" pitchFamily="18" charset="0"/>
        </a:defRPr>
      </a:lvl4pPr>
      <a:lvl5pPr algn="l" rtl="0" eaLnBrk="0" fontAlgn="base" hangingPunct="0">
        <a:spcBef>
          <a:spcPct val="0"/>
        </a:spcBef>
        <a:spcAft>
          <a:spcPct val="0"/>
        </a:spcAft>
        <a:defRPr sz="2400" b="1">
          <a:solidFill>
            <a:srgbClr val="000099"/>
          </a:solidFill>
          <a:latin typeface="Times New Roman" pitchFamily="18" charset="0"/>
        </a:defRPr>
      </a:lvl5pPr>
      <a:lvl6pPr marL="457200" algn="l" rtl="0" eaLnBrk="0" fontAlgn="base" hangingPunct="0">
        <a:spcBef>
          <a:spcPct val="0"/>
        </a:spcBef>
        <a:spcAft>
          <a:spcPct val="0"/>
        </a:spcAft>
        <a:defRPr sz="2400" b="1">
          <a:solidFill>
            <a:srgbClr val="000099"/>
          </a:solidFill>
          <a:latin typeface="Times New Roman" pitchFamily="18" charset="0"/>
        </a:defRPr>
      </a:lvl6pPr>
      <a:lvl7pPr marL="914400" algn="l" rtl="0" eaLnBrk="0" fontAlgn="base" hangingPunct="0">
        <a:spcBef>
          <a:spcPct val="0"/>
        </a:spcBef>
        <a:spcAft>
          <a:spcPct val="0"/>
        </a:spcAft>
        <a:defRPr sz="2400" b="1">
          <a:solidFill>
            <a:srgbClr val="000099"/>
          </a:solidFill>
          <a:latin typeface="Times New Roman" pitchFamily="18" charset="0"/>
        </a:defRPr>
      </a:lvl7pPr>
      <a:lvl8pPr marL="1371600" algn="l" rtl="0" eaLnBrk="0" fontAlgn="base" hangingPunct="0">
        <a:spcBef>
          <a:spcPct val="0"/>
        </a:spcBef>
        <a:spcAft>
          <a:spcPct val="0"/>
        </a:spcAft>
        <a:defRPr sz="2400" b="1">
          <a:solidFill>
            <a:srgbClr val="000099"/>
          </a:solidFill>
          <a:latin typeface="Times New Roman" pitchFamily="18" charset="0"/>
        </a:defRPr>
      </a:lvl8pPr>
      <a:lvl9pPr marL="1828800" algn="l" rtl="0" eaLnBrk="0" fontAlgn="base" hangingPunct="0">
        <a:spcBef>
          <a:spcPct val="0"/>
        </a:spcBef>
        <a:spcAft>
          <a:spcPct val="0"/>
        </a:spcAft>
        <a:defRPr sz="2400" b="1">
          <a:solidFill>
            <a:srgbClr val="000099"/>
          </a:solidFill>
          <a:latin typeface="Times New Roman" pitchFamily="18" charset="0"/>
        </a:defRPr>
      </a:lvl9pPr>
    </p:titleStyle>
    <p:bodyStyle>
      <a:lvl1pPr marL="482600" indent="-482600" algn="l" rtl="0" eaLnBrk="0" fontAlgn="base" hangingPunct="0">
        <a:spcBef>
          <a:spcPct val="20000"/>
        </a:spcBef>
        <a:spcAft>
          <a:spcPct val="0"/>
        </a:spcAft>
        <a:buClr>
          <a:srgbClr val="FF0000"/>
        </a:buClr>
        <a:buFont typeface="Symbol" panose="05050102010706020507" pitchFamily="18" charset="2"/>
        <a:buChar char="¨"/>
        <a:defRPr sz="3200">
          <a:solidFill>
            <a:srgbClr val="000099"/>
          </a:solidFill>
          <a:latin typeface="+mn-lt"/>
          <a:ea typeface="+mn-ea"/>
          <a:cs typeface="+mn-cs"/>
        </a:defRPr>
      </a:lvl1pPr>
      <a:lvl2pPr marL="958850" indent="-285750" algn="l" rtl="0" eaLnBrk="0" fontAlgn="base" hangingPunct="0">
        <a:spcBef>
          <a:spcPct val="20000"/>
        </a:spcBef>
        <a:spcAft>
          <a:spcPct val="0"/>
        </a:spcAft>
        <a:buClr>
          <a:srgbClr val="FF0000"/>
        </a:buClr>
        <a:buChar char="•"/>
        <a:defRPr sz="2800">
          <a:solidFill>
            <a:srgbClr val="000099"/>
          </a:solidFill>
          <a:latin typeface="+mn-lt"/>
        </a:defRPr>
      </a:lvl2pPr>
      <a:lvl3pPr marL="1377950" indent="-228600" algn="l" rtl="0" eaLnBrk="0" fontAlgn="base" hangingPunct="0">
        <a:spcBef>
          <a:spcPct val="20000"/>
        </a:spcBef>
        <a:spcAft>
          <a:spcPct val="0"/>
        </a:spcAft>
        <a:buClr>
          <a:srgbClr val="FF0000"/>
        </a:buClr>
        <a:buChar char="°"/>
        <a:defRPr sz="2400">
          <a:solidFill>
            <a:srgbClr val="000099"/>
          </a:solidFill>
          <a:latin typeface="+mn-lt"/>
        </a:defRPr>
      </a:lvl3pPr>
      <a:lvl4pPr marL="1797050" indent="-228600" algn="l" rtl="0" eaLnBrk="0" fontAlgn="base" hangingPunct="0">
        <a:spcBef>
          <a:spcPct val="20000"/>
        </a:spcBef>
        <a:spcAft>
          <a:spcPct val="0"/>
        </a:spcAft>
        <a:buClr>
          <a:srgbClr val="FF0000"/>
        </a:buClr>
        <a:buChar char="–"/>
        <a:defRPr sz="2000">
          <a:solidFill>
            <a:srgbClr val="000099"/>
          </a:solidFill>
          <a:latin typeface="+mn-lt"/>
        </a:defRPr>
      </a:lvl4pPr>
      <a:lvl5pPr marL="2216150" indent="-228600" algn="l" rtl="0" eaLnBrk="0" fontAlgn="base" hangingPunct="0">
        <a:spcBef>
          <a:spcPct val="20000"/>
        </a:spcBef>
        <a:spcAft>
          <a:spcPct val="0"/>
        </a:spcAft>
        <a:buClr>
          <a:srgbClr val="FF0000"/>
        </a:buClr>
        <a:buChar char="»"/>
        <a:defRPr sz="2000">
          <a:solidFill>
            <a:srgbClr val="000099"/>
          </a:solidFill>
          <a:latin typeface="+mn-lt"/>
        </a:defRPr>
      </a:lvl5pPr>
      <a:lvl6pPr marL="2673350" indent="-228600" algn="l" rtl="0" eaLnBrk="0" fontAlgn="base" hangingPunct="0">
        <a:spcBef>
          <a:spcPct val="20000"/>
        </a:spcBef>
        <a:spcAft>
          <a:spcPct val="0"/>
        </a:spcAft>
        <a:buClr>
          <a:srgbClr val="FF0000"/>
        </a:buClr>
        <a:buChar char="»"/>
        <a:defRPr sz="2000">
          <a:solidFill>
            <a:srgbClr val="000099"/>
          </a:solidFill>
          <a:latin typeface="+mn-lt"/>
        </a:defRPr>
      </a:lvl6pPr>
      <a:lvl7pPr marL="3130550" indent="-228600" algn="l" rtl="0" eaLnBrk="0" fontAlgn="base" hangingPunct="0">
        <a:spcBef>
          <a:spcPct val="20000"/>
        </a:spcBef>
        <a:spcAft>
          <a:spcPct val="0"/>
        </a:spcAft>
        <a:buClr>
          <a:srgbClr val="FF0000"/>
        </a:buClr>
        <a:buChar char="»"/>
        <a:defRPr sz="2000">
          <a:solidFill>
            <a:srgbClr val="000099"/>
          </a:solidFill>
          <a:latin typeface="+mn-lt"/>
        </a:defRPr>
      </a:lvl7pPr>
      <a:lvl8pPr marL="3587750" indent="-228600" algn="l" rtl="0" eaLnBrk="0" fontAlgn="base" hangingPunct="0">
        <a:spcBef>
          <a:spcPct val="20000"/>
        </a:spcBef>
        <a:spcAft>
          <a:spcPct val="0"/>
        </a:spcAft>
        <a:buClr>
          <a:srgbClr val="FF0000"/>
        </a:buClr>
        <a:buChar char="»"/>
        <a:defRPr sz="2000">
          <a:solidFill>
            <a:srgbClr val="000099"/>
          </a:solidFill>
          <a:latin typeface="+mn-lt"/>
        </a:defRPr>
      </a:lvl8pPr>
      <a:lvl9pPr marL="4044950" indent="-228600" algn="l" rtl="0" eaLnBrk="0" fontAlgn="base" hangingPunct="0">
        <a:spcBef>
          <a:spcPct val="20000"/>
        </a:spcBef>
        <a:spcAft>
          <a:spcPct val="0"/>
        </a:spcAft>
        <a:buClr>
          <a:srgbClr val="FF0000"/>
        </a:buClr>
        <a:buChar char="»"/>
        <a:defRPr sz="2000">
          <a:solidFill>
            <a:srgbClr val="000099"/>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fr-FR"/>
              <a:t>Cliquez pour modifier le style du titre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50980" name="Rectangle 4"/>
          <p:cNvSpPr>
            <a:spLocks noGrp="1" noChangeArrowheads="1"/>
          </p:cNvSpPr>
          <p:nvPr>
            <p:ph type="dt" sz="half" idx="2"/>
          </p:nvPr>
        </p:nvSpPr>
        <p:spPr bwMode="auto">
          <a:xfrm>
            <a:off x="254000" y="6435725"/>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defRPr sz="1400" smtClean="0">
                <a:solidFill>
                  <a:schemeClr val="accent2"/>
                </a:solidFill>
              </a:defRPr>
            </a:lvl1pPr>
          </a:lstStyle>
          <a:p>
            <a:pPr>
              <a:defRPr/>
            </a:pPr>
            <a:endParaRPr lang="fr-FR"/>
          </a:p>
        </p:txBody>
      </p:sp>
      <p:sp>
        <p:nvSpPr>
          <p:cNvPr id="1150982" name="Rectangle 6"/>
          <p:cNvSpPr>
            <a:spLocks noGrp="1" noChangeArrowheads="1"/>
          </p:cNvSpPr>
          <p:nvPr>
            <p:ph type="sldNum" sz="quarter" idx="4"/>
          </p:nvPr>
        </p:nvSpPr>
        <p:spPr bwMode="auto">
          <a:xfrm>
            <a:off x="6477000" y="6537325"/>
            <a:ext cx="2540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r">
              <a:defRPr sz="1400" i="1">
                <a:solidFill>
                  <a:schemeClr val="accent2"/>
                </a:solidFill>
              </a:defRPr>
            </a:lvl1pPr>
          </a:lstStyle>
          <a:p>
            <a:r>
              <a:rPr lang="fr-FR" dirty="0" smtClean="0"/>
              <a:t> </a:t>
            </a:r>
            <a:r>
              <a:rPr lang="fr-FR" dirty="0"/>
              <a:t>(</a:t>
            </a:r>
            <a:fld id="{C2D7BB96-271E-41B0-85FD-6BEC67B45333}" type="slidenum">
              <a:rPr lang="fr-FR"/>
              <a:pPr/>
              <a:t>‹N°›</a:t>
            </a:fld>
            <a:r>
              <a:rPr lang="fr-FR" dirty="0"/>
              <a:t>)</a:t>
            </a:r>
          </a:p>
        </p:txBody>
      </p:sp>
      <p:sp>
        <p:nvSpPr>
          <p:cNvPr id="2054" name="Line 7"/>
          <p:cNvSpPr>
            <a:spLocks noChangeShapeType="1"/>
          </p:cNvSpPr>
          <p:nvPr userDrawn="1"/>
        </p:nvSpPr>
        <p:spPr bwMode="auto">
          <a:xfrm>
            <a:off x="0" y="6553200"/>
            <a:ext cx="914400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 bg1="lt1" tx1="dk1" bg2="lt2" tx2="dk2" accent1="accent1" accent2="accent2" accent3="accent3" accent4="accent4" accent5="accent5" accent6="accent6" hlink="hlink" folHlink="folHlink"/>
  <p:sldLayoutIdLst>
    <p:sldLayoutId id="2147483742" r:id="rId1"/>
    <p:sldLayoutId id="2147483741" r:id="rId2"/>
    <p:sldLayoutId id="2147483740" r:id="rId3"/>
    <p:sldLayoutId id="2147483739" r:id="rId4"/>
    <p:sldLayoutId id="2147483738" r:id="rId5"/>
    <p:sldLayoutId id="2147483737" r:id="rId6"/>
    <p:sldLayoutId id="2147483736" r:id="rId7"/>
    <p:sldLayoutId id="2147483735" r:id="rId8"/>
    <p:sldLayoutId id="2147483734" r:id="rId9"/>
    <p:sldLayoutId id="2147483733" r:id="rId10"/>
    <p:sldLayoutId id="2147483732" r:id="rId11"/>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pitchFamily="34" charset="0"/>
        </a:defRPr>
      </a:lvl2pPr>
      <a:lvl3pPr algn="ctr" rtl="0" eaLnBrk="0" fontAlgn="base" hangingPunct="0">
        <a:spcBef>
          <a:spcPct val="0"/>
        </a:spcBef>
        <a:spcAft>
          <a:spcPct val="0"/>
        </a:spcAft>
        <a:defRPr sz="4400">
          <a:solidFill>
            <a:schemeClr val="accent2"/>
          </a:solidFill>
          <a:latin typeface="Arial" pitchFamily="34" charset="0"/>
        </a:defRPr>
      </a:lvl3pPr>
      <a:lvl4pPr algn="ctr" rtl="0" eaLnBrk="0" fontAlgn="base" hangingPunct="0">
        <a:spcBef>
          <a:spcPct val="0"/>
        </a:spcBef>
        <a:spcAft>
          <a:spcPct val="0"/>
        </a:spcAft>
        <a:defRPr sz="4400">
          <a:solidFill>
            <a:schemeClr val="accent2"/>
          </a:solidFill>
          <a:latin typeface="Arial" pitchFamily="34" charset="0"/>
        </a:defRPr>
      </a:lvl4pPr>
      <a:lvl5pPr algn="ctr" rtl="0" eaLnBrk="0" fontAlgn="base" hangingPunct="0">
        <a:spcBef>
          <a:spcPct val="0"/>
        </a:spcBef>
        <a:spcAft>
          <a:spcPct val="0"/>
        </a:spcAft>
        <a:defRPr sz="4400">
          <a:solidFill>
            <a:schemeClr val="accent2"/>
          </a:solidFill>
          <a:latin typeface="Arial" pitchFamily="34" charset="0"/>
        </a:defRPr>
      </a:lvl5pPr>
      <a:lvl6pPr marL="457200" algn="ctr" rtl="0" fontAlgn="base">
        <a:spcBef>
          <a:spcPct val="0"/>
        </a:spcBef>
        <a:spcAft>
          <a:spcPct val="0"/>
        </a:spcAft>
        <a:defRPr sz="4400">
          <a:solidFill>
            <a:schemeClr val="accent2"/>
          </a:solidFill>
          <a:latin typeface="Arial" pitchFamily="34" charset="0"/>
        </a:defRPr>
      </a:lvl6pPr>
      <a:lvl7pPr marL="914400" algn="ctr" rtl="0" fontAlgn="base">
        <a:spcBef>
          <a:spcPct val="0"/>
        </a:spcBef>
        <a:spcAft>
          <a:spcPct val="0"/>
        </a:spcAft>
        <a:defRPr sz="4400">
          <a:solidFill>
            <a:schemeClr val="accent2"/>
          </a:solidFill>
          <a:latin typeface="Arial" pitchFamily="34" charset="0"/>
        </a:defRPr>
      </a:lvl7pPr>
      <a:lvl8pPr marL="1371600" algn="ctr" rtl="0" fontAlgn="base">
        <a:spcBef>
          <a:spcPct val="0"/>
        </a:spcBef>
        <a:spcAft>
          <a:spcPct val="0"/>
        </a:spcAft>
        <a:defRPr sz="4400">
          <a:solidFill>
            <a:schemeClr val="accent2"/>
          </a:solidFill>
          <a:latin typeface="Arial" pitchFamily="34" charset="0"/>
        </a:defRPr>
      </a:lvl8pPr>
      <a:lvl9pPr marL="1828800" algn="ctr" rtl="0" fontAlgn="base">
        <a:spcBef>
          <a:spcPct val="0"/>
        </a:spcBef>
        <a:spcAft>
          <a:spcPct val="0"/>
        </a:spcAft>
        <a:defRPr sz="44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accent2"/>
          </a:solidFill>
          <a:latin typeface="+mn-lt"/>
        </a:defRPr>
      </a:lvl2pPr>
      <a:lvl3pPr marL="1143000" indent="-228600" algn="l" rtl="0" eaLnBrk="0" fontAlgn="base" hangingPunct="0">
        <a:spcBef>
          <a:spcPct val="20000"/>
        </a:spcBef>
        <a:spcAft>
          <a:spcPct val="0"/>
        </a:spcAft>
        <a:buChar char="•"/>
        <a:defRPr sz="2400">
          <a:solidFill>
            <a:schemeClr val="accent2"/>
          </a:solidFill>
          <a:latin typeface="+mn-lt"/>
        </a:defRPr>
      </a:lvl3pPr>
      <a:lvl4pPr marL="1600200" indent="-228600" algn="l" rtl="0" eaLnBrk="0" fontAlgn="base" hangingPunct="0">
        <a:spcBef>
          <a:spcPct val="20000"/>
        </a:spcBef>
        <a:spcAft>
          <a:spcPct val="0"/>
        </a:spcAft>
        <a:buChar char="–"/>
        <a:defRPr sz="2000">
          <a:solidFill>
            <a:schemeClr val="accent2"/>
          </a:solidFill>
          <a:latin typeface="+mn-lt"/>
        </a:defRPr>
      </a:lvl4pPr>
      <a:lvl5pPr marL="2057400" indent="-228600" algn="l" rtl="0" eaLnBrk="0" fontAlgn="base" hangingPunct="0">
        <a:spcBef>
          <a:spcPct val="20000"/>
        </a:spcBef>
        <a:spcAft>
          <a:spcPct val="0"/>
        </a:spcAft>
        <a:buChar char="»"/>
        <a:defRPr sz="2000">
          <a:solidFill>
            <a:schemeClr val="accent2"/>
          </a:solidFill>
          <a:latin typeface="+mn-lt"/>
        </a:defRPr>
      </a:lvl5pPr>
      <a:lvl6pPr marL="2514600" indent="-228600" algn="l" rtl="0" fontAlgn="base">
        <a:spcBef>
          <a:spcPct val="20000"/>
        </a:spcBef>
        <a:spcAft>
          <a:spcPct val="0"/>
        </a:spcAft>
        <a:buChar char="»"/>
        <a:defRPr sz="2000">
          <a:solidFill>
            <a:schemeClr val="accent2"/>
          </a:solidFill>
          <a:latin typeface="+mn-lt"/>
        </a:defRPr>
      </a:lvl6pPr>
      <a:lvl7pPr marL="2971800" indent="-228600" algn="l" rtl="0" fontAlgn="base">
        <a:spcBef>
          <a:spcPct val="20000"/>
        </a:spcBef>
        <a:spcAft>
          <a:spcPct val="0"/>
        </a:spcAft>
        <a:buChar char="»"/>
        <a:defRPr sz="2000">
          <a:solidFill>
            <a:schemeClr val="accent2"/>
          </a:solidFill>
          <a:latin typeface="+mn-lt"/>
        </a:defRPr>
      </a:lvl7pPr>
      <a:lvl8pPr marL="3429000" indent="-228600" algn="l" rtl="0" fontAlgn="base">
        <a:spcBef>
          <a:spcPct val="20000"/>
        </a:spcBef>
        <a:spcAft>
          <a:spcPct val="0"/>
        </a:spcAft>
        <a:buChar char="»"/>
        <a:defRPr sz="2000">
          <a:solidFill>
            <a:schemeClr val="accent2"/>
          </a:solidFill>
          <a:latin typeface="+mn-lt"/>
        </a:defRPr>
      </a:lvl8pPr>
      <a:lvl9pPr marL="3886200" indent="-228600" algn="l" rtl="0" fontAlgn="base">
        <a:spcBef>
          <a:spcPct val="20000"/>
        </a:spcBef>
        <a:spcAft>
          <a:spcPct val="0"/>
        </a:spcAft>
        <a:buChar char="»"/>
        <a:defRPr sz="2000">
          <a:solidFill>
            <a:schemeClr val="accent2"/>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574675" y="1943100"/>
            <a:ext cx="8001000" cy="121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fr-FR"/>
              <a:t>Cliquez pour modifier le style du titre</a:t>
            </a:r>
          </a:p>
        </p:txBody>
      </p:sp>
      <p:sp>
        <p:nvSpPr>
          <p:cNvPr id="3075" name="Rectangle 3"/>
          <p:cNvSpPr>
            <a:spLocks noGrp="1" noChangeArrowheads="1"/>
          </p:cNvSpPr>
          <p:nvPr>
            <p:ph type="body" idx="1"/>
          </p:nvPr>
        </p:nvSpPr>
        <p:spPr bwMode="auto">
          <a:xfrm>
            <a:off x="566738" y="2247900"/>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076" name="AutoShape 4"/>
          <p:cNvSpPr>
            <a:spLocks noChangeArrowheads="1"/>
          </p:cNvSpPr>
          <p:nvPr/>
        </p:nvSpPr>
        <p:spPr bwMode="auto">
          <a:xfrm>
            <a:off x="609600" y="2024063"/>
            <a:ext cx="7958138" cy="109537"/>
          </a:xfrm>
          <a:custGeom>
            <a:avLst/>
            <a:gdLst>
              <a:gd name="T0" fmla="*/ 0 w 1000"/>
              <a:gd name="T1" fmla="*/ 0 h 1000"/>
              <a:gd name="T2" fmla="*/ 4655511 w 1000"/>
              <a:gd name="T3" fmla="*/ 0 h 1000"/>
              <a:gd name="T4" fmla="*/ 4655511 w 1000"/>
              <a:gd name="T5" fmla="*/ 109537 h 1000"/>
              <a:gd name="T6" fmla="*/ 0 w 1000"/>
              <a:gd name="T7" fmla="*/ 109537 h 1000"/>
              <a:gd name="T8" fmla="*/ 0 w 1000"/>
              <a:gd name="T9" fmla="*/ 0 h 1000"/>
              <a:gd name="T10" fmla="*/ 7958138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fr-FR"/>
          </a:p>
        </p:txBody>
      </p:sp>
      <p:sp>
        <p:nvSpPr>
          <p:cNvPr id="3077"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078" name="Line 9"/>
          <p:cNvSpPr>
            <a:spLocks noChangeShapeType="1"/>
          </p:cNvSpPr>
          <p:nvPr userDrawn="1"/>
        </p:nvSpPr>
        <p:spPr bwMode="auto">
          <a:xfrm>
            <a:off x="0" y="6553200"/>
            <a:ext cx="914400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3079" name="Picture 10" descr="logo"/>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770188" y="228600"/>
            <a:ext cx="3603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3" r:id="rId1"/>
    <p:sldLayoutId id="2147483752" r:id="rId2"/>
    <p:sldLayoutId id="2147483751" r:id="rId3"/>
    <p:sldLayoutId id="2147483750" r:id="rId4"/>
    <p:sldLayoutId id="2147483749" r:id="rId5"/>
    <p:sldLayoutId id="2147483748" r:id="rId6"/>
    <p:sldLayoutId id="2147483747" r:id="rId7"/>
    <p:sldLayoutId id="2147483746" r:id="rId8"/>
    <p:sldLayoutId id="2147483745" r:id="rId9"/>
    <p:sldLayoutId id="2147483744" r:id="rId10"/>
    <p:sldLayoutId id="2147483743" r:id="rId11"/>
  </p:sldLayoutIdLst>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defRPr>
      </a:lvl2pPr>
      <a:lvl3pPr algn="l" rtl="0" eaLnBrk="0" fontAlgn="base" hangingPunct="0">
        <a:spcBef>
          <a:spcPct val="0"/>
        </a:spcBef>
        <a:spcAft>
          <a:spcPct val="0"/>
        </a:spcAft>
        <a:defRPr sz="3800">
          <a:solidFill>
            <a:schemeClr val="tx2"/>
          </a:solidFill>
          <a:latin typeface="Verdana" pitchFamily="34" charset="0"/>
        </a:defRPr>
      </a:lvl3pPr>
      <a:lvl4pPr algn="l" rtl="0" eaLnBrk="0" fontAlgn="base" hangingPunct="0">
        <a:spcBef>
          <a:spcPct val="0"/>
        </a:spcBef>
        <a:spcAft>
          <a:spcPct val="0"/>
        </a:spcAft>
        <a:defRPr sz="3800">
          <a:solidFill>
            <a:schemeClr val="tx2"/>
          </a:solidFill>
          <a:latin typeface="Verdana" pitchFamily="34" charset="0"/>
        </a:defRPr>
      </a:lvl4pPr>
      <a:lvl5pPr algn="l" rtl="0" eaLnBrk="0" fontAlgn="base" hangingPunct="0">
        <a:spcBef>
          <a:spcPct val="0"/>
        </a:spcBef>
        <a:spcAft>
          <a:spcPct val="0"/>
        </a:spcAft>
        <a:defRPr sz="3800">
          <a:solidFill>
            <a:schemeClr val="tx2"/>
          </a:solidFill>
          <a:latin typeface="Verdana" pitchFamily="34" charset="0"/>
        </a:defRPr>
      </a:lvl5pPr>
      <a:lvl6pPr marL="457200" algn="l" rtl="0" fontAlgn="base">
        <a:spcBef>
          <a:spcPct val="0"/>
        </a:spcBef>
        <a:spcAft>
          <a:spcPct val="0"/>
        </a:spcAft>
        <a:defRPr sz="3800">
          <a:solidFill>
            <a:schemeClr val="tx2"/>
          </a:solidFill>
          <a:latin typeface="Verdana" pitchFamily="34" charset="0"/>
        </a:defRPr>
      </a:lvl6pPr>
      <a:lvl7pPr marL="914400" algn="l" rtl="0" fontAlgn="base">
        <a:spcBef>
          <a:spcPct val="0"/>
        </a:spcBef>
        <a:spcAft>
          <a:spcPct val="0"/>
        </a:spcAft>
        <a:defRPr sz="3800">
          <a:solidFill>
            <a:schemeClr val="tx2"/>
          </a:solidFill>
          <a:latin typeface="Verdana" pitchFamily="34" charset="0"/>
        </a:defRPr>
      </a:lvl7pPr>
      <a:lvl8pPr marL="1371600" algn="l" rtl="0" fontAlgn="base">
        <a:spcBef>
          <a:spcPct val="0"/>
        </a:spcBef>
        <a:spcAft>
          <a:spcPct val="0"/>
        </a:spcAft>
        <a:defRPr sz="3800">
          <a:solidFill>
            <a:schemeClr val="tx2"/>
          </a:solidFill>
          <a:latin typeface="Verdana" pitchFamily="34" charset="0"/>
        </a:defRPr>
      </a:lvl8pPr>
      <a:lvl9pPr marL="1828800" algn="l" rtl="0" fontAlgn="base">
        <a:spcBef>
          <a:spcPct val="0"/>
        </a:spcBef>
        <a:spcAft>
          <a:spcPct val="0"/>
        </a:spcAft>
        <a:defRPr sz="3800">
          <a:solidFill>
            <a:schemeClr val="tx2"/>
          </a:solidFill>
          <a:latin typeface="Verdana" pitchFamily="34" charset="0"/>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1.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hyperlink" Target="http://images.google.fr/imgres?imgurl=http://dico.developpez.com/html/_img/uml-logo.gif&amp;imgrefurl=http://dico.developpez.com/html/diapo.php&amp;h=154&amp;w=216&amp;sz=7&amp;hl=fr&amp;start=2&amp;tbnid=s77QBJbB6vUejM:&amp;tbnh=76&amp;tbnw=107&amp;prev=/images?q=uml+logo+omg&amp;gbv=2&amp;hl=fr"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2.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slide" Target="slide1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111.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11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6.xml"/><Relationship Id="rId1" Type="http://schemas.openxmlformats.org/officeDocument/2006/relationships/slideLayout" Target="../slideLayouts/slideLayout6.xml"/><Relationship Id="rId4" Type="http://schemas.openxmlformats.org/officeDocument/2006/relationships/slide" Target="slide16.xml"/></Relationships>
</file>

<file path=ppt/slides/_rels/slide1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slide" Target="slide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85.wmf"/><Relationship Id="rId5" Type="http://schemas.openxmlformats.org/officeDocument/2006/relationships/image" Target="../media/image84.wmf"/><Relationship Id="rId4" Type="http://schemas.openxmlformats.org/officeDocument/2006/relationships/image" Target="../media/image83.wmf"/></Relationships>
</file>

<file path=ppt/slides/_rels/slide133.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notesSlide" Target="../notesSlides/notesSlide143.xml"/><Relationship Id="rId1" Type="http://schemas.openxmlformats.org/officeDocument/2006/relationships/slideLayout" Target="../slideLayouts/slideLayout6.xml"/><Relationship Id="rId4" Type="http://schemas.openxmlformats.org/officeDocument/2006/relationships/image" Target="../media/image93.wmf"/></Relationships>
</file>

<file path=ppt/slides/_rels/slide144.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144.xml"/><Relationship Id="rId1" Type="http://schemas.openxmlformats.org/officeDocument/2006/relationships/slideLayout" Target="../slideLayouts/slideLayout6.xml"/><Relationship Id="rId4" Type="http://schemas.openxmlformats.org/officeDocument/2006/relationships/slide" Target="slide16.xml"/></Relationships>
</file>

<file path=ppt/slides/_rels/slide1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12.xml"/><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slide" Target="slide1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149.xml"/><Relationship Id="rId1" Type="http://schemas.openxmlformats.org/officeDocument/2006/relationships/slideLayout" Target="../slideLayouts/slideLayout13.xml"/><Relationship Id="rId4" Type="http://schemas.openxmlformats.org/officeDocument/2006/relationships/image" Target="../media/image97.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150.xml"/><Relationship Id="rId1" Type="http://schemas.openxmlformats.org/officeDocument/2006/relationships/slideLayout" Target="../slideLayouts/slideLayout13.xml"/><Relationship Id="rId4" Type="http://schemas.openxmlformats.org/officeDocument/2006/relationships/image" Target="../media/image99.wmf"/></Relationships>
</file>

<file path=ppt/slides/_rels/slide151.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54.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12.xml"/><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slide" Target="slide1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06.wmf"/></Relationships>
</file>

<file path=ppt/slides/_rels/slide161.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108.wmf"/></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12.xml"/><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slide" Target="slide1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notesSlide" Target="../notesSlides/notesSlide169.xml"/><Relationship Id="rId1" Type="http://schemas.openxmlformats.org/officeDocument/2006/relationships/slideLayout" Target="../slideLayouts/slideLayout2.xml"/><Relationship Id="rId5" Type="http://schemas.openxmlformats.org/officeDocument/2006/relationships/image" Target="../media/image114.wmf"/><Relationship Id="rId4" Type="http://schemas.openxmlformats.org/officeDocument/2006/relationships/image" Target="../media/image113.wmf"/></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12.xml"/><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slide" Target="slide1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media/image117.wmf"/></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119.wmf"/></Relationships>
</file>

<file path=ppt/slides/_rels/slide178.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4.xml"/><Relationship Id="rId6" Type="http://schemas.openxmlformats.org/officeDocument/2006/relationships/image" Target="../media/image1.jpeg"/><Relationship Id="rId5" Type="http://schemas.openxmlformats.org/officeDocument/2006/relationships/image" Target="../media/image3.png"/><Relationship Id="rId4" Type="http://schemas.openxmlformats.org/officeDocument/2006/relationships/slide" Target="slide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1.jpeg"/><Relationship Id="rId5" Type="http://schemas.openxmlformats.org/officeDocument/2006/relationships/image" Target="../media/image3.png"/><Relationship Id="rId4" Type="http://schemas.openxmlformats.org/officeDocument/2006/relationships/slide" Target="slide16.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gif"/><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2.xml"/><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slide" Target="slide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images.google.fr/imgres?imgurl=http://dico.developpez.com/html/_img/uml-logo.gif&amp;imgrefurl=http://dico.developpez.com/html/diapo.php&amp;h=154&amp;w=216&amp;sz=7&amp;hl=fr&amp;start=2&amp;tbnid=s77QBJbB6vUejM:&amp;tbnh=76&amp;tbnw=107&amp;prev=/images?q=uml+logo+omg&amp;gbv=2&amp;hl=fr"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2.wmf"/><Relationship Id="rId4" Type="http://schemas.openxmlformats.org/officeDocument/2006/relationships/oleObject" Target="../embeddings/oleObject1.bin"/></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7.wmf"/><Relationship Id="rId4" Type="http://schemas.openxmlformats.org/officeDocument/2006/relationships/oleObject" Target="../embeddings/oleObject2.bin"/></Relationships>
</file>

<file path=ppt/slides/_rels/slide92.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9.wmf"/><Relationship Id="rId4" Type="http://schemas.openxmlformats.org/officeDocument/2006/relationships/oleObject" Target="../embeddings/oleObject3.bin"/></Relationships>
</file>

<file path=ppt/slides/_rels/slide9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050"/>
          <p:cNvSpPr txBox="1">
            <a:spLocks noChangeArrowheads="1"/>
          </p:cNvSpPr>
          <p:nvPr/>
        </p:nvSpPr>
        <p:spPr bwMode="auto">
          <a:xfrm>
            <a:off x="214313" y="2514600"/>
            <a:ext cx="8631237" cy="244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fr-FR" sz="2800" b="1" dirty="0">
                <a:solidFill>
                  <a:srgbClr val="0C419A"/>
                </a:solidFill>
                <a:latin typeface="Comic Sans MS" panose="030F0702030302020204" pitchFamily="66" charset="0"/>
              </a:rPr>
              <a:t>Modélisation Objet</a:t>
            </a:r>
          </a:p>
          <a:p>
            <a:pPr algn="ctr" eaLnBrk="1" hangingPunct="1">
              <a:spcBef>
                <a:spcPct val="50000"/>
              </a:spcBef>
            </a:pPr>
            <a:endParaRPr lang="fr-FR" sz="2800" b="1" dirty="0">
              <a:solidFill>
                <a:srgbClr val="0C419A"/>
              </a:solidFill>
              <a:latin typeface="Comic Sans MS" panose="030F0702030302020204" pitchFamily="66" charset="0"/>
            </a:endParaRPr>
          </a:p>
          <a:p>
            <a:pPr algn="ctr" eaLnBrk="1" hangingPunct="1">
              <a:spcBef>
                <a:spcPct val="50000"/>
              </a:spcBef>
            </a:pPr>
            <a:r>
              <a:rPr lang="fr-FR" sz="2800" b="1" dirty="0">
                <a:solidFill>
                  <a:srgbClr val="0C419A"/>
                </a:solidFill>
                <a:latin typeface="Comic Sans MS" panose="030F0702030302020204" pitchFamily="66" charset="0"/>
              </a:rPr>
              <a:t>Le langage UML</a:t>
            </a:r>
          </a:p>
          <a:p>
            <a:pPr algn="ctr" eaLnBrk="1" hangingPunct="1">
              <a:spcBef>
                <a:spcPct val="50000"/>
              </a:spcBef>
            </a:pPr>
            <a:endParaRPr lang="fr-FR" sz="2800" b="1" dirty="0">
              <a:solidFill>
                <a:srgbClr val="0C419A"/>
              </a:solidFill>
              <a:latin typeface="Comic Sans MS" panose="030F0702030302020204" pitchFamily="66" charset="0"/>
            </a:endParaRPr>
          </a:p>
        </p:txBody>
      </p:sp>
      <p:pic>
        <p:nvPicPr>
          <p:cNvPr id="5123" name="Picture 2052" descr="uml-logo">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2913" y="4411663"/>
            <a:ext cx="2016125"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73545" y="272876"/>
            <a:ext cx="1544613" cy="154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107950" y="6302375"/>
            <a:ext cx="8785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rgbClr val="0C419A"/>
              </a:buClr>
              <a:buFont typeface="Wingdings" pitchFamily="2" charset="2"/>
              <a:buChar char="t"/>
              <a:defRPr sz="2400" b="1">
                <a:solidFill>
                  <a:schemeClr val="tx1"/>
                </a:solidFill>
                <a:latin typeface="Arial (W1)" pitchFamily="34" charset="0"/>
              </a:defRPr>
            </a:lvl1pPr>
            <a:lvl2pPr marL="742950" indent="-285750" eaLnBrk="0" hangingPunct="0">
              <a:spcBef>
                <a:spcPct val="20000"/>
              </a:spcBef>
              <a:buClr>
                <a:srgbClr val="0C419A"/>
              </a:buClr>
              <a:buSzPct val="90000"/>
              <a:buFont typeface="Arial Narrow" pitchFamily="34" charset="0"/>
              <a:buChar char="►"/>
              <a:defRPr sz="2000" b="1">
                <a:solidFill>
                  <a:schemeClr val="tx1"/>
                </a:solidFill>
                <a:latin typeface="Arial (W1)" pitchFamily="34" charset="0"/>
              </a:defRPr>
            </a:lvl2pPr>
            <a:lvl3pPr marL="1143000" indent="-228600" eaLnBrk="0" hangingPunct="0">
              <a:spcBef>
                <a:spcPct val="20000"/>
              </a:spcBef>
              <a:buClr>
                <a:srgbClr val="0C419A"/>
              </a:buClr>
              <a:buChar char="•"/>
              <a:defRPr sz="2000">
                <a:solidFill>
                  <a:schemeClr val="tx1"/>
                </a:solidFill>
                <a:latin typeface="Arial (W1)" pitchFamily="34" charset="0"/>
              </a:defRPr>
            </a:lvl3pPr>
            <a:lvl4pPr marL="1600200" indent="-228600" eaLnBrk="0" hangingPunct="0">
              <a:spcBef>
                <a:spcPct val="20000"/>
              </a:spcBef>
              <a:buClr>
                <a:srgbClr val="0C419A"/>
              </a:buClr>
              <a:buSzPct val="90000"/>
              <a:buFont typeface="Times New Roman" pitchFamily="18" charset="0"/>
              <a:buChar char="–"/>
              <a:defRPr sz="2000">
                <a:solidFill>
                  <a:schemeClr val="tx1"/>
                </a:solidFill>
                <a:latin typeface="Arial (W1)" pitchFamily="34"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ClrTx/>
              <a:buFontTx/>
              <a:buNone/>
            </a:pPr>
            <a:r>
              <a:rPr lang="fr-FR" altLang="fr-FR" sz="1800" dirty="0" smtClean="0">
                <a:solidFill>
                  <a:srgbClr val="0C419A"/>
                </a:solidFill>
                <a:latin typeface="Arial Narrow" pitchFamily="34" charset="0"/>
              </a:rPr>
              <a:t> Hicham EL KADIRI</a:t>
            </a:r>
            <a:r>
              <a:rPr lang="fr-FR" altLang="fr-FR" sz="1800" dirty="0">
                <a:solidFill>
                  <a:srgbClr val="0C419A"/>
                </a:solidFill>
                <a:latin typeface="Arial Narrow" pitchFamily="34" charset="0"/>
              </a:rPr>
              <a:t>							</a:t>
            </a:r>
            <a:r>
              <a:rPr lang="fr-FR" altLang="fr-FR" sz="1800" dirty="0" smtClean="0">
                <a:solidFill>
                  <a:srgbClr val="0C419A"/>
                </a:solidFill>
                <a:latin typeface="Arial Narrow" pitchFamily="34" charset="0"/>
              </a:rPr>
              <a:t>2023-2024</a:t>
            </a:r>
            <a:endParaRPr lang="fr-FR" altLang="fr-FR" sz="1800" dirty="0">
              <a:solidFill>
                <a:srgbClr val="0C419A"/>
              </a:solidFill>
              <a:latin typeface="Arial Narrow" pitchFamily="34" charset="0"/>
            </a:endParaRPr>
          </a:p>
        </p:txBody>
      </p:sp>
    </p:spTree>
    <p:custDataLst>
      <p:tags r:id="rId1"/>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126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0C48A30B-6503-44D6-BDDF-991E035CC0CF}" type="slidenum">
              <a:rPr lang="fr-FR" sz="1400">
                <a:solidFill>
                  <a:srgbClr val="000099"/>
                </a:solidFill>
              </a:rPr>
              <a:pPr/>
              <a:t>10</a:t>
            </a:fld>
            <a:r>
              <a:rPr lang="fr-FR" sz="1400" dirty="0">
                <a:solidFill>
                  <a:srgbClr val="000099"/>
                </a:solidFill>
              </a:rPr>
              <a:t>)</a:t>
            </a:r>
          </a:p>
        </p:txBody>
      </p:sp>
      <p:sp>
        <p:nvSpPr>
          <p:cNvPr id="11268" name="Rectangle 2"/>
          <p:cNvSpPr>
            <a:spLocks noGrp="1" noChangeArrowheads="1"/>
          </p:cNvSpPr>
          <p:nvPr>
            <p:ph type="body" idx="1"/>
          </p:nvPr>
        </p:nvSpPr>
        <p:spPr>
          <a:xfrm>
            <a:off x="119063" y="858838"/>
            <a:ext cx="8851900" cy="5503045"/>
          </a:xfrm>
          <a:noFill/>
        </p:spPr>
        <p:txBody>
          <a:bodyPr>
            <a:spAutoFit/>
          </a:bodyPr>
          <a:lstStyle/>
          <a:p>
            <a:pPr>
              <a:lnSpc>
                <a:spcPct val="90000"/>
              </a:lnSpc>
            </a:pPr>
            <a:r>
              <a:rPr lang="fr-FR" sz="2800" dirty="0"/>
              <a:t>UML a été « boosté » par l’essor de la programmation orientée objet.</a:t>
            </a:r>
          </a:p>
          <a:p>
            <a:pPr>
              <a:lnSpc>
                <a:spcPct val="90000"/>
              </a:lnSpc>
            </a:pPr>
            <a:endParaRPr lang="fr-FR" sz="2800" dirty="0"/>
          </a:p>
          <a:p>
            <a:pPr>
              <a:lnSpc>
                <a:spcPct val="90000"/>
              </a:lnSpc>
            </a:pPr>
            <a:r>
              <a:rPr lang="fr-FR" sz="2800" dirty="0"/>
              <a:t>Historique de l’approche orientée objet :</a:t>
            </a:r>
          </a:p>
          <a:p>
            <a:pPr lvl="1">
              <a:lnSpc>
                <a:spcPct val="90000"/>
              </a:lnSpc>
            </a:pPr>
            <a:r>
              <a:rPr lang="fr-FR" sz="2400" dirty="0"/>
              <a:t>Simula (1967),</a:t>
            </a:r>
          </a:p>
          <a:p>
            <a:pPr lvl="1">
              <a:lnSpc>
                <a:spcPct val="90000"/>
              </a:lnSpc>
            </a:pPr>
            <a:r>
              <a:rPr lang="fr-FR" sz="2400" dirty="0" err="1"/>
              <a:t>Smalltalk</a:t>
            </a:r>
            <a:r>
              <a:rPr lang="fr-FR" sz="2400" dirty="0"/>
              <a:t> (1976),</a:t>
            </a:r>
          </a:p>
          <a:p>
            <a:pPr lvl="1">
              <a:lnSpc>
                <a:spcPct val="90000"/>
              </a:lnSpc>
            </a:pPr>
            <a:r>
              <a:rPr lang="fr-FR" sz="2400" dirty="0"/>
              <a:t>C++ (1985),</a:t>
            </a:r>
          </a:p>
          <a:p>
            <a:pPr lvl="1">
              <a:lnSpc>
                <a:spcPct val="90000"/>
              </a:lnSpc>
            </a:pPr>
            <a:r>
              <a:rPr lang="fr-FR" sz="2400" dirty="0"/>
              <a:t>Java (1995),</a:t>
            </a:r>
          </a:p>
          <a:p>
            <a:pPr lvl="1">
              <a:lnSpc>
                <a:spcPct val="90000"/>
              </a:lnSpc>
            </a:pPr>
            <a:r>
              <a:rPr lang="fr-FR" sz="2400" dirty="0"/>
              <a:t> .net …</a:t>
            </a:r>
          </a:p>
          <a:p>
            <a:pPr lvl="1">
              <a:lnSpc>
                <a:spcPct val="90000"/>
              </a:lnSpc>
            </a:pPr>
            <a:endParaRPr lang="fr-FR" sz="2400" dirty="0"/>
          </a:p>
          <a:p>
            <a:pPr>
              <a:lnSpc>
                <a:spcPct val="90000"/>
              </a:lnSpc>
            </a:pPr>
            <a:r>
              <a:rPr lang="fr-FR" sz="2800" dirty="0"/>
              <a:t>UML permet de modéliser une application selon une vision objet, indépendamment du langage de programmation.</a:t>
            </a:r>
          </a:p>
        </p:txBody>
      </p:sp>
      <p:sp>
        <p:nvSpPr>
          <p:cNvPr id="11269" name="Text Box 3"/>
          <p:cNvSpPr txBox="1">
            <a:spLocks noChangeArrowheads="1"/>
          </p:cNvSpPr>
          <p:nvPr/>
        </p:nvSpPr>
        <p:spPr bwMode="auto">
          <a:xfrm>
            <a:off x="57150" y="112713"/>
            <a:ext cx="9031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b="1">
                <a:solidFill>
                  <a:srgbClr val="000099"/>
                </a:solidFill>
                <a:sym typeface="Wingdings" panose="05000000000000000000" pitchFamily="2" charset="2"/>
              </a:rPr>
              <a:t>UML c’est quoi exactement ? – La genèse</a:t>
            </a:r>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92163"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DFA17348-63D2-4DDE-9E75-B9A114C51A1A}" type="slidenum">
              <a:rPr lang="fr-FR" sz="1400">
                <a:solidFill>
                  <a:srgbClr val="000099"/>
                </a:solidFill>
              </a:rPr>
              <a:pPr/>
              <a:t>100</a:t>
            </a:fld>
            <a:r>
              <a:rPr lang="fr-FR" sz="1400" dirty="0">
                <a:solidFill>
                  <a:srgbClr val="000099"/>
                </a:solidFill>
              </a:rPr>
              <a:t>)</a:t>
            </a:r>
          </a:p>
        </p:txBody>
      </p:sp>
      <p:sp>
        <p:nvSpPr>
          <p:cNvPr id="92164" name="Rectangle 102"/>
          <p:cNvSpPr>
            <a:spLocks noGrp="1" noChangeArrowheads="1"/>
          </p:cNvSpPr>
          <p:nvPr>
            <p:ph type="title"/>
          </p:nvPr>
        </p:nvSpPr>
        <p:spPr>
          <a:xfrm>
            <a:off x="107950" y="134938"/>
            <a:ext cx="8915400" cy="457200"/>
          </a:xfrm>
        </p:spPr>
        <p:txBody>
          <a:bodyPr/>
          <a:lstStyle/>
          <a:p>
            <a:r>
              <a:rPr lang="fr-FR"/>
              <a:t>Diagrammes complémentaires</a:t>
            </a:r>
            <a:endParaRPr lang="fr-FR" i="1"/>
          </a:p>
        </p:txBody>
      </p:sp>
      <p:sp>
        <p:nvSpPr>
          <p:cNvPr id="92165" name="Rectangle 116"/>
          <p:cNvSpPr>
            <a:spLocks noGrp="1" noChangeArrowheads="1"/>
          </p:cNvSpPr>
          <p:nvPr>
            <p:ph type="body" idx="1"/>
          </p:nvPr>
        </p:nvSpPr>
        <p:spPr>
          <a:xfrm>
            <a:off x="90488" y="965200"/>
            <a:ext cx="9053512" cy="1384995"/>
          </a:xfrm>
          <a:noFill/>
        </p:spPr>
        <p:txBody>
          <a:bodyPr>
            <a:spAutoFit/>
          </a:bodyPr>
          <a:lstStyle/>
          <a:p>
            <a:r>
              <a:rPr lang="fr-FR" sz="2800" dirty="0"/>
              <a:t>On peut ajouter à chaque cas d’utilisation un diagramme de classes simplifié, appelé Diagramme de Classes Participantes (DCP)</a:t>
            </a:r>
          </a:p>
        </p:txBody>
      </p:sp>
      <p:pic>
        <p:nvPicPr>
          <p:cNvPr id="9216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2716213"/>
            <a:ext cx="5673725" cy="358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9318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8B781B66-2F22-4239-ACF0-0A94C09407CB}" type="slidenum">
              <a:rPr lang="fr-FR" sz="1400">
                <a:solidFill>
                  <a:srgbClr val="000099"/>
                </a:solidFill>
              </a:rPr>
              <a:pPr/>
              <a:t>101</a:t>
            </a:fld>
            <a:r>
              <a:rPr lang="fr-FR" sz="1400" dirty="0">
                <a:solidFill>
                  <a:srgbClr val="000099"/>
                </a:solidFill>
              </a:rPr>
              <a:t>)</a:t>
            </a:r>
          </a:p>
        </p:txBody>
      </p:sp>
      <p:sp>
        <p:nvSpPr>
          <p:cNvPr id="93188" name="Rectangle 4"/>
          <p:cNvSpPr>
            <a:spLocks noGrp="1" noChangeArrowheads="1"/>
          </p:cNvSpPr>
          <p:nvPr>
            <p:ph type="title"/>
          </p:nvPr>
        </p:nvSpPr>
        <p:spPr>
          <a:xfrm>
            <a:off x="107950" y="128588"/>
            <a:ext cx="8915400" cy="457200"/>
          </a:xfrm>
        </p:spPr>
        <p:txBody>
          <a:bodyPr/>
          <a:lstStyle/>
          <a:p>
            <a:r>
              <a:rPr lang="fr-FR"/>
              <a:t>Diagrammes complémentaires</a:t>
            </a:r>
          </a:p>
        </p:txBody>
      </p:sp>
      <p:sp>
        <p:nvSpPr>
          <p:cNvPr id="93189" name="Rectangle 165"/>
          <p:cNvSpPr>
            <a:spLocks noGrp="1" noChangeArrowheads="1"/>
          </p:cNvSpPr>
          <p:nvPr>
            <p:ph type="body" idx="1"/>
          </p:nvPr>
        </p:nvSpPr>
        <p:spPr>
          <a:xfrm>
            <a:off x="88900" y="839788"/>
            <a:ext cx="8966200" cy="1822450"/>
          </a:xfrm>
          <a:noFill/>
        </p:spPr>
        <p:txBody>
          <a:bodyPr>
            <a:spAutoFit/>
          </a:bodyPr>
          <a:lstStyle/>
          <a:p>
            <a:r>
              <a:rPr lang="fr-FR" sz="2800" dirty="0"/>
              <a:t>Autres diagrammes possibles pour compléter la description d’un cas d’utilisation :</a:t>
            </a:r>
          </a:p>
          <a:p>
            <a:pPr lvl="1"/>
            <a:r>
              <a:rPr lang="fr-FR" sz="2400" dirty="0"/>
              <a:t>Diagramme d’activités</a:t>
            </a:r>
          </a:p>
          <a:p>
            <a:pPr lvl="1"/>
            <a:r>
              <a:rPr lang="fr-FR" sz="2400" dirty="0"/>
              <a:t>Diagramme de séquence (vision boîte noire)</a:t>
            </a:r>
          </a:p>
        </p:txBody>
      </p:sp>
      <p:pic>
        <p:nvPicPr>
          <p:cNvPr id="93190"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288" y="3227388"/>
            <a:ext cx="5972175"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9421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FFF7FD33-4A4F-4F58-8C8D-3C02A265BBD8}" type="slidenum">
              <a:rPr lang="fr-FR" sz="1400">
                <a:solidFill>
                  <a:srgbClr val="000099"/>
                </a:solidFill>
              </a:rPr>
              <a:pPr/>
              <a:t>102</a:t>
            </a:fld>
            <a:r>
              <a:rPr lang="fr-FR" sz="1400" dirty="0">
                <a:solidFill>
                  <a:srgbClr val="000099"/>
                </a:solidFill>
              </a:rPr>
              <a:t>)</a:t>
            </a:r>
          </a:p>
        </p:txBody>
      </p:sp>
      <p:sp>
        <p:nvSpPr>
          <p:cNvPr id="94212" name="Rectangle 4"/>
          <p:cNvSpPr>
            <a:spLocks noGrp="1" noChangeArrowheads="1"/>
          </p:cNvSpPr>
          <p:nvPr>
            <p:ph type="title"/>
          </p:nvPr>
        </p:nvSpPr>
        <p:spPr>
          <a:xfrm>
            <a:off x="107950" y="176213"/>
            <a:ext cx="8915400" cy="457200"/>
          </a:xfrm>
        </p:spPr>
        <p:txBody>
          <a:bodyPr/>
          <a:lstStyle/>
          <a:p>
            <a:r>
              <a:rPr lang="fr-FR"/>
              <a:t>Pour finir : quelques pièges à éviter</a:t>
            </a:r>
          </a:p>
        </p:txBody>
      </p:sp>
      <p:sp>
        <p:nvSpPr>
          <p:cNvPr id="94213" name="Rectangle 5"/>
          <p:cNvSpPr>
            <a:spLocks noGrp="1" noChangeArrowheads="1"/>
          </p:cNvSpPr>
          <p:nvPr>
            <p:ph type="body" idx="1"/>
          </p:nvPr>
        </p:nvSpPr>
        <p:spPr>
          <a:xfrm>
            <a:off x="239713" y="884238"/>
            <a:ext cx="8686800" cy="5026025"/>
          </a:xfrm>
          <a:noFill/>
        </p:spPr>
        <p:txBody>
          <a:bodyPr>
            <a:spAutoFit/>
          </a:bodyPr>
          <a:lstStyle/>
          <a:p>
            <a:pPr>
              <a:lnSpc>
                <a:spcPct val="90000"/>
              </a:lnSpc>
            </a:pPr>
            <a:r>
              <a:rPr lang="fr-FR" sz="2800"/>
              <a:t>Des cas d’utilisation trop petits et trop nombreux</a:t>
            </a:r>
          </a:p>
          <a:p>
            <a:pPr lvl="1">
              <a:lnSpc>
                <a:spcPct val="90000"/>
              </a:lnSpc>
            </a:pPr>
            <a:r>
              <a:rPr lang="fr-FR" sz="2400"/>
              <a:t>Jacobson : pas plus de 20 UC !</a:t>
            </a:r>
          </a:p>
          <a:p>
            <a:pPr lvl="1">
              <a:lnSpc>
                <a:spcPct val="90000"/>
              </a:lnSpc>
            </a:pPr>
            <a:r>
              <a:rPr lang="fr-FR" sz="2400"/>
              <a:t>Larman : test du patron</a:t>
            </a:r>
          </a:p>
          <a:p>
            <a:pPr lvl="1">
              <a:lnSpc>
                <a:spcPct val="90000"/>
              </a:lnSpc>
            </a:pPr>
            <a:r>
              <a:rPr lang="fr-FR" sz="2400"/>
              <a:t>Test de la taille</a:t>
            </a:r>
          </a:p>
          <a:p>
            <a:pPr>
              <a:lnSpc>
                <a:spcPct val="90000"/>
              </a:lnSpc>
            </a:pPr>
            <a:r>
              <a:rPr lang="fr-FR" sz="2800"/>
              <a:t>Trop d’importance au diagramme</a:t>
            </a:r>
          </a:p>
          <a:p>
            <a:pPr lvl="1">
              <a:lnSpc>
                <a:spcPct val="90000"/>
              </a:lnSpc>
            </a:pPr>
            <a:r>
              <a:rPr lang="fr-FR" sz="2400"/>
              <a:t>Pas trop de relations entre UC !</a:t>
            </a:r>
          </a:p>
          <a:p>
            <a:pPr>
              <a:lnSpc>
                <a:spcPct val="90000"/>
              </a:lnSpc>
            </a:pPr>
            <a:r>
              <a:rPr lang="fr-FR" sz="2800"/>
              <a:t>Décomposition fonctionnelle</a:t>
            </a:r>
          </a:p>
          <a:p>
            <a:pPr lvl="1">
              <a:lnSpc>
                <a:spcPct val="90000"/>
              </a:lnSpc>
            </a:pPr>
            <a:r>
              <a:rPr lang="fr-FR" sz="2400"/>
              <a:t>Garder le point de vue de l’utilisateur et pas le point de vue interne !</a:t>
            </a:r>
          </a:p>
          <a:p>
            <a:pPr>
              <a:lnSpc>
                <a:spcPct val="90000"/>
              </a:lnSpc>
            </a:pPr>
            <a:r>
              <a:rPr lang="fr-FR" sz="2800"/>
              <a:t>Confusion entre processus métier et UC</a:t>
            </a:r>
          </a:p>
          <a:p>
            <a:pPr lvl="1">
              <a:lnSpc>
                <a:spcPct val="90000"/>
              </a:lnSpc>
            </a:pPr>
            <a:r>
              <a:rPr lang="fr-FR" sz="2400"/>
              <a:t>Pas d’interactions entre acteurs directement !</a:t>
            </a:r>
          </a:p>
          <a:p>
            <a:pPr lvl="1">
              <a:lnSpc>
                <a:spcPct val="90000"/>
              </a:lnSpc>
            </a:pPr>
            <a:r>
              <a:rPr lang="fr-FR" sz="2400"/>
              <a:t>Se concentrer sur les actions à automatiser !</a:t>
            </a:r>
          </a:p>
        </p:txBody>
      </p:sp>
      <p:sp>
        <p:nvSpPr>
          <p:cNvPr id="94214" name="AutoShape 4">
            <a:hlinkClick r:id="rId3" action="ppaction://hlinksldjump" highlightClick="1"/>
          </p:cNvPr>
          <p:cNvSpPr>
            <a:spLocks noChangeArrowheads="1"/>
          </p:cNvSpPr>
          <p:nvPr/>
        </p:nvSpPr>
        <p:spPr bwMode="auto">
          <a:xfrm>
            <a:off x="8585200" y="6096000"/>
            <a:ext cx="369888" cy="369888"/>
          </a:xfrm>
          <a:prstGeom prst="actionButtonHome">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277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F6556F4-680E-42C5-9AD9-DE23D23C01C9}" type="slidenum">
              <a:rPr lang="fr-FR" sz="1400">
                <a:solidFill>
                  <a:srgbClr val="000099"/>
                </a:solidFill>
              </a:rPr>
              <a:pPr/>
              <a:t>103</a:t>
            </a:fld>
            <a:r>
              <a:rPr lang="fr-FR" sz="1400" dirty="0">
                <a:solidFill>
                  <a:srgbClr val="000099"/>
                </a:solidFill>
              </a:rPr>
              <a:t>)</a:t>
            </a:r>
          </a:p>
        </p:txBody>
      </p:sp>
      <p:sp>
        <p:nvSpPr>
          <p:cNvPr id="32772" name="Rectangle 4"/>
          <p:cNvSpPr>
            <a:spLocks noGrp="1" noChangeArrowheads="1"/>
          </p:cNvSpPr>
          <p:nvPr>
            <p:ph type="title"/>
          </p:nvPr>
        </p:nvSpPr>
        <p:spPr>
          <a:xfrm>
            <a:off x="107950" y="46038"/>
            <a:ext cx="8915400" cy="457200"/>
          </a:xfrm>
          <a:noFill/>
        </p:spPr>
        <p:txBody>
          <a:bodyPr/>
          <a:lstStyle/>
          <a:p>
            <a:r>
              <a:rPr lang="fr-FR" dirty="0"/>
              <a:t>Exercice 3</a:t>
            </a:r>
          </a:p>
        </p:txBody>
      </p:sp>
      <p:sp>
        <p:nvSpPr>
          <p:cNvPr id="32773" name="Rectangle 5"/>
          <p:cNvSpPr>
            <a:spLocks noGrp="1" noChangeArrowheads="1"/>
          </p:cNvSpPr>
          <p:nvPr>
            <p:ph type="body" idx="1"/>
          </p:nvPr>
        </p:nvSpPr>
        <p:spPr>
          <a:xfrm>
            <a:off x="70940" y="791772"/>
            <a:ext cx="8952410" cy="4692650"/>
          </a:xfrm>
        </p:spPr>
        <p:txBody>
          <a:bodyPr/>
          <a:lstStyle/>
          <a:p>
            <a:pPr marL="0" indent="0">
              <a:buNone/>
            </a:pPr>
            <a:r>
              <a:rPr lang="fr-FR" sz="2800" dirty="0"/>
              <a:t>Représenter par un diagramme de cas d’utilisation les éléments de l’énoncé suivant :</a:t>
            </a:r>
          </a:p>
          <a:p>
            <a:r>
              <a:rPr lang="fr-FR" sz="2400" dirty="0"/>
              <a:t>Le système de déclaration des impôts en ligne permet aux contribuables :</a:t>
            </a:r>
          </a:p>
          <a:p>
            <a:pPr lvl="1"/>
            <a:r>
              <a:rPr lang="fr-FR" sz="2400" dirty="0"/>
              <a:t>De saisir toutes les informations relatives à leurs revenus de l’année précédente,</a:t>
            </a:r>
          </a:p>
          <a:p>
            <a:pPr lvl="1"/>
            <a:r>
              <a:rPr lang="fr-FR" sz="2400" dirty="0"/>
              <a:t>De mettre à jour leurs informations administratives (adresse postale, …).</a:t>
            </a:r>
          </a:p>
          <a:p>
            <a:r>
              <a:rPr lang="fr-FR" sz="2400" dirty="0"/>
              <a:t>La déclaration en ligne n’est accessible qu’aux contribuables authentifiés, au moyen de leur n° fiscal et de leur mot de passe.</a:t>
            </a:r>
          </a:p>
          <a:p>
            <a:r>
              <a:rPr lang="fr-FR" sz="2400" dirty="0"/>
              <a:t>Lors de la saisie, le contribuable choisit de réaliser une déclaration simplifiée ou une déclaration complète.</a:t>
            </a:r>
          </a:p>
          <a:p>
            <a:r>
              <a:rPr lang="fr-FR" sz="2400" dirty="0"/>
              <a:t>La déclaration d’impôts d’une année donnée n’est possible qu’après ouverture du service par les services fiscaux.</a:t>
            </a:r>
          </a:p>
          <a:p>
            <a:pPr>
              <a:lnSpc>
                <a:spcPct val="90000"/>
              </a:lnSpc>
            </a:pPr>
            <a:endParaRPr lang="fr-FR" sz="2000" dirty="0"/>
          </a:p>
          <a:p>
            <a:pPr lvl="1">
              <a:lnSpc>
                <a:spcPct val="90000"/>
              </a:lnSpc>
              <a:buFontTx/>
              <a:buNone/>
            </a:pPr>
            <a:endParaRPr lang="fr-FR" sz="2400" dirty="0"/>
          </a:p>
        </p:txBody>
      </p:sp>
      <p:pic>
        <p:nvPicPr>
          <p:cNvPr id="78850" name="Picture 2" descr="Résultat de recherche d'images pour &quot;entrainement&quot;">
            <a:extLst>
              <a:ext uri="{FF2B5EF4-FFF2-40B4-BE49-F238E27FC236}">
                <a16:creationId xmlns:a16="http://schemas.microsoft.com/office/drawing/2014/main" id="{C226D761-2C53-49CA-ABFE-F8B284CE2E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46" r="18000"/>
          <a:stretch/>
        </p:blipFill>
        <p:spPr bwMode="auto">
          <a:xfrm>
            <a:off x="7788170" y="46038"/>
            <a:ext cx="1311659"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44357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95235"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4CA5A6FA-0B11-4E01-BCA6-F4D56A689C32}" type="slidenum">
              <a:rPr lang="fr-FR" sz="1400">
                <a:solidFill>
                  <a:srgbClr val="000099"/>
                </a:solidFill>
              </a:rPr>
              <a:pPr/>
              <a:t>104</a:t>
            </a:fld>
            <a:r>
              <a:rPr lang="fr-FR" sz="1400" dirty="0">
                <a:solidFill>
                  <a:srgbClr val="000099"/>
                </a:solidFill>
              </a:rPr>
              <a:t>)</a:t>
            </a:r>
          </a:p>
        </p:txBody>
      </p:sp>
      <p:sp>
        <p:nvSpPr>
          <p:cNvPr id="95236" name="Text Box 2"/>
          <p:cNvSpPr txBox="1">
            <a:spLocks noChangeArrowheads="1"/>
          </p:cNvSpPr>
          <p:nvPr/>
        </p:nvSpPr>
        <p:spPr bwMode="auto">
          <a:xfrm>
            <a:off x="57150" y="112713"/>
            <a:ext cx="9031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b="1">
                <a:solidFill>
                  <a:srgbClr val="000099"/>
                </a:solidFill>
                <a:sym typeface="Wingdings" panose="05000000000000000000" pitchFamily="2" charset="2"/>
              </a:rPr>
              <a:t>Les diagrammes un par un</a:t>
            </a:r>
          </a:p>
        </p:txBody>
      </p:sp>
      <p:sp>
        <p:nvSpPr>
          <p:cNvPr id="95237" name="Text Box 3"/>
          <p:cNvSpPr txBox="1">
            <a:spLocks noChangeArrowheads="1"/>
          </p:cNvSpPr>
          <p:nvPr/>
        </p:nvSpPr>
        <p:spPr bwMode="auto">
          <a:xfrm>
            <a:off x="84138" y="2286000"/>
            <a:ext cx="893603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fr-FR" sz="2800" b="1" dirty="0">
                <a:solidFill>
                  <a:srgbClr val="003399"/>
                </a:solidFill>
                <a:latin typeface="Arial" panose="020B0604020202020204" pitchFamily="34" charset="0"/>
              </a:rPr>
              <a:t>V</a:t>
            </a:r>
          </a:p>
          <a:p>
            <a:pPr algn="ctr" eaLnBrk="1" hangingPunct="1"/>
            <a:r>
              <a:rPr lang="fr-FR" sz="2800" b="1" dirty="0">
                <a:solidFill>
                  <a:srgbClr val="003399"/>
                </a:solidFill>
                <a:latin typeface="Arial" panose="020B0604020202020204" pitchFamily="34" charset="0"/>
              </a:rPr>
              <a:t>Le diagramme de séquence</a:t>
            </a:r>
            <a:br>
              <a:rPr lang="fr-FR" sz="2800" b="1" dirty="0">
                <a:solidFill>
                  <a:srgbClr val="003399"/>
                </a:solidFill>
                <a:latin typeface="Arial" panose="020B0604020202020204" pitchFamily="34" charset="0"/>
              </a:rPr>
            </a:br>
            <a:r>
              <a:rPr lang="fr-FR" sz="2800" b="1" dirty="0">
                <a:solidFill>
                  <a:srgbClr val="003399"/>
                </a:solidFill>
                <a:latin typeface="Arial" panose="020B0604020202020204" pitchFamily="34" charset="0"/>
              </a:rPr>
              <a:t>Le diagramme de communication</a:t>
            </a:r>
          </a:p>
        </p:txBody>
      </p:sp>
      <p:sp>
        <p:nvSpPr>
          <p:cNvPr id="95238" name="AutoShape 4">
            <a:hlinkClick r:id="rId4" action="ppaction://hlinksldjump" highlightClick="1"/>
          </p:cNvPr>
          <p:cNvSpPr>
            <a:spLocks noChangeArrowheads="1"/>
          </p:cNvSpPr>
          <p:nvPr/>
        </p:nvSpPr>
        <p:spPr bwMode="auto">
          <a:xfrm>
            <a:off x="8445500" y="5905500"/>
            <a:ext cx="522288" cy="547688"/>
          </a:xfrm>
          <a:prstGeom prst="actionButtonHome">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pic>
        <p:nvPicPr>
          <p:cNvPr id="7" name="Picture 4" descr="logo">
            <a:extLst>
              <a:ext uri="{FF2B5EF4-FFF2-40B4-BE49-F238E27FC236}">
                <a16:creationId xmlns:a16="http://schemas.microsoft.com/office/drawing/2014/main" id="{65BCB4E0-EA9F-49ED-9198-6C41D07556DA}"/>
              </a:ext>
            </a:extLst>
          </p:cNvPr>
          <p:cNvPicPr>
            <a:picLocks noGrp="1" noChangeAspect="1" noChangeArrowheads="1"/>
          </p:cNvPicPr>
          <p:nvPr>
            <p:ph/>
          </p:nvPr>
        </p:nvPicPr>
        <p:blipFill>
          <a:blip r:embed="rId5">
            <a:extLst>
              <a:ext uri="{28A0092B-C50C-407E-A947-70E740481C1C}">
                <a14:useLocalDpi xmlns:a14="http://schemas.microsoft.com/office/drawing/2010/main" val="0"/>
              </a:ext>
            </a:extLst>
          </a:blip>
          <a:srcRect/>
          <a:stretch>
            <a:fillRect/>
          </a:stretch>
        </p:blipFill>
        <p:spPr>
          <a:xfrm>
            <a:off x="2789238" y="788988"/>
            <a:ext cx="3602037" cy="148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Image 7">
            <a:extLst>
              <a:ext uri="{FF2B5EF4-FFF2-40B4-BE49-F238E27FC236}">
                <a16:creationId xmlns:a16="http://schemas.microsoft.com/office/drawing/2014/main" id="{38F04B88-BCCF-47DD-B3ED-43829976DFB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73545" y="824408"/>
            <a:ext cx="1544613" cy="154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9625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F967FC11-B2D4-462B-8638-B8B9C2BF7AFB}" type="slidenum">
              <a:rPr lang="fr-FR" sz="1400">
                <a:solidFill>
                  <a:srgbClr val="000099"/>
                </a:solidFill>
              </a:rPr>
              <a:pPr/>
              <a:t>105</a:t>
            </a:fld>
            <a:r>
              <a:rPr lang="fr-FR" sz="1400" dirty="0">
                <a:solidFill>
                  <a:srgbClr val="000099"/>
                </a:solidFill>
              </a:rPr>
              <a:t>)</a:t>
            </a:r>
          </a:p>
        </p:txBody>
      </p:sp>
      <p:sp>
        <p:nvSpPr>
          <p:cNvPr id="96260" name="Rectangle 2"/>
          <p:cNvSpPr>
            <a:spLocks noGrp="1" noChangeArrowheads="1"/>
          </p:cNvSpPr>
          <p:nvPr>
            <p:ph type="title"/>
          </p:nvPr>
        </p:nvSpPr>
        <p:spPr>
          <a:xfrm>
            <a:off x="107950" y="128588"/>
            <a:ext cx="8915400" cy="457200"/>
          </a:xfrm>
        </p:spPr>
        <p:txBody>
          <a:bodyPr/>
          <a:lstStyle/>
          <a:p>
            <a:r>
              <a:rPr lang="fr-FR"/>
              <a:t>Objectifs</a:t>
            </a:r>
          </a:p>
        </p:txBody>
      </p:sp>
      <p:sp>
        <p:nvSpPr>
          <p:cNvPr id="96261" name="Rectangle 3"/>
          <p:cNvSpPr>
            <a:spLocks noGrp="1" noChangeArrowheads="1"/>
          </p:cNvSpPr>
          <p:nvPr>
            <p:ph type="body" idx="1"/>
          </p:nvPr>
        </p:nvSpPr>
        <p:spPr>
          <a:xfrm>
            <a:off x="94016" y="914400"/>
            <a:ext cx="8927154" cy="3453253"/>
          </a:xfrm>
          <a:noFill/>
        </p:spPr>
        <p:txBody>
          <a:bodyPr wrap="square">
            <a:spAutoFit/>
          </a:bodyPr>
          <a:lstStyle/>
          <a:p>
            <a:r>
              <a:rPr lang="fr-FR" sz="2800" dirty="0"/>
              <a:t>Décrire des scénarios particuliers</a:t>
            </a:r>
          </a:p>
          <a:p>
            <a:endParaRPr lang="fr-FR" sz="2800" dirty="0"/>
          </a:p>
          <a:p>
            <a:r>
              <a:rPr lang="fr-FR" sz="2800" dirty="0"/>
              <a:t>Capturer l’ordre des interactions entre les parties du système (objets, composants, acteurs, …)</a:t>
            </a:r>
          </a:p>
          <a:p>
            <a:endParaRPr lang="fr-FR" sz="2800" dirty="0"/>
          </a:p>
          <a:p>
            <a:r>
              <a:rPr lang="fr-FR" sz="2800" dirty="0"/>
              <a:t>Décrire les interactions déclenchées lorsqu’un scénario d’un cas d’utilisation est exécuté</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97283"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55B5E8E1-5048-4784-B8C8-C93E449D8F10}" type="slidenum">
              <a:rPr lang="fr-FR" sz="1400">
                <a:solidFill>
                  <a:srgbClr val="000099"/>
                </a:solidFill>
              </a:rPr>
              <a:pPr/>
              <a:t>106</a:t>
            </a:fld>
            <a:r>
              <a:rPr lang="fr-FR" sz="1400" dirty="0">
                <a:solidFill>
                  <a:srgbClr val="000099"/>
                </a:solidFill>
              </a:rPr>
              <a:t>)</a:t>
            </a:r>
          </a:p>
        </p:txBody>
      </p:sp>
      <p:sp>
        <p:nvSpPr>
          <p:cNvPr id="97284" name="Rectangle 2"/>
          <p:cNvSpPr>
            <a:spLocks noGrp="1" noChangeArrowheads="1"/>
          </p:cNvSpPr>
          <p:nvPr>
            <p:ph type="title"/>
          </p:nvPr>
        </p:nvSpPr>
        <p:spPr>
          <a:xfrm>
            <a:off x="107950" y="128588"/>
            <a:ext cx="8915400" cy="457200"/>
          </a:xfrm>
        </p:spPr>
        <p:txBody>
          <a:bodyPr/>
          <a:lstStyle/>
          <a:p>
            <a:r>
              <a:rPr lang="fr-FR"/>
              <a:t>Diagramme de séquence / diagramme de communication</a:t>
            </a:r>
          </a:p>
        </p:txBody>
      </p:sp>
      <p:sp>
        <p:nvSpPr>
          <p:cNvPr id="97285" name="Rectangle 3"/>
          <p:cNvSpPr>
            <a:spLocks noGrp="1" noChangeArrowheads="1"/>
          </p:cNvSpPr>
          <p:nvPr>
            <p:ph type="body" idx="1"/>
          </p:nvPr>
        </p:nvSpPr>
        <p:spPr/>
        <p:txBody>
          <a:bodyPr/>
          <a:lstStyle/>
          <a:p>
            <a:r>
              <a:rPr lang="fr-FR" sz="2800" dirty="0"/>
              <a:t>Ces diagrammes comportent :</a:t>
            </a:r>
          </a:p>
          <a:p>
            <a:pPr lvl="1"/>
            <a:r>
              <a:rPr lang="fr-FR" sz="2400" dirty="0"/>
              <a:t>des objets dans une situation donnée (instances)</a:t>
            </a:r>
          </a:p>
          <a:p>
            <a:pPr lvl="1"/>
            <a:r>
              <a:rPr lang="fr-FR" sz="2400" dirty="0"/>
              <a:t>les messages échangés entre les objets</a:t>
            </a:r>
          </a:p>
          <a:p>
            <a:pPr lvl="1"/>
            <a:endParaRPr lang="fr-FR" sz="2400" dirty="0"/>
          </a:p>
          <a:p>
            <a:r>
              <a:rPr lang="fr-FR" sz="2800" dirty="0"/>
              <a:t>Les objets sont les instances des classes identifiées et décrites dans le diagramme de classes.</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9830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CD3FD25-2B77-498A-9325-8765C4746F38}" type="slidenum">
              <a:rPr lang="fr-FR" sz="1400">
                <a:solidFill>
                  <a:srgbClr val="000099"/>
                </a:solidFill>
              </a:rPr>
              <a:pPr/>
              <a:t>107</a:t>
            </a:fld>
            <a:r>
              <a:rPr lang="fr-FR" sz="1400" dirty="0">
                <a:solidFill>
                  <a:srgbClr val="000099"/>
                </a:solidFill>
              </a:rPr>
              <a:t>)</a:t>
            </a:r>
          </a:p>
        </p:txBody>
      </p:sp>
      <p:sp>
        <p:nvSpPr>
          <p:cNvPr id="98308" name="Rectangle 2"/>
          <p:cNvSpPr>
            <a:spLocks noGrp="1" noChangeArrowheads="1"/>
          </p:cNvSpPr>
          <p:nvPr>
            <p:ph type="title"/>
          </p:nvPr>
        </p:nvSpPr>
        <p:spPr>
          <a:xfrm>
            <a:off x="107950" y="128588"/>
            <a:ext cx="8915400" cy="457200"/>
          </a:xfrm>
        </p:spPr>
        <p:txBody>
          <a:bodyPr/>
          <a:lstStyle/>
          <a:p>
            <a:r>
              <a:rPr lang="fr-FR"/>
              <a:t>Diagramme de séquence / diagramme de communication</a:t>
            </a:r>
          </a:p>
        </p:txBody>
      </p:sp>
      <p:sp>
        <p:nvSpPr>
          <p:cNvPr id="98309" name="Rectangle 3"/>
          <p:cNvSpPr>
            <a:spLocks noGrp="1" noChangeArrowheads="1"/>
          </p:cNvSpPr>
          <p:nvPr>
            <p:ph type="body" idx="1"/>
          </p:nvPr>
        </p:nvSpPr>
        <p:spPr>
          <a:xfrm>
            <a:off x="115888" y="809625"/>
            <a:ext cx="8788400" cy="4652963"/>
          </a:xfrm>
          <a:noFill/>
        </p:spPr>
        <p:txBody>
          <a:bodyPr>
            <a:spAutoFit/>
          </a:bodyPr>
          <a:lstStyle/>
          <a:p>
            <a:r>
              <a:rPr lang="fr-FR" sz="2800" dirty="0"/>
              <a:t>UML propose deux types de diagrammes pour modéliser la collaboration entre les objets du système : </a:t>
            </a:r>
          </a:p>
          <a:p>
            <a:pPr lvl="1"/>
            <a:r>
              <a:rPr lang="fr-FR" sz="2400" dirty="0"/>
              <a:t>Le diagramme de séquences,</a:t>
            </a:r>
          </a:p>
          <a:p>
            <a:pPr lvl="1"/>
            <a:r>
              <a:rPr lang="fr-FR" sz="2400" dirty="0"/>
              <a:t>Le diagramme de communication</a:t>
            </a:r>
          </a:p>
          <a:p>
            <a:pPr lvl="1"/>
            <a:endParaRPr lang="fr-FR" sz="2400" dirty="0"/>
          </a:p>
          <a:p>
            <a:r>
              <a:rPr lang="fr-FR" sz="2800" dirty="0"/>
              <a:t>Ces deux diagrammes sont regroupés sous le terme de diagrammes d’interactions.</a:t>
            </a:r>
          </a:p>
          <a:p>
            <a:endParaRPr lang="fr-FR" sz="2800" dirty="0"/>
          </a:p>
          <a:p>
            <a:r>
              <a:rPr lang="fr-FR" sz="2800" dirty="0"/>
              <a:t>Nous nous focaliserons dans un premier temps sur le diagramme de séquences.</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99331"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9F14D63B-0474-409D-8327-88C8452C1E11}" type="slidenum">
              <a:rPr lang="fr-FR" sz="1400">
                <a:solidFill>
                  <a:srgbClr val="000099"/>
                </a:solidFill>
              </a:rPr>
              <a:pPr/>
              <a:t>108</a:t>
            </a:fld>
            <a:r>
              <a:rPr lang="fr-FR" sz="1400" dirty="0">
                <a:solidFill>
                  <a:srgbClr val="000099"/>
                </a:solidFill>
              </a:rPr>
              <a:t>)</a:t>
            </a:r>
          </a:p>
        </p:txBody>
      </p:sp>
      <p:sp>
        <p:nvSpPr>
          <p:cNvPr id="99332" name="Rectangle 2"/>
          <p:cNvSpPr>
            <a:spLocks noGrp="1" noChangeArrowheads="1"/>
          </p:cNvSpPr>
          <p:nvPr>
            <p:ph type="title"/>
          </p:nvPr>
        </p:nvSpPr>
        <p:spPr>
          <a:xfrm>
            <a:off x="107950" y="169863"/>
            <a:ext cx="8915400" cy="457200"/>
          </a:xfrm>
        </p:spPr>
        <p:txBody>
          <a:bodyPr/>
          <a:lstStyle/>
          <a:p>
            <a:r>
              <a:rPr lang="fr-FR"/>
              <a:t>Diagramme de séquence en détail</a:t>
            </a:r>
          </a:p>
        </p:txBody>
      </p:sp>
      <p:sp>
        <p:nvSpPr>
          <p:cNvPr id="99333" name="Text Box 7"/>
          <p:cNvSpPr txBox="1">
            <a:spLocks noChangeArrowheads="1"/>
          </p:cNvSpPr>
          <p:nvPr/>
        </p:nvSpPr>
        <p:spPr bwMode="auto">
          <a:xfrm>
            <a:off x="261938" y="4281488"/>
            <a:ext cx="15208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sz="2000">
                <a:solidFill>
                  <a:schemeClr val="accent2"/>
                </a:solidFill>
              </a:rPr>
              <a:t>Ligne de vie d’un objet</a:t>
            </a:r>
          </a:p>
        </p:txBody>
      </p:sp>
      <p:sp>
        <p:nvSpPr>
          <p:cNvPr id="99334" name="Text Box 13"/>
          <p:cNvSpPr txBox="1">
            <a:spLocks noChangeArrowheads="1"/>
          </p:cNvSpPr>
          <p:nvPr/>
        </p:nvSpPr>
        <p:spPr bwMode="auto">
          <a:xfrm>
            <a:off x="6365875" y="5376863"/>
            <a:ext cx="259556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fr-FR" sz="2000">
                <a:solidFill>
                  <a:schemeClr val="accent2"/>
                </a:solidFill>
              </a:rPr>
              <a:t>Barre d’activité : l’objet est actif, il effectue quelque chose</a:t>
            </a:r>
          </a:p>
        </p:txBody>
      </p:sp>
      <p:sp>
        <p:nvSpPr>
          <p:cNvPr id="99335" name="Line 6"/>
          <p:cNvSpPr>
            <a:spLocks noChangeShapeType="1"/>
          </p:cNvSpPr>
          <p:nvPr/>
        </p:nvSpPr>
        <p:spPr bwMode="auto">
          <a:xfrm>
            <a:off x="1689100" y="4511675"/>
            <a:ext cx="679450" cy="11113"/>
          </a:xfrm>
          <a:prstGeom prst="line">
            <a:avLst/>
          </a:prstGeom>
          <a:noFill/>
          <a:ln w="9525">
            <a:solidFill>
              <a:srgbClr val="00008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9336" name="Line 7"/>
          <p:cNvSpPr>
            <a:spLocks noChangeShapeType="1"/>
          </p:cNvSpPr>
          <p:nvPr/>
        </p:nvSpPr>
        <p:spPr bwMode="auto">
          <a:xfrm flipH="1" flipV="1">
            <a:off x="7016750" y="3898900"/>
            <a:ext cx="490538" cy="1519238"/>
          </a:xfrm>
          <a:prstGeom prst="line">
            <a:avLst/>
          </a:prstGeom>
          <a:noFill/>
          <a:ln w="9525">
            <a:solidFill>
              <a:srgbClr val="00008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9337" name="Text Box 8"/>
          <p:cNvSpPr txBox="1">
            <a:spLocks noChangeArrowheads="1"/>
          </p:cNvSpPr>
          <p:nvPr/>
        </p:nvSpPr>
        <p:spPr bwMode="auto">
          <a:xfrm>
            <a:off x="3956050" y="1976438"/>
            <a:ext cx="12652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sz="2000">
                <a:solidFill>
                  <a:schemeClr val="accent2"/>
                </a:solidFill>
              </a:rPr>
              <a:t>Objets</a:t>
            </a:r>
          </a:p>
        </p:txBody>
      </p:sp>
      <p:sp>
        <p:nvSpPr>
          <p:cNvPr id="99338" name="Line 9"/>
          <p:cNvSpPr>
            <a:spLocks noChangeShapeType="1"/>
          </p:cNvSpPr>
          <p:nvPr/>
        </p:nvSpPr>
        <p:spPr bwMode="auto">
          <a:xfrm flipH="1" flipV="1">
            <a:off x="3351213" y="1819275"/>
            <a:ext cx="863600" cy="254000"/>
          </a:xfrm>
          <a:prstGeom prst="line">
            <a:avLst/>
          </a:prstGeom>
          <a:noFill/>
          <a:ln w="9525">
            <a:solidFill>
              <a:srgbClr val="00008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9339" name="Line 10"/>
          <p:cNvSpPr>
            <a:spLocks noChangeShapeType="1"/>
          </p:cNvSpPr>
          <p:nvPr/>
        </p:nvSpPr>
        <p:spPr bwMode="auto">
          <a:xfrm flipV="1">
            <a:off x="5026025" y="1801813"/>
            <a:ext cx="933450" cy="263525"/>
          </a:xfrm>
          <a:prstGeom prst="line">
            <a:avLst/>
          </a:prstGeom>
          <a:noFill/>
          <a:ln w="9525">
            <a:solidFill>
              <a:srgbClr val="00008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9340" name="AutoShape 11"/>
          <p:cNvSpPr>
            <a:spLocks noChangeArrowheads="1"/>
          </p:cNvSpPr>
          <p:nvPr/>
        </p:nvSpPr>
        <p:spPr bwMode="auto">
          <a:xfrm>
            <a:off x="8285163" y="2233613"/>
            <a:ext cx="485775" cy="2847975"/>
          </a:xfrm>
          <a:prstGeom prst="downArrow">
            <a:avLst>
              <a:gd name="adj1" fmla="val 50000"/>
              <a:gd name="adj2" fmla="val 14656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99341" name="Text Box 12"/>
          <p:cNvSpPr txBox="1">
            <a:spLocks noChangeArrowheads="1"/>
          </p:cNvSpPr>
          <p:nvPr/>
        </p:nvSpPr>
        <p:spPr bwMode="auto">
          <a:xfrm>
            <a:off x="7931150" y="3222625"/>
            <a:ext cx="1012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t>Temps</a:t>
            </a:r>
          </a:p>
        </p:txBody>
      </p:sp>
      <p:pic>
        <p:nvPicPr>
          <p:cNvPr id="9934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063" y="884238"/>
            <a:ext cx="6842125"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343" name="Text Box 14"/>
          <p:cNvSpPr txBox="1">
            <a:spLocks noChangeArrowheads="1"/>
          </p:cNvSpPr>
          <p:nvPr/>
        </p:nvSpPr>
        <p:spPr bwMode="auto">
          <a:xfrm>
            <a:off x="2392363" y="5559425"/>
            <a:ext cx="1520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sz="2000">
                <a:solidFill>
                  <a:schemeClr val="accent2"/>
                </a:solidFill>
              </a:rPr>
              <a:t>message</a:t>
            </a:r>
          </a:p>
        </p:txBody>
      </p:sp>
      <p:sp>
        <p:nvSpPr>
          <p:cNvPr id="99344" name="Line 15"/>
          <p:cNvSpPr>
            <a:spLocks noChangeShapeType="1"/>
          </p:cNvSpPr>
          <p:nvPr/>
        </p:nvSpPr>
        <p:spPr bwMode="auto">
          <a:xfrm flipV="1">
            <a:off x="3246438" y="3136900"/>
            <a:ext cx="1125537" cy="2497138"/>
          </a:xfrm>
          <a:prstGeom prst="line">
            <a:avLst/>
          </a:prstGeom>
          <a:noFill/>
          <a:ln w="9525">
            <a:solidFill>
              <a:srgbClr val="00008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9345" name="Line 16"/>
          <p:cNvSpPr>
            <a:spLocks noChangeShapeType="1"/>
          </p:cNvSpPr>
          <p:nvPr/>
        </p:nvSpPr>
        <p:spPr bwMode="auto">
          <a:xfrm flipV="1">
            <a:off x="4652963" y="3979863"/>
            <a:ext cx="615950" cy="1784350"/>
          </a:xfrm>
          <a:prstGeom prst="line">
            <a:avLst/>
          </a:prstGeom>
          <a:noFill/>
          <a:ln w="9525">
            <a:solidFill>
              <a:srgbClr val="00008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9346" name="Text Box 17"/>
          <p:cNvSpPr txBox="1">
            <a:spLocks noChangeArrowheads="1"/>
          </p:cNvSpPr>
          <p:nvPr/>
        </p:nvSpPr>
        <p:spPr bwMode="auto">
          <a:xfrm>
            <a:off x="4000500" y="5700713"/>
            <a:ext cx="1520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sz="2000">
                <a:solidFill>
                  <a:schemeClr val="accent2"/>
                </a:solidFill>
              </a:rPr>
              <a:t>flèche retour</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00355"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ED095A62-92A1-4AF9-BBAA-01E34B074D77}" type="slidenum">
              <a:rPr lang="fr-FR" sz="1400">
                <a:solidFill>
                  <a:srgbClr val="000099"/>
                </a:solidFill>
              </a:rPr>
              <a:pPr/>
              <a:t>109</a:t>
            </a:fld>
            <a:r>
              <a:rPr lang="fr-FR" sz="1400" dirty="0">
                <a:solidFill>
                  <a:srgbClr val="000099"/>
                </a:solidFill>
              </a:rPr>
              <a:t>)</a:t>
            </a:r>
          </a:p>
        </p:txBody>
      </p:sp>
      <p:sp>
        <p:nvSpPr>
          <p:cNvPr id="100356" name="Rectangle 2"/>
          <p:cNvSpPr>
            <a:spLocks noGrp="1" noChangeArrowheads="1"/>
          </p:cNvSpPr>
          <p:nvPr>
            <p:ph type="title"/>
          </p:nvPr>
        </p:nvSpPr>
        <p:spPr>
          <a:xfrm>
            <a:off x="107950" y="169863"/>
            <a:ext cx="8915400" cy="457200"/>
          </a:xfrm>
        </p:spPr>
        <p:txBody>
          <a:bodyPr/>
          <a:lstStyle/>
          <a:p>
            <a:r>
              <a:rPr lang="fr-FR"/>
              <a:t>Messages imbriqués</a:t>
            </a:r>
          </a:p>
        </p:txBody>
      </p:sp>
      <p:pic>
        <p:nvPicPr>
          <p:cNvPr id="100357"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363" y="1814513"/>
            <a:ext cx="7780337" cy="447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8" name="Rectangle 18"/>
          <p:cNvSpPr>
            <a:spLocks noChangeArrowheads="1"/>
          </p:cNvSpPr>
          <p:nvPr/>
        </p:nvSpPr>
        <p:spPr bwMode="auto">
          <a:xfrm>
            <a:off x="88944" y="795052"/>
            <a:ext cx="895952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rgbClr val="FF0000"/>
              </a:buClr>
              <a:buFont typeface="Symbol" panose="05050102010706020507" pitchFamily="18" charset="2"/>
              <a:buChar char="¨"/>
            </a:pPr>
            <a:r>
              <a:rPr lang="fr-FR" sz="2800" dirty="0">
                <a:solidFill>
                  <a:srgbClr val="000099"/>
                </a:solidFill>
              </a:rPr>
              <a:t>Un message peut conduire à l’envoi d’un ou plusieurs messages par le récepteur</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126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0C48A30B-6503-44D6-BDDF-991E035CC0CF}" type="slidenum">
              <a:rPr lang="fr-FR" sz="1400">
                <a:solidFill>
                  <a:srgbClr val="000099"/>
                </a:solidFill>
              </a:rPr>
              <a:pPr/>
              <a:t>11</a:t>
            </a:fld>
            <a:r>
              <a:rPr lang="fr-FR" sz="1400" dirty="0">
                <a:solidFill>
                  <a:srgbClr val="000099"/>
                </a:solidFill>
              </a:rPr>
              <a:t>)</a:t>
            </a:r>
          </a:p>
        </p:txBody>
      </p:sp>
      <p:sp>
        <p:nvSpPr>
          <p:cNvPr id="11268" name="Rectangle 2"/>
          <p:cNvSpPr>
            <a:spLocks noGrp="1" noChangeArrowheads="1"/>
          </p:cNvSpPr>
          <p:nvPr>
            <p:ph type="body" idx="1"/>
          </p:nvPr>
        </p:nvSpPr>
        <p:spPr>
          <a:xfrm>
            <a:off x="90188" y="791463"/>
            <a:ext cx="8851900" cy="5626156"/>
          </a:xfrm>
          <a:noFill/>
        </p:spPr>
        <p:txBody>
          <a:bodyPr>
            <a:spAutoFit/>
          </a:bodyPr>
          <a:lstStyle/>
          <a:p>
            <a:pPr>
              <a:lnSpc>
                <a:spcPct val="90000"/>
              </a:lnSpc>
            </a:pPr>
            <a:r>
              <a:rPr lang="fr-FR" sz="2800" dirty="0"/>
              <a:t>Comment représenter une classe ? Un objet ?</a:t>
            </a:r>
          </a:p>
          <a:p>
            <a:pPr>
              <a:lnSpc>
                <a:spcPct val="90000"/>
              </a:lnSpc>
            </a:pPr>
            <a:endParaRPr lang="fr-FR" sz="2800" dirty="0"/>
          </a:p>
          <a:p>
            <a:pPr>
              <a:lnSpc>
                <a:spcPct val="90000"/>
              </a:lnSpc>
            </a:pPr>
            <a:endParaRPr lang="fr-FR" sz="2800" dirty="0"/>
          </a:p>
          <a:p>
            <a:pPr>
              <a:lnSpc>
                <a:spcPct val="90000"/>
              </a:lnSpc>
            </a:pPr>
            <a:endParaRPr lang="fr-FR" sz="2800" dirty="0"/>
          </a:p>
          <a:p>
            <a:pPr>
              <a:lnSpc>
                <a:spcPct val="90000"/>
              </a:lnSpc>
            </a:pPr>
            <a:endParaRPr lang="fr-FR" sz="2800" dirty="0"/>
          </a:p>
          <a:p>
            <a:pPr>
              <a:lnSpc>
                <a:spcPct val="90000"/>
              </a:lnSpc>
            </a:pPr>
            <a:endParaRPr lang="fr-FR" sz="2800" dirty="0"/>
          </a:p>
          <a:p>
            <a:pPr>
              <a:lnSpc>
                <a:spcPct val="90000"/>
              </a:lnSpc>
            </a:pPr>
            <a:endParaRPr lang="fr-FR" sz="2800" dirty="0"/>
          </a:p>
          <a:p>
            <a:pPr>
              <a:lnSpc>
                <a:spcPct val="90000"/>
              </a:lnSpc>
            </a:pPr>
            <a:endParaRPr lang="fr-FR" sz="2800" dirty="0"/>
          </a:p>
          <a:p>
            <a:pPr>
              <a:lnSpc>
                <a:spcPct val="90000"/>
              </a:lnSpc>
            </a:pPr>
            <a:endParaRPr lang="fr-FR" sz="2800" dirty="0"/>
          </a:p>
          <a:p>
            <a:pPr>
              <a:lnSpc>
                <a:spcPct val="90000"/>
              </a:lnSpc>
            </a:pPr>
            <a:endParaRPr lang="fr-FR" sz="2800" dirty="0"/>
          </a:p>
          <a:p>
            <a:pPr>
              <a:lnSpc>
                <a:spcPct val="90000"/>
              </a:lnSpc>
              <a:tabLst>
                <a:tab pos="2155825" algn="l"/>
              </a:tabLst>
            </a:pPr>
            <a:r>
              <a:rPr lang="fr-FR" sz="2800" dirty="0"/>
              <a:t>Tout est défini dans la spécification UML !</a:t>
            </a:r>
          </a:p>
          <a:p>
            <a:pPr lvl="1">
              <a:lnSpc>
                <a:spcPct val="90000"/>
              </a:lnSpc>
            </a:pPr>
            <a:r>
              <a:rPr lang="fr-FR" sz="2400" dirty="0"/>
              <a:t>http://www.omg.org/spec/UML/</a:t>
            </a:r>
          </a:p>
        </p:txBody>
      </p:sp>
      <p:sp>
        <p:nvSpPr>
          <p:cNvPr id="11269" name="Text Box 3"/>
          <p:cNvSpPr txBox="1">
            <a:spLocks noChangeArrowheads="1"/>
          </p:cNvSpPr>
          <p:nvPr/>
        </p:nvSpPr>
        <p:spPr bwMode="auto">
          <a:xfrm>
            <a:off x="57150" y="112713"/>
            <a:ext cx="9031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b="1">
                <a:solidFill>
                  <a:srgbClr val="000099"/>
                </a:solidFill>
                <a:sym typeface="Wingdings" panose="05000000000000000000" pitchFamily="2" charset="2"/>
              </a:rPr>
              <a:t>UML c’est quoi exactement ? – La genèse</a:t>
            </a:r>
          </a:p>
        </p:txBody>
      </p:sp>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820" y="1422810"/>
            <a:ext cx="2266950"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794" y="1422810"/>
            <a:ext cx="4281774" cy="241388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885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4543" t="23366" r="5176" b="7227"/>
          <a:stretch/>
        </p:blipFill>
        <p:spPr bwMode="auto">
          <a:xfrm>
            <a:off x="317634" y="2647790"/>
            <a:ext cx="4119613" cy="2377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4505" y="4103244"/>
            <a:ext cx="1258746" cy="922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5996547"/>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0137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4E03C305-A113-421F-86C6-81DB95AD85E0}" type="slidenum">
              <a:rPr lang="fr-FR" sz="1400">
                <a:solidFill>
                  <a:srgbClr val="000099"/>
                </a:solidFill>
              </a:rPr>
              <a:pPr/>
              <a:t>110</a:t>
            </a:fld>
            <a:r>
              <a:rPr lang="fr-FR" sz="1400" dirty="0">
                <a:solidFill>
                  <a:srgbClr val="000099"/>
                </a:solidFill>
              </a:rPr>
              <a:t>)</a:t>
            </a:r>
          </a:p>
        </p:txBody>
      </p:sp>
      <p:sp>
        <p:nvSpPr>
          <p:cNvPr id="101380" name="Rectangle 2"/>
          <p:cNvSpPr>
            <a:spLocks noGrp="1" noChangeArrowheads="1"/>
          </p:cNvSpPr>
          <p:nvPr>
            <p:ph type="title"/>
          </p:nvPr>
        </p:nvSpPr>
        <p:spPr/>
        <p:txBody>
          <a:bodyPr/>
          <a:lstStyle/>
          <a:p>
            <a:r>
              <a:rPr lang="fr-FR"/>
              <a:t>Exemple</a:t>
            </a:r>
          </a:p>
        </p:txBody>
      </p:sp>
      <p:sp>
        <p:nvSpPr>
          <p:cNvPr id="101381" name="Rectangle 2"/>
          <p:cNvSpPr>
            <a:spLocks noChangeArrowheads="1"/>
          </p:cNvSpPr>
          <p:nvPr/>
        </p:nvSpPr>
        <p:spPr bwMode="auto">
          <a:xfrm>
            <a:off x="91150" y="835996"/>
            <a:ext cx="894366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rgbClr val="FF0000"/>
              </a:buClr>
              <a:buFont typeface="Symbol" panose="05050102010706020507" pitchFamily="18" charset="2"/>
              <a:buChar char="¨"/>
            </a:pPr>
            <a:r>
              <a:rPr lang="fr-FR" sz="2800" dirty="0">
                <a:solidFill>
                  <a:srgbClr val="000099"/>
                </a:solidFill>
              </a:rPr>
              <a:t>Comment calculer le poids d’une voiture, égal au poids du moteur plus le poids de la carrosserie ?</a:t>
            </a:r>
          </a:p>
        </p:txBody>
      </p:sp>
      <p:pic>
        <p:nvPicPr>
          <p:cNvPr id="101382" name="Picture 9"/>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449388" y="2481263"/>
            <a:ext cx="6542087" cy="2921000"/>
          </a:xfrm>
          <a:noFill/>
          <a:extLst>
            <a:ext uri="{91240B29-F687-4F45-9708-019B960494DF}">
              <a14:hiddenLine xmlns:a14="http://schemas.microsoft.com/office/drawing/2010/main" w="12700" cap="flat" cmpd="sng" algn="ctr">
                <a:solidFill>
                  <a:schemeClr val="tx1"/>
                </a:solidFill>
                <a:prstDash val="solid"/>
                <a:miter lim="800000"/>
                <a:headEnd type="none" w="med" len="med"/>
                <a:tailEnd type="none" w="med" len="med"/>
              </a14:hiddenLine>
            </a:ext>
          </a:extLst>
        </p:spPr>
      </p:pic>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Espace réservé du pied de page 4"/>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02403" name="Espace réservé du numéro de diapositive 5"/>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71AA0F24-01AA-4868-811F-7614FCF522C2}" type="slidenum">
              <a:rPr lang="fr-FR" sz="1400">
                <a:solidFill>
                  <a:srgbClr val="000099"/>
                </a:solidFill>
              </a:rPr>
              <a:pPr/>
              <a:t>111</a:t>
            </a:fld>
            <a:r>
              <a:rPr lang="fr-FR" sz="1400" dirty="0">
                <a:solidFill>
                  <a:srgbClr val="000099"/>
                </a:solidFill>
              </a:rPr>
              <a:t>)</a:t>
            </a:r>
          </a:p>
        </p:txBody>
      </p:sp>
      <p:sp>
        <p:nvSpPr>
          <p:cNvPr id="102404" name="Rectangle 2"/>
          <p:cNvSpPr>
            <a:spLocks noGrp="1" noChangeArrowheads="1"/>
          </p:cNvSpPr>
          <p:nvPr>
            <p:ph type="title"/>
          </p:nvPr>
        </p:nvSpPr>
        <p:spPr/>
        <p:txBody>
          <a:bodyPr/>
          <a:lstStyle/>
          <a:p>
            <a:r>
              <a:rPr lang="fr-FR"/>
              <a:t>Diagrammes de séquences et diagramme de classes</a:t>
            </a:r>
          </a:p>
        </p:txBody>
      </p:sp>
      <p:pic>
        <p:nvPicPr>
          <p:cNvPr id="102405" name="Picture 1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76250" y="3825875"/>
            <a:ext cx="3689350" cy="1214438"/>
          </a:xfrm>
          <a:noFill/>
        </p:spPr>
      </p:pic>
      <p:sp>
        <p:nvSpPr>
          <p:cNvPr id="102406" name="Rectangle 3"/>
          <p:cNvSpPr>
            <a:spLocks noChangeArrowheads="1"/>
          </p:cNvSpPr>
          <p:nvPr/>
        </p:nvSpPr>
        <p:spPr bwMode="auto">
          <a:xfrm>
            <a:off x="63854" y="835996"/>
            <a:ext cx="8970962" cy="1902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rgbClr val="FF0000"/>
              </a:buClr>
              <a:buFont typeface="Symbol" panose="05050102010706020507" pitchFamily="18" charset="2"/>
              <a:buChar char="¨"/>
            </a:pPr>
            <a:r>
              <a:rPr lang="fr-FR" sz="2800" dirty="0">
                <a:solidFill>
                  <a:srgbClr val="000099"/>
                </a:solidFill>
              </a:rPr>
              <a:t>Le diagramme de classes présente une vue statique du système.</a:t>
            </a:r>
          </a:p>
          <a:p>
            <a:pPr>
              <a:spcBef>
                <a:spcPct val="20000"/>
              </a:spcBef>
              <a:buClr>
                <a:srgbClr val="FF0000"/>
              </a:buClr>
              <a:buFont typeface="Symbol" panose="05050102010706020507" pitchFamily="18" charset="2"/>
              <a:buChar char="¨"/>
            </a:pPr>
            <a:r>
              <a:rPr lang="fr-FR" sz="2800" dirty="0">
                <a:solidFill>
                  <a:srgbClr val="000099"/>
                </a:solidFill>
              </a:rPr>
              <a:t>Le diagramme de séquences présente une vue dynamique du système.</a:t>
            </a:r>
          </a:p>
        </p:txBody>
      </p:sp>
      <p:pic>
        <p:nvPicPr>
          <p:cNvPr id="102407" name="Picture 17"/>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4895850" y="3155950"/>
            <a:ext cx="3902075" cy="2809875"/>
          </a:xfrm>
          <a:noFill/>
        </p:spPr>
      </p:pic>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03427"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0867BE2A-3807-4A2C-B8E4-58E58DB9C365}" type="slidenum">
              <a:rPr lang="fr-FR" sz="1400">
                <a:solidFill>
                  <a:srgbClr val="000099"/>
                </a:solidFill>
              </a:rPr>
              <a:pPr/>
              <a:t>112</a:t>
            </a:fld>
            <a:r>
              <a:rPr lang="fr-FR" sz="1400" dirty="0">
                <a:solidFill>
                  <a:srgbClr val="000099"/>
                </a:solidFill>
              </a:rPr>
              <a:t>)</a:t>
            </a:r>
          </a:p>
        </p:txBody>
      </p:sp>
      <p:sp>
        <p:nvSpPr>
          <p:cNvPr id="103428" name="Rectangle 2"/>
          <p:cNvSpPr>
            <a:spLocks noGrp="1" noChangeArrowheads="1"/>
          </p:cNvSpPr>
          <p:nvPr>
            <p:ph type="title"/>
          </p:nvPr>
        </p:nvSpPr>
        <p:spPr>
          <a:xfrm>
            <a:off x="107950" y="166688"/>
            <a:ext cx="8915400" cy="457200"/>
          </a:xfrm>
        </p:spPr>
        <p:txBody>
          <a:bodyPr/>
          <a:lstStyle/>
          <a:p>
            <a:r>
              <a:rPr lang="fr-FR"/>
              <a:t>Messages synchrones/asynchrones</a:t>
            </a:r>
          </a:p>
        </p:txBody>
      </p:sp>
      <p:sp>
        <p:nvSpPr>
          <p:cNvPr id="103429" name="Text Box 3"/>
          <p:cNvSpPr txBox="1">
            <a:spLocks noChangeArrowheads="1"/>
          </p:cNvSpPr>
          <p:nvPr/>
        </p:nvSpPr>
        <p:spPr bwMode="auto">
          <a:xfrm>
            <a:off x="5972175" y="4745038"/>
            <a:ext cx="2455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sv-SE" sz="1600" b="1" i="1">
                <a:solidFill>
                  <a:schemeClr val="accent2"/>
                </a:solidFill>
                <a:latin typeface="Times" panose="02020603050405020304" pitchFamily="18" charset="0"/>
              </a:rPr>
              <a:t>message asynchrone</a:t>
            </a:r>
            <a:endParaRPr lang="fr-FR" altLang="sv-SE" sz="1600" b="1">
              <a:solidFill>
                <a:schemeClr val="accent2"/>
              </a:solidFill>
              <a:latin typeface="Times" panose="02020603050405020304" pitchFamily="18" charset="0"/>
            </a:endParaRPr>
          </a:p>
        </p:txBody>
      </p:sp>
      <p:sp>
        <p:nvSpPr>
          <p:cNvPr id="103430" name="Text Box 4"/>
          <p:cNvSpPr txBox="1">
            <a:spLocks noChangeArrowheads="1"/>
          </p:cNvSpPr>
          <p:nvPr/>
        </p:nvSpPr>
        <p:spPr bwMode="auto">
          <a:xfrm>
            <a:off x="595313" y="4157663"/>
            <a:ext cx="1806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sv-SE" sz="1600" b="1" i="1">
                <a:solidFill>
                  <a:schemeClr val="accent2"/>
                </a:solidFill>
                <a:latin typeface="Times" panose="02020603050405020304" pitchFamily="18" charset="0"/>
              </a:rPr>
              <a:t>message synchrone</a:t>
            </a:r>
            <a:endParaRPr lang="fr-FR" altLang="sv-SE" sz="1600" b="1">
              <a:solidFill>
                <a:schemeClr val="accent2"/>
              </a:solidFill>
              <a:latin typeface="Times" panose="02020603050405020304" pitchFamily="18" charset="0"/>
            </a:endParaRPr>
          </a:p>
        </p:txBody>
      </p:sp>
      <p:sp>
        <p:nvSpPr>
          <p:cNvPr id="103431" name="Line 5"/>
          <p:cNvSpPr>
            <a:spLocks noChangeShapeType="1"/>
          </p:cNvSpPr>
          <p:nvPr/>
        </p:nvSpPr>
        <p:spPr bwMode="auto">
          <a:xfrm flipV="1">
            <a:off x="2433638" y="4249738"/>
            <a:ext cx="928687" cy="106362"/>
          </a:xfrm>
          <a:prstGeom prst="line">
            <a:avLst/>
          </a:prstGeom>
          <a:noFill/>
          <a:ln w="28575">
            <a:solidFill>
              <a:schemeClr val="accent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3432" name="Rectangle 6"/>
          <p:cNvSpPr>
            <a:spLocks noChangeArrowheads="1"/>
          </p:cNvSpPr>
          <p:nvPr/>
        </p:nvSpPr>
        <p:spPr bwMode="auto">
          <a:xfrm>
            <a:off x="129889" y="872531"/>
            <a:ext cx="8850338" cy="1902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rgbClr val="FF0000"/>
              </a:buClr>
              <a:buFont typeface="Symbol" panose="05050102010706020507" pitchFamily="18" charset="2"/>
              <a:buChar char="¨"/>
            </a:pPr>
            <a:r>
              <a:rPr lang="fr-FR" sz="2800" dirty="0">
                <a:solidFill>
                  <a:srgbClr val="000099"/>
                </a:solidFill>
              </a:rPr>
              <a:t>Message synchrone : l’émetteur attend le retour du récepteur du message</a:t>
            </a:r>
          </a:p>
          <a:p>
            <a:pPr>
              <a:spcBef>
                <a:spcPct val="20000"/>
              </a:spcBef>
              <a:buClr>
                <a:srgbClr val="FF0000"/>
              </a:buClr>
              <a:buFont typeface="Symbol" panose="05050102010706020507" pitchFamily="18" charset="2"/>
              <a:buChar char="¨"/>
            </a:pPr>
            <a:r>
              <a:rPr lang="fr-FR" sz="2800" dirty="0">
                <a:solidFill>
                  <a:srgbClr val="000099"/>
                </a:solidFill>
              </a:rPr>
              <a:t>Message asynchrone : l’émetteur n’est pas bloqué, il continue ses traitements</a:t>
            </a:r>
          </a:p>
        </p:txBody>
      </p:sp>
      <p:pic>
        <p:nvPicPr>
          <p:cNvPr id="10343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75" y="3171825"/>
            <a:ext cx="33147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34" name="Line 8"/>
          <p:cNvSpPr>
            <a:spLocks noChangeShapeType="1"/>
          </p:cNvSpPr>
          <p:nvPr/>
        </p:nvSpPr>
        <p:spPr bwMode="auto">
          <a:xfrm flipH="1">
            <a:off x="5651500" y="5092700"/>
            <a:ext cx="347663" cy="382588"/>
          </a:xfrm>
          <a:prstGeom prst="line">
            <a:avLst/>
          </a:prstGeom>
          <a:noFill/>
          <a:ln w="28575">
            <a:solidFill>
              <a:schemeClr val="accent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04451"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6DE2AEA-1556-4359-8D6A-B24A9E21E9D4}" type="slidenum">
              <a:rPr lang="fr-FR" sz="1400">
                <a:solidFill>
                  <a:srgbClr val="000099"/>
                </a:solidFill>
              </a:rPr>
              <a:pPr/>
              <a:t>113</a:t>
            </a:fld>
            <a:r>
              <a:rPr lang="fr-FR" sz="1400" dirty="0">
                <a:solidFill>
                  <a:srgbClr val="000099"/>
                </a:solidFill>
              </a:rPr>
              <a:t>)</a:t>
            </a:r>
          </a:p>
        </p:txBody>
      </p:sp>
      <p:sp>
        <p:nvSpPr>
          <p:cNvPr id="104452" name="Rectangle 2"/>
          <p:cNvSpPr>
            <a:spLocks noGrp="1" noChangeArrowheads="1"/>
          </p:cNvSpPr>
          <p:nvPr>
            <p:ph type="title"/>
          </p:nvPr>
        </p:nvSpPr>
        <p:spPr>
          <a:xfrm>
            <a:off x="107950" y="166688"/>
            <a:ext cx="8915400" cy="457200"/>
          </a:xfrm>
        </p:spPr>
        <p:txBody>
          <a:bodyPr/>
          <a:lstStyle/>
          <a:p>
            <a:r>
              <a:rPr lang="fr-FR"/>
              <a:t>Messages de création/destruction</a:t>
            </a:r>
            <a:endParaRPr lang="fr-FR" i="1"/>
          </a:p>
        </p:txBody>
      </p:sp>
      <p:sp>
        <p:nvSpPr>
          <p:cNvPr id="104453" name="Text Box 13"/>
          <p:cNvSpPr txBox="1">
            <a:spLocks noChangeArrowheads="1"/>
          </p:cNvSpPr>
          <p:nvPr/>
        </p:nvSpPr>
        <p:spPr bwMode="auto">
          <a:xfrm>
            <a:off x="1708150" y="3346450"/>
            <a:ext cx="919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sv-SE" sz="1600" b="1" i="1">
                <a:solidFill>
                  <a:schemeClr val="accent2"/>
                </a:solidFill>
                <a:latin typeface="Times" panose="02020603050405020304" pitchFamily="18" charset="0"/>
              </a:rPr>
              <a:t>Création</a:t>
            </a:r>
            <a:endParaRPr lang="fr-FR" altLang="sv-SE" sz="1400" b="1" i="1">
              <a:solidFill>
                <a:schemeClr val="accent2"/>
              </a:solidFill>
              <a:latin typeface="Times" panose="02020603050405020304" pitchFamily="18" charset="0"/>
            </a:endParaRPr>
          </a:p>
        </p:txBody>
      </p:sp>
      <p:sp>
        <p:nvSpPr>
          <p:cNvPr id="104454" name="Text Box 16"/>
          <p:cNvSpPr txBox="1">
            <a:spLocks noChangeArrowheads="1"/>
          </p:cNvSpPr>
          <p:nvPr/>
        </p:nvSpPr>
        <p:spPr bwMode="auto">
          <a:xfrm>
            <a:off x="1597025" y="5030788"/>
            <a:ext cx="1212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sv-SE" sz="1600" b="1" i="1">
                <a:solidFill>
                  <a:schemeClr val="accent2"/>
                </a:solidFill>
                <a:latin typeface="Times" panose="02020603050405020304" pitchFamily="18" charset="0"/>
              </a:rPr>
              <a:t>Suppression</a:t>
            </a:r>
          </a:p>
        </p:txBody>
      </p:sp>
      <p:sp>
        <p:nvSpPr>
          <p:cNvPr id="104455" name="Line 17"/>
          <p:cNvSpPr>
            <a:spLocks noChangeShapeType="1"/>
          </p:cNvSpPr>
          <p:nvPr/>
        </p:nvSpPr>
        <p:spPr bwMode="auto">
          <a:xfrm flipV="1">
            <a:off x="2932113" y="5222875"/>
            <a:ext cx="1463675" cy="7938"/>
          </a:xfrm>
          <a:prstGeom prst="line">
            <a:avLst/>
          </a:prstGeom>
          <a:noFill/>
          <a:ln w="28575">
            <a:solidFill>
              <a:schemeClr val="accent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104456" name="Rectangle 2"/>
          <p:cNvSpPr>
            <a:spLocks noChangeArrowheads="1"/>
          </p:cNvSpPr>
          <p:nvPr/>
        </p:nvSpPr>
        <p:spPr bwMode="auto">
          <a:xfrm>
            <a:off x="142567" y="856964"/>
            <a:ext cx="8686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82600" indent="-4826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rgbClr val="FF0000"/>
              </a:buClr>
              <a:buFont typeface="Symbol" panose="05050102010706020507" pitchFamily="18" charset="2"/>
              <a:buChar char="¨"/>
            </a:pPr>
            <a:r>
              <a:rPr lang="fr-FR" sz="2800" dirty="0">
                <a:solidFill>
                  <a:srgbClr val="000099"/>
                </a:solidFill>
              </a:rPr>
              <a:t>Rappel : les objets naissent, vivent et meurent</a:t>
            </a:r>
          </a:p>
        </p:txBody>
      </p:sp>
      <p:sp>
        <p:nvSpPr>
          <p:cNvPr id="104457" name="Line 4"/>
          <p:cNvSpPr>
            <a:spLocks noChangeShapeType="1"/>
          </p:cNvSpPr>
          <p:nvPr/>
        </p:nvSpPr>
        <p:spPr bwMode="auto">
          <a:xfrm>
            <a:off x="2936875" y="3533775"/>
            <a:ext cx="1325563" cy="1588"/>
          </a:xfrm>
          <a:prstGeom prst="line">
            <a:avLst/>
          </a:prstGeom>
          <a:noFill/>
          <a:ln w="28575">
            <a:solidFill>
              <a:schemeClr val="accent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pic>
        <p:nvPicPr>
          <p:cNvPr id="10445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525" y="1836738"/>
            <a:ext cx="4543425" cy="451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05475"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90B2EA5F-E507-45FC-9415-FE9E977D522F}" type="slidenum">
              <a:rPr lang="fr-FR" sz="1400">
                <a:solidFill>
                  <a:srgbClr val="000099"/>
                </a:solidFill>
              </a:rPr>
              <a:pPr/>
              <a:t>114</a:t>
            </a:fld>
            <a:r>
              <a:rPr lang="fr-FR" sz="1400" dirty="0">
                <a:solidFill>
                  <a:srgbClr val="000099"/>
                </a:solidFill>
              </a:rPr>
              <a:t>)</a:t>
            </a:r>
          </a:p>
        </p:txBody>
      </p:sp>
      <p:sp>
        <p:nvSpPr>
          <p:cNvPr id="105476" name="Rectangle 2"/>
          <p:cNvSpPr>
            <a:spLocks noGrp="1" noChangeArrowheads="1"/>
          </p:cNvSpPr>
          <p:nvPr>
            <p:ph type="title"/>
          </p:nvPr>
        </p:nvSpPr>
        <p:spPr>
          <a:xfrm>
            <a:off x="107950" y="166688"/>
            <a:ext cx="8915400" cy="457200"/>
          </a:xfrm>
        </p:spPr>
        <p:txBody>
          <a:bodyPr/>
          <a:lstStyle/>
          <a:p>
            <a:r>
              <a:rPr lang="fr-FR"/>
              <a:t>Messages réflexifs</a:t>
            </a:r>
            <a:endParaRPr lang="fr-FR" i="1"/>
          </a:p>
        </p:txBody>
      </p:sp>
      <p:sp>
        <p:nvSpPr>
          <p:cNvPr id="105477" name="Text Box 3"/>
          <p:cNvSpPr txBox="1">
            <a:spLocks noChangeArrowheads="1"/>
          </p:cNvSpPr>
          <p:nvPr/>
        </p:nvSpPr>
        <p:spPr bwMode="auto">
          <a:xfrm>
            <a:off x="1017588" y="4464050"/>
            <a:ext cx="1571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sv-SE" sz="1600" b="1" i="1">
                <a:solidFill>
                  <a:schemeClr val="accent2"/>
                </a:solidFill>
                <a:latin typeface="Times" panose="02020603050405020304" pitchFamily="18" charset="0"/>
              </a:rPr>
              <a:t>Message réflexif</a:t>
            </a:r>
            <a:endParaRPr lang="fr-FR" altLang="sv-SE" sz="1400" b="1" i="1">
              <a:solidFill>
                <a:schemeClr val="accent2"/>
              </a:solidFill>
              <a:latin typeface="Times" panose="02020603050405020304" pitchFamily="18" charset="0"/>
            </a:endParaRPr>
          </a:p>
        </p:txBody>
      </p:sp>
      <p:sp>
        <p:nvSpPr>
          <p:cNvPr id="105478" name="Rectangle 6"/>
          <p:cNvSpPr>
            <a:spLocks noChangeArrowheads="1"/>
          </p:cNvSpPr>
          <p:nvPr/>
        </p:nvSpPr>
        <p:spPr bwMode="auto">
          <a:xfrm>
            <a:off x="87975" y="859808"/>
            <a:ext cx="88922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rgbClr val="FF0000"/>
              </a:buClr>
              <a:buFont typeface="Symbol" panose="05050102010706020507" pitchFamily="18" charset="2"/>
              <a:buChar char="¨"/>
            </a:pPr>
            <a:r>
              <a:rPr lang="fr-FR" sz="2800" dirty="0">
                <a:solidFill>
                  <a:srgbClr val="000099"/>
                </a:solidFill>
              </a:rPr>
              <a:t>Envoi d’un message d’un objet à lui-même</a:t>
            </a:r>
          </a:p>
        </p:txBody>
      </p:sp>
      <p:sp>
        <p:nvSpPr>
          <p:cNvPr id="105479" name="Line 7"/>
          <p:cNvSpPr>
            <a:spLocks noChangeShapeType="1"/>
          </p:cNvSpPr>
          <p:nvPr/>
        </p:nvSpPr>
        <p:spPr bwMode="auto">
          <a:xfrm flipV="1">
            <a:off x="2614613" y="4530725"/>
            <a:ext cx="3505200" cy="147638"/>
          </a:xfrm>
          <a:prstGeom prst="line">
            <a:avLst/>
          </a:prstGeom>
          <a:noFill/>
          <a:ln w="28575">
            <a:solidFill>
              <a:schemeClr val="accent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pic>
        <p:nvPicPr>
          <p:cNvPr id="10548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150" y="2503488"/>
            <a:ext cx="6170613" cy="3433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06499"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EF6413D5-B752-4887-8D98-7399608EF42B}" type="slidenum">
              <a:rPr lang="fr-FR" sz="1400">
                <a:solidFill>
                  <a:srgbClr val="000099"/>
                </a:solidFill>
              </a:rPr>
              <a:pPr/>
              <a:t>115</a:t>
            </a:fld>
            <a:r>
              <a:rPr lang="fr-FR" sz="1400" dirty="0">
                <a:solidFill>
                  <a:srgbClr val="000099"/>
                </a:solidFill>
              </a:rPr>
              <a:t>)</a:t>
            </a:r>
          </a:p>
        </p:txBody>
      </p:sp>
      <p:sp>
        <p:nvSpPr>
          <p:cNvPr id="106500" name="Rectangle 3"/>
          <p:cNvSpPr>
            <a:spLocks noGrp="1" noChangeArrowheads="1"/>
          </p:cNvSpPr>
          <p:nvPr>
            <p:ph type="title"/>
          </p:nvPr>
        </p:nvSpPr>
        <p:spPr>
          <a:xfrm>
            <a:off x="107950" y="130175"/>
            <a:ext cx="8915400" cy="457200"/>
          </a:xfrm>
        </p:spPr>
        <p:txBody>
          <a:bodyPr/>
          <a:lstStyle/>
          <a:p>
            <a:r>
              <a:rPr lang="fr-FR"/>
              <a:t>Fragments (UML2)</a:t>
            </a:r>
            <a:endParaRPr lang="fr-FR" i="1"/>
          </a:p>
        </p:txBody>
      </p:sp>
      <p:sp>
        <p:nvSpPr>
          <p:cNvPr id="106501" name="Rectangle 2"/>
          <p:cNvSpPr>
            <a:spLocks noChangeArrowheads="1"/>
          </p:cNvSpPr>
          <p:nvPr/>
        </p:nvSpPr>
        <p:spPr bwMode="auto">
          <a:xfrm>
            <a:off x="74326" y="776619"/>
            <a:ext cx="893319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rgbClr val="FF0000"/>
              </a:buClr>
              <a:buFont typeface="Symbol" panose="05050102010706020507" pitchFamily="18" charset="2"/>
              <a:buChar char="¨"/>
            </a:pPr>
            <a:r>
              <a:rPr lang="fr-FR" sz="2800" dirty="0">
                <a:solidFill>
                  <a:srgbClr val="000099"/>
                </a:solidFill>
              </a:rPr>
              <a:t>Cadres d’interaction et fragments combinés permettent, depuis UML 2, d’enrichir les diagrammes de séquence pour structurer les interactions complexes</a:t>
            </a:r>
          </a:p>
        </p:txBody>
      </p:sp>
      <p:sp>
        <p:nvSpPr>
          <p:cNvPr id="106503" name="Text Box 4"/>
          <p:cNvSpPr txBox="1">
            <a:spLocks noChangeArrowheads="1"/>
          </p:cNvSpPr>
          <p:nvPr/>
        </p:nvSpPr>
        <p:spPr bwMode="auto">
          <a:xfrm>
            <a:off x="299430" y="4721378"/>
            <a:ext cx="178038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sv-SE" altLang="sv-SE" sz="1600" b="1" dirty="0">
                <a:solidFill>
                  <a:schemeClr val="accent2"/>
                </a:solidFill>
                <a:latin typeface="Times" panose="02020603050405020304" pitchFamily="18" charset="0"/>
              </a:rPr>
              <a:t>Référence à une autre séquence</a:t>
            </a:r>
            <a:endParaRPr lang="fr-FR" altLang="sv-SE" sz="1400" b="1" dirty="0">
              <a:solidFill>
                <a:schemeClr val="accent2"/>
              </a:solidFill>
              <a:latin typeface="Times" panose="02020603050405020304" pitchFamily="18" charset="0"/>
            </a:endParaRPr>
          </a:p>
        </p:txBody>
      </p:sp>
      <p:sp>
        <p:nvSpPr>
          <p:cNvPr id="106505" name="Text Box 6"/>
          <p:cNvSpPr txBox="1">
            <a:spLocks noChangeArrowheads="1"/>
          </p:cNvSpPr>
          <p:nvPr/>
        </p:nvSpPr>
        <p:spPr bwMode="auto">
          <a:xfrm>
            <a:off x="299430" y="2376200"/>
            <a:ext cx="1834170" cy="1098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sv-SE" sz="1600" b="1" dirty="0">
                <a:solidFill>
                  <a:schemeClr val="accent2"/>
                </a:solidFill>
                <a:latin typeface="Times" panose="02020603050405020304" pitchFamily="18" charset="0"/>
              </a:rPr>
              <a:t>Cadre global permettant de nommer une séquence</a:t>
            </a:r>
            <a:endParaRPr lang="fr-FR" altLang="sv-SE" sz="1400" dirty="0">
              <a:solidFill>
                <a:schemeClr val="accent2"/>
              </a:solidFill>
              <a:latin typeface="Times" panose="02020603050405020304" pitchFamily="18" charset="0"/>
            </a:endParaRPr>
          </a:p>
        </p:txBody>
      </p:sp>
      <p:pic>
        <p:nvPicPr>
          <p:cNvPr id="2" name="Image 1">
            <a:extLst>
              <a:ext uri="{FF2B5EF4-FFF2-40B4-BE49-F238E27FC236}">
                <a16:creationId xmlns:a16="http://schemas.microsoft.com/office/drawing/2014/main" id="{92A9A296-430B-45F5-B9CB-6CA8F4A588EA}"/>
              </a:ext>
            </a:extLst>
          </p:cNvPr>
          <p:cNvPicPr>
            <a:picLocks noChangeAspect="1"/>
          </p:cNvPicPr>
          <p:nvPr/>
        </p:nvPicPr>
        <p:blipFill rotWithShape="1">
          <a:blip r:embed="rId3"/>
          <a:srcRect l="10393" t="29151" r="41176" b="14036"/>
          <a:stretch/>
        </p:blipFill>
        <p:spPr>
          <a:xfrm>
            <a:off x="2915303" y="2217737"/>
            <a:ext cx="5742269" cy="3589888"/>
          </a:xfrm>
          <a:prstGeom prst="rect">
            <a:avLst/>
          </a:prstGeom>
        </p:spPr>
      </p:pic>
      <p:sp>
        <p:nvSpPr>
          <p:cNvPr id="106506" name="Line 7"/>
          <p:cNvSpPr>
            <a:spLocks noChangeShapeType="1"/>
          </p:cNvSpPr>
          <p:nvPr/>
        </p:nvSpPr>
        <p:spPr bwMode="auto">
          <a:xfrm flipV="1">
            <a:off x="1721224" y="2528845"/>
            <a:ext cx="1194079" cy="378344"/>
          </a:xfrm>
          <a:prstGeom prst="line">
            <a:avLst/>
          </a:prstGeom>
          <a:noFill/>
          <a:ln w="28575">
            <a:solidFill>
              <a:schemeClr val="accent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fr-FR"/>
          </a:p>
        </p:txBody>
      </p:sp>
      <p:sp>
        <p:nvSpPr>
          <p:cNvPr id="106504" name="Line 5"/>
          <p:cNvSpPr>
            <a:spLocks noChangeShapeType="1"/>
          </p:cNvSpPr>
          <p:nvPr/>
        </p:nvSpPr>
        <p:spPr bwMode="auto">
          <a:xfrm flipV="1">
            <a:off x="2079813" y="4721378"/>
            <a:ext cx="1464702" cy="292387"/>
          </a:xfrm>
          <a:prstGeom prst="line">
            <a:avLst/>
          </a:prstGeom>
          <a:noFill/>
          <a:ln w="28575">
            <a:solidFill>
              <a:schemeClr val="accent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fr-F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06499"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EF6413D5-B752-4887-8D98-7399608EF42B}" type="slidenum">
              <a:rPr lang="fr-FR" sz="1400">
                <a:solidFill>
                  <a:srgbClr val="000099"/>
                </a:solidFill>
              </a:rPr>
              <a:pPr/>
              <a:t>116</a:t>
            </a:fld>
            <a:r>
              <a:rPr lang="fr-FR" sz="1400" dirty="0">
                <a:solidFill>
                  <a:srgbClr val="000099"/>
                </a:solidFill>
              </a:rPr>
              <a:t>)</a:t>
            </a:r>
          </a:p>
        </p:txBody>
      </p:sp>
      <p:sp>
        <p:nvSpPr>
          <p:cNvPr id="106500" name="Rectangle 3"/>
          <p:cNvSpPr>
            <a:spLocks noGrp="1" noChangeArrowheads="1"/>
          </p:cNvSpPr>
          <p:nvPr>
            <p:ph type="title"/>
          </p:nvPr>
        </p:nvSpPr>
        <p:spPr>
          <a:xfrm>
            <a:off x="107950" y="130175"/>
            <a:ext cx="8915400" cy="457200"/>
          </a:xfrm>
        </p:spPr>
        <p:txBody>
          <a:bodyPr/>
          <a:lstStyle/>
          <a:p>
            <a:r>
              <a:rPr lang="fr-FR"/>
              <a:t>Fragments (UML2)</a:t>
            </a:r>
            <a:endParaRPr lang="fr-FR" i="1"/>
          </a:p>
        </p:txBody>
      </p:sp>
      <p:sp>
        <p:nvSpPr>
          <p:cNvPr id="106501" name="Rectangle 2"/>
          <p:cNvSpPr>
            <a:spLocks noChangeArrowheads="1"/>
          </p:cNvSpPr>
          <p:nvPr/>
        </p:nvSpPr>
        <p:spPr bwMode="auto">
          <a:xfrm>
            <a:off x="56397" y="669045"/>
            <a:ext cx="8984882" cy="6038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rgbClr val="FF0000"/>
              </a:buClr>
              <a:buFont typeface="Symbol" panose="05050102010706020507" pitchFamily="18" charset="2"/>
              <a:buChar char="¨"/>
            </a:pPr>
            <a:r>
              <a:rPr lang="fr-FR" sz="2800" dirty="0">
                <a:solidFill>
                  <a:srgbClr val="000099"/>
                </a:solidFill>
              </a:rPr>
              <a:t>De la même façon, les fragments combinés permettent d’enrichir un diagramme de séquence.</a:t>
            </a:r>
          </a:p>
          <a:p>
            <a:pPr>
              <a:spcBef>
                <a:spcPct val="20000"/>
              </a:spcBef>
              <a:buClr>
                <a:srgbClr val="FF0000"/>
              </a:buClr>
              <a:buFont typeface="Symbol" panose="05050102010706020507" pitchFamily="18" charset="2"/>
              <a:buChar char="¨"/>
            </a:pPr>
            <a:r>
              <a:rPr lang="fr-FR" sz="2800" dirty="0">
                <a:solidFill>
                  <a:srgbClr val="000099"/>
                </a:solidFill>
              </a:rPr>
              <a:t>Exemple : fragment de type </a:t>
            </a:r>
            <a:r>
              <a:rPr lang="fr-FR" sz="2800" b="1" dirty="0">
                <a:solidFill>
                  <a:srgbClr val="000099"/>
                </a:solidFill>
              </a:rPr>
              <a:t>alt (</a:t>
            </a:r>
            <a:r>
              <a:rPr lang="fr-FR" sz="2800" dirty="0">
                <a:solidFill>
                  <a:srgbClr val="000099"/>
                </a:solidFill>
              </a:rPr>
              <a:t>alternative) :</a:t>
            </a:r>
          </a:p>
          <a:p>
            <a:pPr>
              <a:spcBef>
                <a:spcPct val="20000"/>
              </a:spcBef>
              <a:buClr>
                <a:srgbClr val="FF0000"/>
              </a:buClr>
              <a:buFont typeface="Symbol" panose="05050102010706020507" pitchFamily="18" charset="2"/>
              <a:buChar char="¨"/>
            </a:pPr>
            <a:endParaRPr lang="fr-FR" sz="2800" dirty="0">
              <a:solidFill>
                <a:srgbClr val="000099"/>
              </a:solidFill>
            </a:endParaRPr>
          </a:p>
          <a:p>
            <a:pPr>
              <a:spcBef>
                <a:spcPct val="20000"/>
              </a:spcBef>
              <a:buClr>
                <a:srgbClr val="FF0000"/>
              </a:buClr>
              <a:buFont typeface="Symbol" panose="05050102010706020507" pitchFamily="18" charset="2"/>
              <a:buChar char="¨"/>
            </a:pPr>
            <a:endParaRPr lang="fr-FR" sz="2800" dirty="0">
              <a:solidFill>
                <a:srgbClr val="000099"/>
              </a:solidFill>
            </a:endParaRPr>
          </a:p>
          <a:p>
            <a:pPr>
              <a:spcBef>
                <a:spcPct val="20000"/>
              </a:spcBef>
              <a:buClr>
                <a:srgbClr val="FF0000"/>
              </a:buClr>
              <a:buFont typeface="Symbol" panose="05050102010706020507" pitchFamily="18" charset="2"/>
              <a:buChar char="¨"/>
            </a:pPr>
            <a:endParaRPr lang="fr-FR" sz="2800" dirty="0">
              <a:solidFill>
                <a:srgbClr val="000099"/>
              </a:solidFill>
            </a:endParaRPr>
          </a:p>
          <a:p>
            <a:pPr>
              <a:spcBef>
                <a:spcPct val="20000"/>
              </a:spcBef>
              <a:buClr>
                <a:srgbClr val="FF0000"/>
              </a:buClr>
              <a:buFont typeface="Symbol" panose="05050102010706020507" pitchFamily="18" charset="2"/>
              <a:buChar char="¨"/>
            </a:pPr>
            <a:endParaRPr lang="fr-FR" sz="2800" dirty="0">
              <a:solidFill>
                <a:srgbClr val="000099"/>
              </a:solidFill>
            </a:endParaRPr>
          </a:p>
          <a:p>
            <a:pPr>
              <a:spcBef>
                <a:spcPct val="20000"/>
              </a:spcBef>
              <a:buClr>
                <a:srgbClr val="FF0000"/>
              </a:buClr>
              <a:buFont typeface="Symbol" panose="05050102010706020507" pitchFamily="18" charset="2"/>
              <a:buChar char="¨"/>
            </a:pPr>
            <a:endParaRPr lang="fr-FR" sz="2800" dirty="0">
              <a:solidFill>
                <a:srgbClr val="000099"/>
              </a:solidFill>
            </a:endParaRPr>
          </a:p>
          <a:p>
            <a:pPr>
              <a:spcBef>
                <a:spcPct val="20000"/>
              </a:spcBef>
              <a:buClr>
                <a:srgbClr val="FF0000"/>
              </a:buClr>
              <a:buFont typeface="Symbol" panose="05050102010706020507" pitchFamily="18" charset="2"/>
              <a:buChar char="¨"/>
            </a:pPr>
            <a:endParaRPr lang="fr-FR" sz="2800" dirty="0">
              <a:solidFill>
                <a:srgbClr val="000099"/>
              </a:solidFill>
            </a:endParaRPr>
          </a:p>
          <a:p>
            <a:pPr>
              <a:spcBef>
                <a:spcPct val="20000"/>
              </a:spcBef>
              <a:buClr>
                <a:srgbClr val="FF0000"/>
              </a:buClr>
              <a:buFont typeface="Symbol" panose="05050102010706020507" pitchFamily="18" charset="2"/>
              <a:buChar char="¨"/>
            </a:pPr>
            <a:endParaRPr lang="fr-FR" sz="2800" dirty="0">
              <a:solidFill>
                <a:srgbClr val="000099"/>
              </a:solidFill>
            </a:endParaRPr>
          </a:p>
          <a:p>
            <a:pPr>
              <a:spcBef>
                <a:spcPct val="20000"/>
              </a:spcBef>
              <a:buClr>
                <a:srgbClr val="FF0000"/>
              </a:buClr>
              <a:buFont typeface="Symbol" panose="05050102010706020507" pitchFamily="18" charset="2"/>
              <a:buChar char="¨"/>
            </a:pPr>
            <a:r>
              <a:rPr lang="fr-FR" sz="2800" dirty="0">
                <a:solidFill>
                  <a:srgbClr val="000099"/>
                </a:solidFill>
              </a:rPr>
              <a:t>Autres fragments utiles : </a:t>
            </a:r>
            <a:r>
              <a:rPr lang="fr-FR" sz="2800" b="1" dirty="0" err="1">
                <a:solidFill>
                  <a:srgbClr val="000099"/>
                </a:solidFill>
              </a:rPr>
              <a:t>opt</a:t>
            </a:r>
            <a:r>
              <a:rPr lang="fr-FR" sz="2800" dirty="0">
                <a:solidFill>
                  <a:srgbClr val="000099"/>
                </a:solidFill>
              </a:rPr>
              <a:t> (partie optionnelle), </a:t>
            </a:r>
            <a:r>
              <a:rPr lang="fr-FR" sz="2800" b="1" dirty="0" err="1">
                <a:solidFill>
                  <a:srgbClr val="000099"/>
                </a:solidFill>
              </a:rPr>
              <a:t>loop</a:t>
            </a:r>
            <a:r>
              <a:rPr lang="fr-FR" sz="2800" b="1" dirty="0">
                <a:solidFill>
                  <a:srgbClr val="000099"/>
                </a:solidFill>
              </a:rPr>
              <a:t> </a:t>
            </a:r>
            <a:r>
              <a:rPr lang="fr-FR" sz="2800" dirty="0">
                <a:solidFill>
                  <a:srgbClr val="000099"/>
                </a:solidFill>
              </a:rPr>
              <a:t>(boucle).</a:t>
            </a:r>
          </a:p>
        </p:txBody>
      </p:sp>
      <p:pic>
        <p:nvPicPr>
          <p:cNvPr id="2" name="Image 1">
            <a:extLst>
              <a:ext uri="{FF2B5EF4-FFF2-40B4-BE49-F238E27FC236}">
                <a16:creationId xmlns:a16="http://schemas.microsoft.com/office/drawing/2014/main" id="{1BD7DBA4-4F34-4A32-BD71-EC60C160CE0B}"/>
              </a:ext>
            </a:extLst>
          </p:cNvPr>
          <p:cNvPicPr>
            <a:picLocks noChangeAspect="1"/>
          </p:cNvPicPr>
          <p:nvPr/>
        </p:nvPicPr>
        <p:blipFill rotWithShape="1">
          <a:blip r:embed="rId3"/>
          <a:srcRect l="9217" t="25144" r="40196" b="6678"/>
          <a:stretch/>
        </p:blipFill>
        <p:spPr>
          <a:xfrm>
            <a:off x="2008094" y="2172561"/>
            <a:ext cx="5038165" cy="3618638"/>
          </a:xfrm>
          <a:prstGeom prst="rect">
            <a:avLst/>
          </a:prstGeom>
        </p:spPr>
      </p:pic>
    </p:spTree>
    <p:extLst>
      <p:ext uri="{BB962C8B-B14F-4D97-AF65-F5344CB8AC3E}">
        <p14:creationId xmlns:p14="http://schemas.microsoft.com/office/powerpoint/2010/main" val="174728808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07523"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425E909E-F054-420E-B360-28DCA485C23F}" type="slidenum">
              <a:rPr lang="fr-FR" sz="1400">
                <a:solidFill>
                  <a:srgbClr val="000099"/>
                </a:solidFill>
              </a:rPr>
              <a:pPr/>
              <a:t>117</a:t>
            </a:fld>
            <a:r>
              <a:rPr lang="fr-FR" sz="1400" dirty="0">
                <a:solidFill>
                  <a:srgbClr val="000099"/>
                </a:solidFill>
              </a:rPr>
              <a:t>)</a:t>
            </a:r>
          </a:p>
        </p:txBody>
      </p:sp>
      <p:sp>
        <p:nvSpPr>
          <p:cNvPr id="107524" name="Rectangle 2"/>
          <p:cNvSpPr>
            <a:spLocks noGrp="1" noChangeArrowheads="1"/>
          </p:cNvSpPr>
          <p:nvPr>
            <p:ph type="title"/>
          </p:nvPr>
        </p:nvSpPr>
        <p:spPr>
          <a:xfrm>
            <a:off x="107950" y="127000"/>
            <a:ext cx="8915400" cy="457200"/>
          </a:xfrm>
        </p:spPr>
        <p:txBody>
          <a:bodyPr/>
          <a:lstStyle/>
          <a:p>
            <a:r>
              <a:rPr lang="fr-FR"/>
              <a:t>Utilisation du diagramme de séquence</a:t>
            </a:r>
          </a:p>
        </p:txBody>
      </p:sp>
      <p:sp>
        <p:nvSpPr>
          <p:cNvPr id="107525" name="Rectangle 3"/>
          <p:cNvSpPr>
            <a:spLocks noGrp="1" noChangeArrowheads="1"/>
          </p:cNvSpPr>
          <p:nvPr>
            <p:ph type="body" idx="1"/>
          </p:nvPr>
        </p:nvSpPr>
        <p:spPr>
          <a:xfrm>
            <a:off x="58142" y="785527"/>
            <a:ext cx="8963025" cy="5299912"/>
          </a:xfrm>
          <a:noFill/>
        </p:spPr>
        <p:txBody>
          <a:bodyPr wrap="square">
            <a:spAutoFit/>
          </a:bodyPr>
          <a:lstStyle/>
          <a:p>
            <a:r>
              <a:rPr lang="fr-FR" sz="2800" dirty="0"/>
              <a:t>Dans la vue fonctionnelle du système</a:t>
            </a:r>
          </a:p>
          <a:p>
            <a:pPr lvl="1"/>
            <a:r>
              <a:rPr lang="fr-FR" sz="2400" dirty="0"/>
              <a:t>Diagramme complémentaire de description d’un cas d’utilisation</a:t>
            </a:r>
          </a:p>
          <a:p>
            <a:pPr lvl="1"/>
            <a:r>
              <a:rPr lang="fr-FR" sz="2400" dirty="0"/>
              <a:t>Décrire un scénario d’un cas d’utilisation : décrire les interactions entre le système et son environnement (vision boîte noire)</a:t>
            </a:r>
          </a:p>
          <a:p>
            <a:pPr lvl="1"/>
            <a:r>
              <a:rPr lang="fr-FR" sz="2400" dirty="0"/>
              <a:t>Appelé diagramme de séquence « système »</a:t>
            </a:r>
          </a:p>
          <a:p>
            <a:pPr lvl="1"/>
            <a:endParaRPr lang="fr-FR" sz="2400" dirty="0"/>
          </a:p>
          <a:p>
            <a:r>
              <a:rPr lang="fr-FR" sz="2800" dirty="0"/>
              <a:t>Dans l’analyse détaillée et la conception OBJET du système</a:t>
            </a:r>
          </a:p>
          <a:p>
            <a:pPr lvl="1"/>
            <a:r>
              <a:rPr lang="fr-FR" sz="2400" dirty="0"/>
              <a:t>Décrire les interactions internes du système : les interactions entre les objets</a:t>
            </a: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0854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DCD38EC8-0081-4D51-8907-6C5AB938531B}" type="slidenum">
              <a:rPr lang="fr-FR" sz="1400">
                <a:solidFill>
                  <a:srgbClr val="000099"/>
                </a:solidFill>
              </a:rPr>
              <a:pPr/>
              <a:t>118</a:t>
            </a:fld>
            <a:r>
              <a:rPr lang="fr-FR" sz="1400" dirty="0">
                <a:solidFill>
                  <a:srgbClr val="000099"/>
                </a:solidFill>
              </a:rPr>
              <a:t>)</a:t>
            </a:r>
          </a:p>
        </p:txBody>
      </p:sp>
      <p:sp>
        <p:nvSpPr>
          <p:cNvPr id="108548" name="Rectangle 2"/>
          <p:cNvSpPr>
            <a:spLocks noGrp="1" noChangeArrowheads="1"/>
          </p:cNvSpPr>
          <p:nvPr>
            <p:ph type="title"/>
          </p:nvPr>
        </p:nvSpPr>
        <p:spPr>
          <a:xfrm>
            <a:off x="107950" y="128588"/>
            <a:ext cx="8915400" cy="457200"/>
          </a:xfrm>
        </p:spPr>
        <p:txBody>
          <a:bodyPr/>
          <a:lstStyle/>
          <a:p>
            <a:r>
              <a:rPr lang="fr-FR"/>
              <a:t>Diagramme de communication</a:t>
            </a:r>
          </a:p>
        </p:txBody>
      </p:sp>
      <p:sp>
        <p:nvSpPr>
          <p:cNvPr id="108549" name="Rectangle 3"/>
          <p:cNvSpPr>
            <a:spLocks noGrp="1" noChangeArrowheads="1"/>
          </p:cNvSpPr>
          <p:nvPr>
            <p:ph type="body" idx="1"/>
          </p:nvPr>
        </p:nvSpPr>
        <p:spPr>
          <a:xfrm>
            <a:off x="115888" y="809625"/>
            <a:ext cx="8788400" cy="3797963"/>
          </a:xfrm>
          <a:noFill/>
        </p:spPr>
        <p:txBody>
          <a:bodyPr>
            <a:spAutoFit/>
          </a:bodyPr>
          <a:lstStyle/>
          <a:p>
            <a:r>
              <a:rPr lang="fr-FR" sz="2800" dirty="0"/>
              <a:t>Diagramme de séquences : l’accent est mis sur l’ordre temporel des interactions</a:t>
            </a:r>
          </a:p>
          <a:p>
            <a:r>
              <a:rPr lang="fr-FR" sz="2800" dirty="0"/>
              <a:t>Diagramme de communication : l’accent est mis sur l’examen des interactions vis-à-vis des liens entre objets.</a:t>
            </a:r>
          </a:p>
          <a:p>
            <a:endParaRPr lang="fr-FR" sz="2800" dirty="0"/>
          </a:p>
          <a:p>
            <a:r>
              <a:rPr lang="fr-FR" sz="2800" dirty="0"/>
              <a:t>Équivalents en UML1, quelques nouveautés sur le diagramme de séquences en UML2, non disponibles sur le diagramme de communication</a:t>
            </a: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0957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3513BC22-8FF1-4725-84F7-A45FB9724670}" type="slidenum">
              <a:rPr lang="fr-FR" sz="1400">
                <a:solidFill>
                  <a:srgbClr val="000099"/>
                </a:solidFill>
              </a:rPr>
              <a:pPr/>
              <a:t>119</a:t>
            </a:fld>
            <a:r>
              <a:rPr lang="fr-FR" sz="1400" dirty="0">
                <a:solidFill>
                  <a:srgbClr val="000099"/>
                </a:solidFill>
              </a:rPr>
              <a:t>)</a:t>
            </a:r>
          </a:p>
        </p:txBody>
      </p:sp>
      <p:sp>
        <p:nvSpPr>
          <p:cNvPr id="109572" name="Rectangle 1026"/>
          <p:cNvSpPr>
            <a:spLocks noGrp="1" noChangeArrowheads="1"/>
          </p:cNvSpPr>
          <p:nvPr>
            <p:ph type="title"/>
          </p:nvPr>
        </p:nvSpPr>
        <p:spPr>
          <a:xfrm>
            <a:off x="107950" y="130175"/>
            <a:ext cx="8915400" cy="457200"/>
          </a:xfrm>
        </p:spPr>
        <p:txBody>
          <a:bodyPr/>
          <a:lstStyle/>
          <a:p>
            <a:r>
              <a:rPr lang="fr-FR"/>
              <a:t>Diagramme de communication</a:t>
            </a:r>
          </a:p>
        </p:txBody>
      </p:sp>
      <p:sp>
        <p:nvSpPr>
          <p:cNvPr id="109573" name="Rectangle 1027"/>
          <p:cNvSpPr>
            <a:spLocks noGrp="1" noChangeArrowheads="1"/>
          </p:cNvSpPr>
          <p:nvPr>
            <p:ph type="body" idx="1"/>
          </p:nvPr>
        </p:nvSpPr>
        <p:spPr>
          <a:xfrm>
            <a:off x="134960" y="879806"/>
            <a:ext cx="8686800" cy="523220"/>
          </a:xfrm>
          <a:noFill/>
        </p:spPr>
        <p:txBody>
          <a:bodyPr>
            <a:spAutoFit/>
          </a:bodyPr>
          <a:lstStyle/>
          <a:p>
            <a:r>
              <a:rPr lang="fr-FR" sz="2800" dirty="0"/>
              <a:t>Focalisation sur les liens entre objets d’une interaction</a:t>
            </a:r>
          </a:p>
        </p:txBody>
      </p:sp>
      <p:pic>
        <p:nvPicPr>
          <p:cNvPr id="109574"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5" y="2540000"/>
            <a:ext cx="6215063"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229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3E8D4BDA-BE5A-4A48-A771-485E22584AB3}" type="slidenum">
              <a:rPr lang="fr-FR" sz="1400">
                <a:solidFill>
                  <a:srgbClr val="000099"/>
                </a:solidFill>
              </a:rPr>
              <a:pPr/>
              <a:t>12</a:t>
            </a:fld>
            <a:r>
              <a:rPr lang="fr-FR" sz="1400" dirty="0">
                <a:solidFill>
                  <a:srgbClr val="000099"/>
                </a:solidFill>
              </a:rPr>
              <a:t>)</a:t>
            </a:r>
          </a:p>
        </p:txBody>
      </p:sp>
      <p:sp>
        <p:nvSpPr>
          <p:cNvPr id="12292" name="Rectangle 2"/>
          <p:cNvSpPr>
            <a:spLocks noGrp="1" noChangeArrowheads="1"/>
          </p:cNvSpPr>
          <p:nvPr>
            <p:ph type="body" idx="1"/>
          </p:nvPr>
        </p:nvSpPr>
        <p:spPr>
          <a:xfrm>
            <a:off x="212725" y="766763"/>
            <a:ext cx="8664575" cy="5529262"/>
          </a:xfrm>
          <a:noFill/>
        </p:spPr>
        <p:txBody>
          <a:bodyPr>
            <a:spAutoFit/>
          </a:bodyPr>
          <a:lstStyle/>
          <a:p>
            <a:r>
              <a:rPr lang="fr-FR" sz="2800"/>
              <a:t>UML reste au niveau d’un langage et ne propose pas de processus de développement</a:t>
            </a:r>
          </a:p>
          <a:p>
            <a:pPr lvl="1"/>
            <a:r>
              <a:rPr lang="fr-FR" sz="2400"/>
              <a:t>ni ordonnancement des tâches,</a:t>
            </a:r>
          </a:p>
          <a:p>
            <a:pPr lvl="1"/>
            <a:r>
              <a:rPr lang="fr-FR" sz="2400"/>
              <a:t>ni répartition des responsabilités,</a:t>
            </a:r>
          </a:p>
          <a:p>
            <a:pPr lvl="1"/>
            <a:r>
              <a:rPr lang="fr-FR" sz="2400"/>
              <a:t>ni règles de mise en œuvre.</a:t>
            </a:r>
          </a:p>
          <a:p>
            <a:pPr lvl="1"/>
            <a:endParaRPr lang="fr-FR" sz="2400"/>
          </a:p>
          <a:p>
            <a:r>
              <a:rPr lang="fr-FR" sz="2800"/>
              <a:t>Il existe de (très) nombreux outils pour faire de la modélisation UML.</a:t>
            </a:r>
          </a:p>
          <a:p>
            <a:endParaRPr lang="fr-FR" sz="2800"/>
          </a:p>
          <a:p>
            <a:r>
              <a:rPr lang="fr-FR" sz="2800"/>
              <a:t>Certains ouvrages et AGL basés sur UML proposent un processus en plus de UML.</a:t>
            </a:r>
          </a:p>
          <a:p>
            <a:pPr lvl="1"/>
            <a:r>
              <a:rPr lang="fr-FR" sz="2400"/>
              <a:t>Exemple : le processus unifié UP.</a:t>
            </a:r>
          </a:p>
        </p:txBody>
      </p:sp>
      <p:sp>
        <p:nvSpPr>
          <p:cNvPr id="12293" name="Text Box 3"/>
          <p:cNvSpPr txBox="1">
            <a:spLocks noChangeArrowheads="1"/>
          </p:cNvSpPr>
          <p:nvPr/>
        </p:nvSpPr>
        <p:spPr bwMode="auto">
          <a:xfrm>
            <a:off x="71438" y="112713"/>
            <a:ext cx="9031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b="1">
                <a:solidFill>
                  <a:srgbClr val="000099"/>
                </a:solidFill>
                <a:sym typeface="Wingdings" panose="05000000000000000000" pitchFamily="2" charset="2"/>
              </a:rPr>
              <a:t>UML c’est quoi exactement ? – La portée</a:t>
            </a:r>
          </a:p>
        </p:txBody>
      </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Espace réservé du pied de page 4"/>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10595" name="Espace réservé du numéro de diapositive 5"/>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50158523-1E55-4C0E-BE25-CFAF6240D0EE}" type="slidenum">
              <a:rPr lang="fr-FR" sz="1400">
                <a:solidFill>
                  <a:srgbClr val="000099"/>
                </a:solidFill>
              </a:rPr>
              <a:pPr/>
              <a:t>120</a:t>
            </a:fld>
            <a:r>
              <a:rPr lang="fr-FR" sz="1400" dirty="0">
                <a:solidFill>
                  <a:srgbClr val="000099"/>
                </a:solidFill>
              </a:rPr>
              <a:t>)</a:t>
            </a:r>
          </a:p>
        </p:txBody>
      </p:sp>
      <p:sp>
        <p:nvSpPr>
          <p:cNvPr id="110596" name="Rectangle 2"/>
          <p:cNvSpPr>
            <a:spLocks noGrp="1" noChangeArrowheads="1"/>
          </p:cNvSpPr>
          <p:nvPr>
            <p:ph type="title"/>
          </p:nvPr>
        </p:nvSpPr>
        <p:spPr/>
        <p:txBody>
          <a:bodyPr/>
          <a:lstStyle/>
          <a:p>
            <a:r>
              <a:rPr lang="fr-FR"/>
              <a:t>Diagramme de communication</a:t>
            </a:r>
          </a:p>
        </p:txBody>
      </p:sp>
      <p:sp>
        <p:nvSpPr>
          <p:cNvPr id="110597" name="Rectangle 3"/>
          <p:cNvSpPr>
            <a:spLocks noGrp="1" noChangeArrowheads="1"/>
          </p:cNvSpPr>
          <p:nvPr>
            <p:ph type="body" sz="half" idx="1"/>
          </p:nvPr>
        </p:nvSpPr>
        <p:spPr>
          <a:xfrm>
            <a:off x="133350" y="809625"/>
            <a:ext cx="4267200" cy="519113"/>
          </a:xfrm>
          <a:noFill/>
        </p:spPr>
        <p:txBody>
          <a:bodyPr>
            <a:spAutoFit/>
          </a:bodyPr>
          <a:lstStyle/>
          <a:p>
            <a:r>
              <a:rPr lang="fr-FR" sz="2800" dirty="0"/>
              <a:t>Exemple :</a:t>
            </a:r>
          </a:p>
        </p:txBody>
      </p:sp>
      <p:pic>
        <p:nvPicPr>
          <p:cNvPr id="110598" name="Picture 1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768475" y="1393825"/>
            <a:ext cx="6376988" cy="4868863"/>
          </a:xfrm>
          <a:noFill/>
        </p:spPr>
      </p:pic>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1469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01658683-B540-49FC-A99B-7307AD314519}" type="slidenum">
              <a:rPr lang="fr-FR" sz="1400">
                <a:solidFill>
                  <a:srgbClr val="000099"/>
                </a:solidFill>
              </a:rPr>
              <a:pPr/>
              <a:t>121</a:t>
            </a:fld>
            <a:r>
              <a:rPr lang="fr-FR" sz="1400" dirty="0">
                <a:solidFill>
                  <a:srgbClr val="000099"/>
                </a:solidFill>
              </a:rPr>
              <a:t>)</a:t>
            </a:r>
          </a:p>
        </p:txBody>
      </p:sp>
      <p:sp>
        <p:nvSpPr>
          <p:cNvPr id="114692" name="Rectangle 2050"/>
          <p:cNvSpPr>
            <a:spLocks noChangeArrowheads="1"/>
          </p:cNvSpPr>
          <p:nvPr/>
        </p:nvSpPr>
        <p:spPr bwMode="auto">
          <a:xfrm>
            <a:off x="4591050" y="172720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p>
        </p:txBody>
      </p:sp>
      <p:sp>
        <p:nvSpPr>
          <p:cNvPr id="114693" name="Rectangle 2051"/>
          <p:cNvSpPr>
            <a:spLocks noChangeArrowheads="1"/>
          </p:cNvSpPr>
          <p:nvPr/>
        </p:nvSpPr>
        <p:spPr bwMode="auto">
          <a:xfrm>
            <a:off x="4438650" y="213360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p>
        </p:txBody>
      </p:sp>
      <p:sp>
        <p:nvSpPr>
          <p:cNvPr id="114694" name="Rectangle 2052"/>
          <p:cNvSpPr>
            <a:spLocks noChangeArrowheads="1"/>
          </p:cNvSpPr>
          <p:nvPr/>
        </p:nvSpPr>
        <p:spPr bwMode="auto">
          <a:xfrm>
            <a:off x="4214813" y="254000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p>
        </p:txBody>
      </p:sp>
      <p:sp>
        <p:nvSpPr>
          <p:cNvPr id="114695" name="Rectangle 2053"/>
          <p:cNvSpPr>
            <a:spLocks noChangeArrowheads="1"/>
          </p:cNvSpPr>
          <p:nvPr/>
        </p:nvSpPr>
        <p:spPr bwMode="auto">
          <a:xfrm>
            <a:off x="4551363" y="294640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p>
        </p:txBody>
      </p:sp>
      <p:sp>
        <p:nvSpPr>
          <p:cNvPr id="114696" name="Rectangle 2054"/>
          <p:cNvSpPr>
            <a:spLocks noChangeArrowheads="1"/>
          </p:cNvSpPr>
          <p:nvPr/>
        </p:nvSpPr>
        <p:spPr bwMode="auto">
          <a:xfrm>
            <a:off x="4521200" y="335280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p>
        </p:txBody>
      </p:sp>
      <p:sp>
        <p:nvSpPr>
          <p:cNvPr id="114697" name="Rectangle 2055"/>
          <p:cNvSpPr>
            <a:spLocks noChangeArrowheads="1"/>
          </p:cNvSpPr>
          <p:nvPr/>
        </p:nvSpPr>
        <p:spPr bwMode="auto">
          <a:xfrm>
            <a:off x="4640263" y="375920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p>
        </p:txBody>
      </p:sp>
      <p:sp>
        <p:nvSpPr>
          <p:cNvPr id="114698" name="Rectangle 2056"/>
          <p:cNvSpPr>
            <a:spLocks noChangeArrowheads="1"/>
          </p:cNvSpPr>
          <p:nvPr/>
        </p:nvSpPr>
        <p:spPr bwMode="auto">
          <a:xfrm>
            <a:off x="4522788" y="416560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p>
        </p:txBody>
      </p:sp>
      <p:sp>
        <p:nvSpPr>
          <p:cNvPr id="114699" name="Rectangle 2057"/>
          <p:cNvSpPr>
            <a:spLocks noChangeArrowheads="1"/>
          </p:cNvSpPr>
          <p:nvPr/>
        </p:nvSpPr>
        <p:spPr bwMode="auto">
          <a:xfrm>
            <a:off x="4519613" y="457200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p>
        </p:txBody>
      </p:sp>
      <p:sp>
        <p:nvSpPr>
          <p:cNvPr id="114700" name="Rectangle 2058"/>
          <p:cNvSpPr>
            <a:spLocks noChangeArrowheads="1"/>
          </p:cNvSpPr>
          <p:nvPr/>
        </p:nvSpPr>
        <p:spPr bwMode="auto">
          <a:xfrm>
            <a:off x="2087563" y="495300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p>
        </p:txBody>
      </p:sp>
      <p:sp>
        <p:nvSpPr>
          <p:cNvPr id="114701" name="Text Box 2059"/>
          <p:cNvSpPr txBox="1">
            <a:spLocks noChangeArrowheads="1"/>
          </p:cNvSpPr>
          <p:nvPr/>
        </p:nvSpPr>
        <p:spPr bwMode="auto">
          <a:xfrm>
            <a:off x="2895600" y="609600"/>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sz="2800" b="1"/>
          </a:p>
        </p:txBody>
      </p:sp>
      <p:sp>
        <p:nvSpPr>
          <p:cNvPr id="114702" name="Rectangle 2060"/>
          <p:cNvSpPr>
            <a:spLocks noGrp="1" noChangeArrowheads="1"/>
          </p:cNvSpPr>
          <p:nvPr>
            <p:ph type="title"/>
          </p:nvPr>
        </p:nvSpPr>
        <p:spPr>
          <a:xfrm>
            <a:off x="107950" y="166688"/>
            <a:ext cx="8915400" cy="457200"/>
          </a:xfrm>
        </p:spPr>
        <p:txBody>
          <a:bodyPr/>
          <a:lstStyle/>
          <a:p>
            <a:r>
              <a:rPr lang="fr-FR"/>
              <a:t>Exemple : La CBM</a:t>
            </a:r>
          </a:p>
        </p:txBody>
      </p:sp>
      <p:sp>
        <p:nvSpPr>
          <p:cNvPr id="114703" name="Rectangle 2061"/>
          <p:cNvSpPr>
            <a:spLocks noGrp="1" noChangeArrowheads="1"/>
          </p:cNvSpPr>
          <p:nvPr>
            <p:ph type="body" idx="1"/>
          </p:nvPr>
        </p:nvSpPr>
        <p:spPr>
          <a:xfrm>
            <a:off x="130175" y="815975"/>
            <a:ext cx="8937625" cy="3551742"/>
          </a:xfrm>
          <a:noFill/>
        </p:spPr>
        <p:txBody>
          <a:bodyPr>
            <a:spAutoFit/>
          </a:bodyPr>
          <a:lstStyle/>
          <a:p>
            <a:r>
              <a:rPr lang="fr-FR" sz="2800" dirty="0"/>
              <a:t>Description du système :</a:t>
            </a:r>
          </a:p>
          <a:p>
            <a:pPr lvl="1"/>
            <a:r>
              <a:rPr lang="fr-FR" sz="2400" dirty="0"/>
              <a:t>Reprendre l’énoncé de l’exercice sur les cas d’utilisation.</a:t>
            </a:r>
          </a:p>
          <a:p>
            <a:pPr lvl="1"/>
            <a:endParaRPr lang="fr-FR" sz="2400" dirty="0"/>
          </a:p>
          <a:p>
            <a:r>
              <a:rPr lang="fr-FR" sz="2800" dirty="0"/>
              <a:t>Objectif :</a:t>
            </a:r>
          </a:p>
          <a:p>
            <a:pPr lvl="1"/>
            <a:r>
              <a:rPr lang="fr-FR" sz="2400" dirty="0"/>
              <a:t>Réaliser un diagramme de classes pour le système CBM,</a:t>
            </a:r>
          </a:p>
          <a:p>
            <a:pPr lvl="1"/>
            <a:r>
              <a:rPr lang="fr-FR" sz="2400" dirty="0"/>
              <a:t>Réaliser un diagramme de séquence </a:t>
            </a:r>
            <a:r>
              <a:rPr lang="fr-FR" sz="2400" dirty="0">
                <a:solidFill>
                  <a:srgbClr val="FF0000"/>
                </a:solidFill>
              </a:rPr>
              <a:t>objet</a:t>
            </a:r>
            <a:r>
              <a:rPr lang="fr-FR" sz="2400" dirty="0"/>
              <a:t> lorsque qu’un utilisateur demande les détails de toutes les commandes d’une librairie donnée.</a:t>
            </a: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Espace réservé du pied de page 1"/>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15715" name="Espace réservé du numéro de diapositive 2"/>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4617F0A4-5422-4547-A1F6-CBF52051FE6C}" type="slidenum">
              <a:rPr lang="fr-FR" sz="1400">
                <a:solidFill>
                  <a:srgbClr val="000099"/>
                </a:solidFill>
              </a:rPr>
              <a:pPr/>
              <a:t>122</a:t>
            </a:fld>
            <a:r>
              <a:rPr lang="fr-FR" sz="1400" dirty="0">
                <a:solidFill>
                  <a:srgbClr val="000099"/>
                </a:solidFill>
              </a:rPr>
              <a:t>)</a:t>
            </a:r>
          </a:p>
        </p:txBody>
      </p:sp>
      <p:sp>
        <p:nvSpPr>
          <p:cNvPr id="115716" name="Rectangle 2"/>
          <p:cNvSpPr>
            <a:spLocks noGrp="1" noChangeArrowheads="1"/>
          </p:cNvSpPr>
          <p:nvPr>
            <p:ph type="title" idx="4294967295"/>
          </p:nvPr>
        </p:nvSpPr>
        <p:spPr>
          <a:xfrm>
            <a:off x="96838" y="165100"/>
            <a:ext cx="8915400" cy="457200"/>
          </a:xfrm>
        </p:spPr>
        <p:txBody>
          <a:bodyPr/>
          <a:lstStyle/>
          <a:p>
            <a:r>
              <a:rPr lang="fr-FR" dirty="0"/>
              <a:t>CBM : diagramme de classes</a:t>
            </a:r>
          </a:p>
        </p:txBody>
      </p:sp>
      <p:sp>
        <p:nvSpPr>
          <p:cNvPr id="115717" name="Text Box 3"/>
          <p:cNvSpPr txBox="1">
            <a:spLocks noChangeArrowheads="1"/>
          </p:cNvSpPr>
          <p:nvPr/>
        </p:nvSpPr>
        <p:spPr bwMode="auto">
          <a:xfrm>
            <a:off x="773113" y="1184931"/>
            <a:ext cx="1803400" cy="12731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70000"/>
              </a:lnSpc>
              <a:spcBef>
                <a:spcPct val="50000"/>
              </a:spcBef>
            </a:pPr>
            <a:r>
              <a:rPr lang="fr-FR" sz="1400"/>
              <a:t>COMMANDE</a:t>
            </a:r>
          </a:p>
          <a:p>
            <a:pPr algn="ctr">
              <a:lnSpc>
                <a:spcPct val="70000"/>
              </a:lnSpc>
              <a:spcBef>
                <a:spcPct val="50000"/>
              </a:spcBef>
            </a:pPr>
            <a:r>
              <a:rPr lang="fr-FR" sz="1400"/>
              <a:t>numéro</a:t>
            </a:r>
          </a:p>
          <a:p>
            <a:pPr algn="ctr">
              <a:lnSpc>
                <a:spcPct val="70000"/>
              </a:lnSpc>
              <a:spcBef>
                <a:spcPct val="50000"/>
              </a:spcBef>
            </a:pPr>
            <a:r>
              <a:rPr lang="fr-FR" sz="1400"/>
              <a:t>date</a:t>
            </a:r>
          </a:p>
          <a:p>
            <a:pPr algn="ctr">
              <a:lnSpc>
                <a:spcPct val="70000"/>
              </a:lnSpc>
              <a:spcBef>
                <a:spcPct val="50000"/>
              </a:spcBef>
            </a:pPr>
            <a:r>
              <a:rPr lang="fr-FR" sz="1400"/>
              <a:t>getDate()</a:t>
            </a:r>
          </a:p>
          <a:p>
            <a:pPr algn="ctr">
              <a:lnSpc>
                <a:spcPct val="70000"/>
              </a:lnSpc>
              <a:spcBef>
                <a:spcPct val="50000"/>
              </a:spcBef>
            </a:pPr>
            <a:endParaRPr lang="fr-FR" sz="1400"/>
          </a:p>
        </p:txBody>
      </p:sp>
      <p:sp>
        <p:nvSpPr>
          <p:cNvPr id="115718" name="Text Box 4"/>
          <p:cNvSpPr txBox="1">
            <a:spLocks noChangeArrowheads="1"/>
          </p:cNvSpPr>
          <p:nvPr/>
        </p:nvSpPr>
        <p:spPr bwMode="auto">
          <a:xfrm>
            <a:off x="5116513" y="1184931"/>
            <a:ext cx="1397000" cy="12731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70000"/>
              </a:lnSpc>
              <a:spcBef>
                <a:spcPct val="50000"/>
              </a:spcBef>
            </a:pPr>
            <a:r>
              <a:rPr lang="fr-FR" sz="1400"/>
              <a:t>LIBRAIRIE</a:t>
            </a:r>
          </a:p>
          <a:p>
            <a:pPr algn="ctr">
              <a:lnSpc>
                <a:spcPct val="70000"/>
              </a:lnSpc>
              <a:spcBef>
                <a:spcPct val="50000"/>
              </a:spcBef>
            </a:pPr>
            <a:r>
              <a:rPr lang="fr-FR" sz="1400"/>
              <a:t>nom</a:t>
            </a:r>
          </a:p>
          <a:p>
            <a:pPr algn="ctr">
              <a:lnSpc>
                <a:spcPct val="70000"/>
              </a:lnSpc>
              <a:spcBef>
                <a:spcPct val="50000"/>
              </a:spcBef>
            </a:pPr>
            <a:r>
              <a:rPr lang="fr-FR" sz="1400"/>
              <a:t>adresse</a:t>
            </a:r>
          </a:p>
          <a:p>
            <a:pPr algn="ctr">
              <a:lnSpc>
                <a:spcPct val="70000"/>
              </a:lnSpc>
              <a:spcBef>
                <a:spcPct val="50000"/>
              </a:spcBef>
            </a:pPr>
            <a:r>
              <a:rPr lang="fr-FR" sz="1400"/>
              <a:t>solvabilité</a:t>
            </a:r>
          </a:p>
          <a:p>
            <a:pPr algn="ctr">
              <a:lnSpc>
                <a:spcPct val="70000"/>
              </a:lnSpc>
              <a:spcBef>
                <a:spcPct val="50000"/>
              </a:spcBef>
            </a:pPr>
            <a:r>
              <a:rPr lang="fr-FR" sz="1400"/>
              <a:t>isSolvable ()</a:t>
            </a:r>
          </a:p>
        </p:txBody>
      </p:sp>
      <p:sp>
        <p:nvSpPr>
          <p:cNvPr id="115719" name="Text Box 5"/>
          <p:cNvSpPr txBox="1">
            <a:spLocks noChangeArrowheads="1"/>
          </p:cNvSpPr>
          <p:nvPr/>
        </p:nvSpPr>
        <p:spPr bwMode="auto">
          <a:xfrm>
            <a:off x="1179513" y="4817131"/>
            <a:ext cx="1397000" cy="10175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70000"/>
              </a:lnSpc>
              <a:spcBef>
                <a:spcPct val="50000"/>
              </a:spcBef>
            </a:pPr>
            <a:r>
              <a:rPr lang="fr-FR" sz="1400"/>
              <a:t>LIVRE</a:t>
            </a:r>
          </a:p>
          <a:p>
            <a:pPr algn="ctr">
              <a:lnSpc>
                <a:spcPct val="70000"/>
              </a:lnSpc>
              <a:spcBef>
                <a:spcPct val="50000"/>
              </a:spcBef>
            </a:pPr>
            <a:r>
              <a:rPr lang="fr-FR" sz="1400"/>
              <a:t>ISBN</a:t>
            </a:r>
          </a:p>
          <a:p>
            <a:pPr algn="ctr">
              <a:lnSpc>
                <a:spcPct val="70000"/>
              </a:lnSpc>
              <a:spcBef>
                <a:spcPct val="50000"/>
              </a:spcBef>
            </a:pPr>
            <a:r>
              <a:rPr lang="fr-FR" sz="1400"/>
              <a:t>titre</a:t>
            </a:r>
          </a:p>
          <a:p>
            <a:pPr algn="ctr">
              <a:lnSpc>
                <a:spcPct val="70000"/>
              </a:lnSpc>
              <a:spcBef>
                <a:spcPct val="50000"/>
              </a:spcBef>
            </a:pPr>
            <a:endParaRPr lang="fr-FR" sz="1400"/>
          </a:p>
        </p:txBody>
      </p:sp>
      <p:sp>
        <p:nvSpPr>
          <p:cNvPr id="115720" name="Text Box 6"/>
          <p:cNvSpPr txBox="1">
            <a:spLocks noChangeArrowheads="1"/>
          </p:cNvSpPr>
          <p:nvPr/>
        </p:nvSpPr>
        <p:spPr bwMode="auto">
          <a:xfrm>
            <a:off x="5346700" y="4817131"/>
            <a:ext cx="1968500" cy="10175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70000"/>
              </a:lnSpc>
              <a:spcBef>
                <a:spcPct val="50000"/>
              </a:spcBef>
            </a:pPr>
            <a:r>
              <a:rPr lang="fr-FR" sz="1400"/>
              <a:t>EDITEUR</a:t>
            </a:r>
          </a:p>
          <a:p>
            <a:pPr algn="ctr">
              <a:lnSpc>
                <a:spcPct val="70000"/>
              </a:lnSpc>
              <a:spcBef>
                <a:spcPct val="50000"/>
              </a:spcBef>
            </a:pPr>
            <a:r>
              <a:rPr lang="fr-FR" sz="1400"/>
              <a:t>nom</a:t>
            </a:r>
          </a:p>
          <a:p>
            <a:pPr algn="ctr">
              <a:lnSpc>
                <a:spcPct val="70000"/>
              </a:lnSpc>
              <a:spcBef>
                <a:spcPct val="50000"/>
              </a:spcBef>
            </a:pPr>
            <a:r>
              <a:rPr lang="fr-FR" sz="1400"/>
              <a:t>adresse</a:t>
            </a:r>
          </a:p>
          <a:p>
            <a:pPr algn="ctr">
              <a:lnSpc>
                <a:spcPct val="70000"/>
              </a:lnSpc>
              <a:spcBef>
                <a:spcPct val="50000"/>
              </a:spcBef>
            </a:pPr>
            <a:r>
              <a:rPr lang="fr-FR" sz="1400"/>
              <a:t>getLivre (titre) : LIVRE</a:t>
            </a:r>
          </a:p>
        </p:txBody>
      </p:sp>
      <p:sp>
        <p:nvSpPr>
          <p:cNvPr id="115721" name="Line 7"/>
          <p:cNvSpPr>
            <a:spLocks noChangeShapeType="1"/>
          </p:cNvSpPr>
          <p:nvPr/>
        </p:nvSpPr>
        <p:spPr bwMode="auto">
          <a:xfrm>
            <a:off x="1839913" y="2454931"/>
            <a:ext cx="0" cy="236220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5722" name="Line 8"/>
          <p:cNvSpPr>
            <a:spLocks noChangeShapeType="1"/>
          </p:cNvSpPr>
          <p:nvPr/>
        </p:nvSpPr>
        <p:spPr bwMode="auto">
          <a:xfrm>
            <a:off x="2576513" y="1350031"/>
            <a:ext cx="254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5726" name="Text Box 12"/>
          <p:cNvSpPr txBox="1">
            <a:spLocks noChangeArrowheads="1"/>
          </p:cNvSpPr>
          <p:nvPr/>
        </p:nvSpPr>
        <p:spPr bwMode="auto">
          <a:xfrm>
            <a:off x="4192588" y="1094443"/>
            <a:ext cx="95408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fr-FR" sz="1400"/>
              <a:t>saLibrairie</a:t>
            </a:r>
            <a:br>
              <a:rPr lang="fr-FR" sz="1400"/>
            </a:br>
            <a:r>
              <a:rPr lang="fr-FR" sz="1400"/>
              <a:t>1</a:t>
            </a:r>
          </a:p>
        </p:txBody>
      </p:sp>
      <p:sp>
        <p:nvSpPr>
          <p:cNvPr id="115727" name="Line 13"/>
          <p:cNvSpPr>
            <a:spLocks noChangeShapeType="1"/>
          </p:cNvSpPr>
          <p:nvPr/>
        </p:nvSpPr>
        <p:spPr bwMode="auto">
          <a:xfrm>
            <a:off x="785813" y="1438931"/>
            <a:ext cx="17907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5728" name="Line 14"/>
          <p:cNvSpPr>
            <a:spLocks noChangeShapeType="1"/>
          </p:cNvSpPr>
          <p:nvPr/>
        </p:nvSpPr>
        <p:spPr bwMode="auto">
          <a:xfrm>
            <a:off x="747713" y="1959631"/>
            <a:ext cx="1841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5729" name="Line 15"/>
          <p:cNvSpPr>
            <a:spLocks noChangeShapeType="1"/>
          </p:cNvSpPr>
          <p:nvPr/>
        </p:nvSpPr>
        <p:spPr bwMode="auto">
          <a:xfrm>
            <a:off x="1192213" y="5058431"/>
            <a:ext cx="1397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5730" name="Line 16"/>
          <p:cNvSpPr>
            <a:spLocks noChangeShapeType="1"/>
          </p:cNvSpPr>
          <p:nvPr/>
        </p:nvSpPr>
        <p:spPr bwMode="auto">
          <a:xfrm>
            <a:off x="1192213" y="5579131"/>
            <a:ext cx="1397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5731" name="Line 17"/>
          <p:cNvSpPr>
            <a:spLocks noChangeShapeType="1"/>
          </p:cNvSpPr>
          <p:nvPr/>
        </p:nvSpPr>
        <p:spPr bwMode="auto">
          <a:xfrm>
            <a:off x="5129213" y="1464331"/>
            <a:ext cx="1397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5732" name="Line 18"/>
          <p:cNvSpPr>
            <a:spLocks noChangeShapeType="1"/>
          </p:cNvSpPr>
          <p:nvPr/>
        </p:nvSpPr>
        <p:spPr bwMode="auto">
          <a:xfrm>
            <a:off x="5129213" y="2175531"/>
            <a:ext cx="1397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5733" name="Line 19"/>
          <p:cNvSpPr>
            <a:spLocks noChangeShapeType="1"/>
          </p:cNvSpPr>
          <p:nvPr/>
        </p:nvSpPr>
        <p:spPr bwMode="auto">
          <a:xfrm>
            <a:off x="5372100" y="5083831"/>
            <a:ext cx="19177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5734" name="Line 20"/>
          <p:cNvSpPr>
            <a:spLocks noChangeShapeType="1"/>
          </p:cNvSpPr>
          <p:nvPr/>
        </p:nvSpPr>
        <p:spPr bwMode="auto">
          <a:xfrm>
            <a:off x="5372100" y="5566431"/>
            <a:ext cx="19177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5735" name="Text Box 21"/>
          <p:cNvSpPr txBox="1">
            <a:spLocks noChangeArrowheads="1"/>
          </p:cNvSpPr>
          <p:nvPr/>
        </p:nvSpPr>
        <p:spPr bwMode="auto">
          <a:xfrm>
            <a:off x="2569975" y="5049372"/>
            <a:ext cx="8572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err="1"/>
              <a:t>sesLivres</a:t>
            </a:r>
            <a:r>
              <a:rPr lang="fr-FR" sz="1400" dirty="0"/>
              <a:t/>
            </a:r>
            <a:br>
              <a:rPr lang="fr-FR" sz="1400" dirty="0"/>
            </a:br>
            <a:r>
              <a:rPr lang="fr-FR" sz="1400" dirty="0"/>
              <a:t>*</a:t>
            </a:r>
          </a:p>
        </p:txBody>
      </p:sp>
      <p:sp>
        <p:nvSpPr>
          <p:cNvPr id="115736" name="Text Box 22"/>
          <p:cNvSpPr txBox="1">
            <a:spLocks noChangeArrowheads="1"/>
          </p:cNvSpPr>
          <p:nvPr/>
        </p:nvSpPr>
        <p:spPr bwMode="auto">
          <a:xfrm>
            <a:off x="3117384" y="3182563"/>
            <a:ext cx="23876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70000"/>
              </a:lnSpc>
              <a:spcBef>
                <a:spcPct val="50000"/>
              </a:spcBef>
            </a:pPr>
            <a:r>
              <a:rPr lang="fr-FR" sz="1400" dirty="0"/>
              <a:t>LIGNE DE COMMANDE</a:t>
            </a:r>
          </a:p>
          <a:p>
            <a:pPr algn="ctr">
              <a:lnSpc>
                <a:spcPct val="70000"/>
              </a:lnSpc>
              <a:spcBef>
                <a:spcPct val="50000"/>
              </a:spcBef>
            </a:pPr>
            <a:r>
              <a:rPr lang="fr-FR" sz="1400" dirty="0"/>
              <a:t>quantité</a:t>
            </a:r>
          </a:p>
          <a:p>
            <a:pPr algn="ctr">
              <a:lnSpc>
                <a:spcPct val="70000"/>
              </a:lnSpc>
              <a:spcBef>
                <a:spcPct val="50000"/>
              </a:spcBef>
            </a:pPr>
            <a:r>
              <a:rPr lang="fr-FR" sz="1400" dirty="0"/>
              <a:t> </a:t>
            </a:r>
          </a:p>
        </p:txBody>
      </p:sp>
      <p:sp>
        <p:nvSpPr>
          <p:cNvPr id="115737" name="Line 23"/>
          <p:cNvSpPr>
            <a:spLocks noChangeShapeType="1"/>
          </p:cNvSpPr>
          <p:nvPr/>
        </p:nvSpPr>
        <p:spPr bwMode="auto">
          <a:xfrm>
            <a:off x="3130084" y="3423863"/>
            <a:ext cx="2349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5738" name="Line 24"/>
          <p:cNvSpPr>
            <a:spLocks noChangeShapeType="1"/>
          </p:cNvSpPr>
          <p:nvPr/>
        </p:nvSpPr>
        <p:spPr bwMode="auto">
          <a:xfrm>
            <a:off x="1834684" y="3576263"/>
            <a:ext cx="1257300" cy="0"/>
          </a:xfrm>
          <a:prstGeom prst="line">
            <a:avLst/>
          </a:prstGeom>
          <a:noFill/>
          <a:ln w="31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5739" name="Line 25"/>
          <p:cNvSpPr>
            <a:spLocks noChangeShapeType="1"/>
          </p:cNvSpPr>
          <p:nvPr/>
        </p:nvSpPr>
        <p:spPr bwMode="auto">
          <a:xfrm>
            <a:off x="3130084" y="3690563"/>
            <a:ext cx="2349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5743" name="Text Box 36"/>
          <p:cNvSpPr txBox="1">
            <a:spLocks noChangeArrowheads="1"/>
          </p:cNvSpPr>
          <p:nvPr/>
        </p:nvSpPr>
        <p:spPr bwMode="auto">
          <a:xfrm>
            <a:off x="1509995" y="2619284"/>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fr-FR" sz="1400" b="1"/>
              <a:t>*</a:t>
            </a:r>
          </a:p>
        </p:txBody>
      </p:sp>
      <p:sp>
        <p:nvSpPr>
          <p:cNvPr id="36" name="Text Box 36">
            <a:extLst>
              <a:ext uri="{FF2B5EF4-FFF2-40B4-BE49-F238E27FC236}">
                <a16:creationId xmlns:a16="http://schemas.microsoft.com/office/drawing/2014/main" id="{65AB386A-445B-4FA8-9E78-81496A2A34A7}"/>
              </a:ext>
            </a:extLst>
          </p:cNvPr>
          <p:cNvSpPr txBox="1">
            <a:spLocks noChangeArrowheads="1"/>
          </p:cNvSpPr>
          <p:nvPr/>
        </p:nvSpPr>
        <p:spPr bwMode="auto">
          <a:xfrm>
            <a:off x="1539973" y="4530265"/>
            <a:ext cx="21618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fr-FR" sz="1400" b="1"/>
              <a:t>*</a:t>
            </a:r>
          </a:p>
        </p:txBody>
      </p:sp>
      <p:sp>
        <p:nvSpPr>
          <p:cNvPr id="37" name="Line 8">
            <a:extLst>
              <a:ext uri="{FF2B5EF4-FFF2-40B4-BE49-F238E27FC236}">
                <a16:creationId xmlns:a16="http://schemas.microsoft.com/office/drawing/2014/main" id="{7D5F7D3A-7622-46B9-B3B1-2BE221F4A296}"/>
              </a:ext>
            </a:extLst>
          </p:cNvPr>
          <p:cNvSpPr>
            <a:spLocks noChangeShapeType="1"/>
          </p:cNvSpPr>
          <p:nvPr/>
        </p:nvSpPr>
        <p:spPr bwMode="auto">
          <a:xfrm flipV="1">
            <a:off x="2589212" y="5425513"/>
            <a:ext cx="2744787" cy="301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1673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AF689381-E14B-47DF-B59B-EE7073C8C093}" type="slidenum">
              <a:rPr lang="fr-FR" sz="1400">
                <a:solidFill>
                  <a:srgbClr val="000099"/>
                </a:solidFill>
              </a:rPr>
              <a:pPr/>
              <a:t>123</a:t>
            </a:fld>
            <a:r>
              <a:rPr lang="fr-FR" sz="1400" dirty="0">
                <a:solidFill>
                  <a:srgbClr val="000099"/>
                </a:solidFill>
              </a:rPr>
              <a:t>)</a:t>
            </a:r>
          </a:p>
        </p:txBody>
      </p:sp>
      <p:sp>
        <p:nvSpPr>
          <p:cNvPr id="116740" name="Rectangle 1026"/>
          <p:cNvSpPr>
            <a:spLocks noGrp="1" noChangeArrowheads="1"/>
          </p:cNvSpPr>
          <p:nvPr>
            <p:ph type="title"/>
          </p:nvPr>
        </p:nvSpPr>
        <p:spPr/>
        <p:txBody>
          <a:bodyPr/>
          <a:lstStyle/>
          <a:p>
            <a:r>
              <a:rPr lang="fr-FR"/>
              <a:t>CBM : un diagramme de séquence</a:t>
            </a:r>
          </a:p>
        </p:txBody>
      </p:sp>
      <p:sp>
        <p:nvSpPr>
          <p:cNvPr id="116741" name="Rectangle 1027"/>
          <p:cNvSpPr>
            <a:spLocks noGrp="1" noChangeArrowheads="1"/>
          </p:cNvSpPr>
          <p:nvPr>
            <p:ph type="body" idx="1"/>
          </p:nvPr>
        </p:nvSpPr>
        <p:spPr/>
        <p:txBody>
          <a:bodyPr/>
          <a:lstStyle/>
          <a:p>
            <a:r>
              <a:rPr lang="fr-FR" sz="2800" dirty="0"/>
              <a:t>Diagramme de séquence : « Communiquer les détails de toutes les commandes d'une librairie donnée »</a:t>
            </a:r>
          </a:p>
          <a:p>
            <a:endParaRPr lang="fr-FR" sz="2800" dirty="0"/>
          </a:p>
          <a:p>
            <a:r>
              <a:rPr lang="fr-FR" sz="2800" dirty="0"/>
              <a:t>Ce diagramme correspond à la méthode </a:t>
            </a:r>
            <a:r>
              <a:rPr lang="fr-FR" sz="2800" b="1" i="1" dirty="0" err="1"/>
              <a:t>getDétailCommandes</a:t>
            </a:r>
            <a:r>
              <a:rPr lang="fr-FR" sz="2800" b="1" i="1" dirty="0"/>
              <a:t>()</a:t>
            </a:r>
            <a:r>
              <a:rPr lang="fr-FR" sz="2800" dirty="0"/>
              <a:t> de la classe LIBRAIRIE</a:t>
            </a: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17763"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D8ECF34-412D-45D3-80BD-2F8028E7681A}" type="slidenum">
              <a:rPr lang="fr-FR" sz="1400">
                <a:solidFill>
                  <a:srgbClr val="000099"/>
                </a:solidFill>
              </a:rPr>
              <a:pPr/>
              <a:t>124</a:t>
            </a:fld>
            <a:r>
              <a:rPr lang="fr-FR" sz="1400" dirty="0">
                <a:solidFill>
                  <a:srgbClr val="000099"/>
                </a:solidFill>
              </a:rPr>
              <a:t>)</a:t>
            </a:r>
          </a:p>
        </p:txBody>
      </p:sp>
      <p:sp>
        <p:nvSpPr>
          <p:cNvPr id="117764" name="Rectangle 3074"/>
          <p:cNvSpPr>
            <a:spLocks noChangeArrowheads="1"/>
          </p:cNvSpPr>
          <p:nvPr/>
        </p:nvSpPr>
        <p:spPr bwMode="auto">
          <a:xfrm>
            <a:off x="5818188" y="1033463"/>
            <a:ext cx="1954212" cy="252412"/>
          </a:xfrm>
          <a:prstGeom prst="rect">
            <a:avLst/>
          </a:prstGeom>
          <a:solidFill>
            <a:schemeClr val="bg1"/>
          </a:solidFill>
          <a:ln w="9525">
            <a:solidFill>
              <a:schemeClr val="tx1"/>
            </a:solidFill>
            <a:miter lim="800000"/>
            <a:headEnd/>
            <a:tailEnd/>
          </a:ln>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  </a:t>
            </a:r>
            <a:endParaRPr lang="fr-FR" u="sng"/>
          </a:p>
        </p:txBody>
      </p:sp>
      <p:sp>
        <p:nvSpPr>
          <p:cNvPr id="117765" name="Rectangle 3075"/>
          <p:cNvSpPr>
            <a:spLocks noChangeArrowheads="1"/>
          </p:cNvSpPr>
          <p:nvPr/>
        </p:nvSpPr>
        <p:spPr bwMode="auto">
          <a:xfrm>
            <a:off x="3582988" y="1046163"/>
            <a:ext cx="1954212" cy="252412"/>
          </a:xfrm>
          <a:prstGeom prst="rect">
            <a:avLst/>
          </a:prstGeom>
          <a:solidFill>
            <a:schemeClr val="bg1"/>
          </a:solidFill>
          <a:ln w="9525">
            <a:solidFill>
              <a:schemeClr val="tx1"/>
            </a:solidFill>
            <a:miter lim="800000"/>
            <a:headEnd/>
            <a:tailEnd/>
          </a:ln>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  </a:t>
            </a:r>
            <a:endParaRPr lang="fr-FR" u="sng"/>
          </a:p>
        </p:txBody>
      </p:sp>
      <p:sp>
        <p:nvSpPr>
          <p:cNvPr id="117766" name="Line 3076"/>
          <p:cNvSpPr>
            <a:spLocks noChangeShapeType="1"/>
          </p:cNvSpPr>
          <p:nvPr/>
        </p:nvSpPr>
        <p:spPr bwMode="auto">
          <a:xfrm>
            <a:off x="784225" y="1246188"/>
            <a:ext cx="1588" cy="512286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fr-FR"/>
          </a:p>
        </p:txBody>
      </p:sp>
      <p:pic>
        <p:nvPicPr>
          <p:cNvPr id="117767" name="Picture 3077"/>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752475"/>
            <a:ext cx="3413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8" name="Rectangle 3078"/>
          <p:cNvSpPr>
            <a:spLocks noChangeArrowheads="1"/>
          </p:cNvSpPr>
          <p:nvPr/>
        </p:nvSpPr>
        <p:spPr bwMode="auto">
          <a:xfrm>
            <a:off x="0" y="1192213"/>
            <a:ext cx="1677988"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u="sng">
                <a:solidFill>
                  <a:srgbClr val="000000"/>
                </a:solidFill>
              </a:rPr>
              <a:t>Dupond:Responsable</a:t>
            </a:r>
            <a:endParaRPr lang="fr-FR" u="sng"/>
          </a:p>
        </p:txBody>
      </p:sp>
      <p:sp>
        <p:nvSpPr>
          <p:cNvPr id="117769" name="Rectangle 3079"/>
          <p:cNvSpPr>
            <a:spLocks noChangeArrowheads="1"/>
          </p:cNvSpPr>
          <p:nvPr/>
        </p:nvSpPr>
        <p:spPr bwMode="auto">
          <a:xfrm>
            <a:off x="712788" y="1544638"/>
            <a:ext cx="144462" cy="4572000"/>
          </a:xfrm>
          <a:prstGeom prst="rect">
            <a:avLst/>
          </a:prstGeom>
          <a:solidFill>
            <a:schemeClr val="bg1"/>
          </a:solidFill>
          <a:ln w="12700">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770" name="Rectangle 3080"/>
          <p:cNvSpPr>
            <a:spLocks noChangeArrowheads="1"/>
          </p:cNvSpPr>
          <p:nvPr/>
        </p:nvSpPr>
        <p:spPr bwMode="auto">
          <a:xfrm>
            <a:off x="2166938" y="1171575"/>
            <a:ext cx="1041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771" name="Line 3081"/>
          <p:cNvSpPr>
            <a:spLocks noChangeShapeType="1"/>
          </p:cNvSpPr>
          <p:nvPr/>
        </p:nvSpPr>
        <p:spPr bwMode="auto">
          <a:xfrm>
            <a:off x="2605088" y="1252538"/>
            <a:ext cx="1587" cy="495776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fr-FR"/>
          </a:p>
        </p:txBody>
      </p:sp>
      <p:sp>
        <p:nvSpPr>
          <p:cNvPr id="117772" name="Rectangle 3082"/>
          <p:cNvSpPr>
            <a:spLocks noChangeArrowheads="1"/>
          </p:cNvSpPr>
          <p:nvPr/>
        </p:nvSpPr>
        <p:spPr bwMode="auto">
          <a:xfrm>
            <a:off x="2544763" y="1701800"/>
            <a:ext cx="147637" cy="4283075"/>
          </a:xfrm>
          <a:prstGeom prst="rect">
            <a:avLst/>
          </a:prstGeom>
          <a:solidFill>
            <a:srgbClr val="FFFFFF"/>
          </a:solidFill>
          <a:ln w="12700">
            <a:solidFill>
              <a:schemeClr val="tx1"/>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773" name="Rectangle 3083"/>
          <p:cNvSpPr>
            <a:spLocks noChangeArrowheads="1"/>
          </p:cNvSpPr>
          <p:nvPr/>
        </p:nvSpPr>
        <p:spPr bwMode="auto">
          <a:xfrm>
            <a:off x="2605088" y="1947863"/>
            <a:ext cx="147637" cy="241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774" name="Rectangle 3084"/>
          <p:cNvSpPr>
            <a:spLocks noChangeArrowheads="1"/>
          </p:cNvSpPr>
          <p:nvPr/>
        </p:nvSpPr>
        <p:spPr bwMode="auto">
          <a:xfrm>
            <a:off x="2605088" y="1947863"/>
            <a:ext cx="138112" cy="2349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775" name="Rectangle 3085"/>
          <p:cNvSpPr>
            <a:spLocks noChangeArrowheads="1"/>
          </p:cNvSpPr>
          <p:nvPr/>
        </p:nvSpPr>
        <p:spPr bwMode="auto">
          <a:xfrm>
            <a:off x="4035425" y="1171575"/>
            <a:ext cx="9556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776" name="Line 3086"/>
          <p:cNvSpPr>
            <a:spLocks noChangeShapeType="1"/>
          </p:cNvSpPr>
          <p:nvPr/>
        </p:nvSpPr>
        <p:spPr bwMode="auto">
          <a:xfrm>
            <a:off x="4437063" y="1252538"/>
            <a:ext cx="3175" cy="495776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fr-FR"/>
          </a:p>
        </p:txBody>
      </p:sp>
      <p:sp>
        <p:nvSpPr>
          <p:cNvPr id="117777" name="Rectangle 3087"/>
          <p:cNvSpPr>
            <a:spLocks noChangeArrowheads="1"/>
          </p:cNvSpPr>
          <p:nvPr/>
        </p:nvSpPr>
        <p:spPr bwMode="auto">
          <a:xfrm>
            <a:off x="4376738" y="2436813"/>
            <a:ext cx="138112" cy="3394075"/>
          </a:xfrm>
          <a:prstGeom prst="rect">
            <a:avLst/>
          </a:prstGeom>
          <a:solidFill>
            <a:schemeClr val="bg1"/>
          </a:solidFill>
          <a:ln w="12700">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778" name="Rectangle 3088"/>
          <p:cNvSpPr>
            <a:spLocks noChangeArrowheads="1"/>
          </p:cNvSpPr>
          <p:nvPr/>
        </p:nvSpPr>
        <p:spPr bwMode="auto">
          <a:xfrm>
            <a:off x="4437063" y="2633663"/>
            <a:ext cx="127000" cy="234950"/>
          </a:xfrm>
          <a:prstGeom prst="rect">
            <a:avLst/>
          </a:prstGeom>
          <a:solidFill>
            <a:schemeClr val="bg1"/>
          </a:solidFill>
          <a:ln w="12700">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779" name="Rectangle 3089"/>
          <p:cNvSpPr>
            <a:spLocks noChangeArrowheads="1"/>
          </p:cNvSpPr>
          <p:nvPr/>
        </p:nvSpPr>
        <p:spPr bwMode="auto">
          <a:xfrm>
            <a:off x="4437063" y="3235325"/>
            <a:ext cx="127000" cy="534988"/>
          </a:xfrm>
          <a:prstGeom prst="rect">
            <a:avLst/>
          </a:prstGeom>
          <a:solidFill>
            <a:schemeClr val="bg1"/>
          </a:solidFill>
          <a:ln w="12700">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780" name="Rectangle 3090"/>
          <p:cNvSpPr>
            <a:spLocks noChangeArrowheads="1"/>
          </p:cNvSpPr>
          <p:nvPr/>
        </p:nvSpPr>
        <p:spPr bwMode="auto">
          <a:xfrm>
            <a:off x="6038850" y="1171575"/>
            <a:ext cx="10795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781" name="Line 3091"/>
          <p:cNvSpPr>
            <a:spLocks noChangeShapeType="1"/>
          </p:cNvSpPr>
          <p:nvPr/>
        </p:nvSpPr>
        <p:spPr bwMode="auto">
          <a:xfrm>
            <a:off x="6502400" y="1252538"/>
            <a:ext cx="1588" cy="495776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fr-FR"/>
          </a:p>
        </p:txBody>
      </p:sp>
      <p:sp>
        <p:nvSpPr>
          <p:cNvPr id="117782" name="Rectangle 3092"/>
          <p:cNvSpPr>
            <a:spLocks noChangeArrowheads="1"/>
          </p:cNvSpPr>
          <p:nvPr/>
        </p:nvSpPr>
        <p:spPr bwMode="auto">
          <a:xfrm>
            <a:off x="6453188" y="4241800"/>
            <a:ext cx="125412" cy="1547813"/>
          </a:xfrm>
          <a:prstGeom prst="rect">
            <a:avLst/>
          </a:prstGeom>
          <a:solidFill>
            <a:schemeClr val="bg1"/>
          </a:solidFill>
          <a:ln w="12700">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783" name="Rectangle 3093"/>
          <p:cNvSpPr>
            <a:spLocks noChangeArrowheads="1"/>
          </p:cNvSpPr>
          <p:nvPr/>
        </p:nvSpPr>
        <p:spPr bwMode="auto">
          <a:xfrm>
            <a:off x="6502400" y="4424363"/>
            <a:ext cx="147638" cy="242887"/>
          </a:xfrm>
          <a:prstGeom prst="rect">
            <a:avLst/>
          </a:prstGeom>
          <a:solidFill>
            <a:srgbClr val="FFFFFF"/>
          </a:solidFill>
          <a:ln w="12700">
            <a:solidFill>
              <a:schemeClr val="tx1"/>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784" name="Rectangle 3094"/>
          <p:cNvSpPr>
            <a:spLocks noChangeArrowheads="1"/>
          </p:cNvSpPr>
          <p:nvPr/>
        </p:nvSpPr>
        <p:spPr bwMode="auto">
          <a:xfrm>
            <a:off x="6502400" y="5454650"/>
            <a:ext cx="147638" cy="241300"/>
          </a:xfrm>
          <a:prstGeom prst="rect">
            <a:avLst/>
          </a:prstGeom>
          <a:solidFill>
            <a:srgbClr val="FFFFFF"/>
          </a:solidFill>
          <a:ln w="12700">
            <a:solidFill>
              <a:schemeClr val="tx1"/>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785" name="Rectangle 3095"/>
          <p:cNvSpPr>
            <a:spLocks noChangeArrowheads="1"/>
          </p:cNvSpPr>
          <p:nvPr/>
        </p:nvSpPr>
        <p:spPr bwMode="auto">
          <a:xfrm>
            <a:off x="7896225" y="1135063"/>
            <a:ext cx="1057275" cy="2397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SonLivre:</a:t>
            </a:r>
            <a:r>
              <a:rPr lang="fr-FR" sz="1100" u="sng">
                <a:solidFill>
                  <a:srgbClr val="000000"/>
                </a:solidFill>
              </a:rPr>
              <a:t>LIVRE</a:t>
            </a:r>
            <a:endParaRPr lang="fr-FR" u="sng"/>
          </a:p>
        </p:txBody>
      </p:sp>
      <p:sp>
        <p:nvSpPr>
          <p:cNvPr id="117786" name="Line 3096"/>
          <p:cNvSpPr>
            <a:spLocks noChangeShapeType="1"/>
          </p:cNvSpPr>
          <p:nvPr/>
        </p:nvSpPr>
        <p:spPr bwMode="auto">
          <a:xfrm>
            <a:off x="8250238" y="1239838"/>
            <a:ext cx="1587" cy="497046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fr-FR"/>
          </a:p>
        </p:txBody>
      </p:sp>
      <p:sp>
        <p:nvSpPr>
          <p:cNvPr id="117787" name="Rectangle 3097"/>
          <p:cNvSpPr>
            <a:spLocks noChangeArrowheads="1"/>
          </p:cNvSpPr>
          <p:nvPr/>
        </p:nvSpPr>
        <p:spPr bwMode="auto">
          <a:xfrm>
            <a:off x="8189913" y="4965700"/>
            <a:ext cx="133350" cy="241300"/>
          </a:xfrm>
          <a:prstGeom prst="rect">
            <a:avLst/>
          </a:prstGeom>
          <a:solidFill>
            <a:srgbClr val="FFFFFF"/>
          </a:solidFill>
          <a:ln w="12700">
            <a:solidFill>
              <a:schemeClr val="tx1"/>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788" name="Line 3098"/>
          <p:cNvSpPr>
            <a:spLocks noChangeShapeType="1"/>
          </p:cNvSpPr>
          <p:nvPr/>
        </p:nvSpPr>
        <p:spPr bwMode="auto">
          <a:xfrm>
            <a:off x="833438" y="1701800"/>
            <a:ext cx="1711325" cy="1588"/>
          </a:xfrm>
          <a:prstGeom prst="line">
            <a:avLst/>
          </a:prstGeom>
          <a:noFill/>
          <a:ln w="127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fr-FR"/>
          </a:p>
        </p:txBody>
      </p:sp>
      <p:sp>
        <p:nvSpPr>
          <p:cNvPr id="117789" name="Rectangle 3099"/>
          <p:cNvSpPr>
            <a:spLocks noChangeArrowheads="1"/>
          </p:cNvSpPr>
          <p:nvPr/>
        </p:nvSpPr>
        <p:spPr bwMode="auto">
          <a:xfrm>
            <a:off x="1042988" y="1568450"/>
            <a:ext cx="14541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790" name="Rectangle 3100"/>
          <p:cNvSpPr>
            <a:spLocks noChangeArrowheads="1"/>
          </p:cNvSpPr>
          <p:nvPr/>
        </p:nvSpPr>
        <p:spPr bwMode="auto">
          <a:xfrm>
            <a:off x="1020763" y="1530350"/>
            <a:ext cx="1330325"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getDétailCommandes()</a:t>
            </a:r>
            <a:endParaRPr lang="fr-FR"/>
          </a:p>
        </p:txBody>
      </p:sp>
      <p:sp>
        <p:nvSpPr>
          <p:cNvPr id="117791" name="Line 3101"/>
          <p:cNvSpPr>
            <a:spLocks noChangeShapeType="1"/>
          </p:cNvSpPr>
          <p:nvPr/>
        </p:nvSpPr>
        <p:spPr bwMode="auto">
          <a:xfrm flipH="1">
            <a:off x="825500" y="5973763"/>
            <a:ext cx="1711325" cy="1587"/>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fr-FR"/>
          </a:p>
        </p:txBody>
      </p:sp>
      <p:sp>
        <p:nvSpPr>
          <p:cNvPr id="117792" name="Freeform 3102"/>
          <p:cNvSpPr>
            <a:spLocks/>
          </p:cNvSpPr>
          <p:nvPr/>
        </p:nvSpPr>
        <p:spPr bwMode="auto">
          <a:xfrm>
            <a:off x="844550" y="5945188"/>
            <a:ext cx="73025" cy="65087"/>
          </a:xfrm>
          <a:custGeom>
            <a:avLst/>
            <a:gdLst>
              <a:gd name="T0" fmla="*/ 73025 w 46"/>
              <a:gd name="T1" fmla="*/ 0 h 46"/>
              <a:gd name="T2" fmla="*/ 0 w 46"/>
              <a:gd name="T3" fmla="*/ 31129 h 46"/>
              <a:gd name="T4" fmla="*/ 73025 w 46"/>
              <a:gd name="T5" fmla="*/ 65087 h 46"/>
              <a:gd name="T6" fmla="*/ 0 60000 65536"/>
              <a:gd name="T7" fmla="*/ 0 60000 65536"/>
              <a:gd name="T8" fmla="*/ 0 60000 65536"/>
            </a:gdLst>
            <a:ahLst/>
            <a:cxnLst>
              <a:cxn ang="T6">
                <a:pos x="T0" y="T1"/>
              </a:cxn>
              <a:cxn ang="T7">
                <a:pos x="T2" y="T3"/>
              </a:cxn>
              <a:cxn ang="T8">
                <a:pos x="T4" y="T5"/>
              </a:cxn>
            </a:cxnLst>
            <a:rect l="0" t="0" r="r" b="b"/>
            <a:pathLst>
              <a:path w="46" h="46">
                <a:moveTo>
                  <a:pt x="46" y="0"/>
                </a:moveTo>
                <a:lnTo>
                  <a:pt x="0" y="22"/>
                </a:lnTo>
                <a:lnTo>
                  <a:pt x="46" y="46"/>
                </a:lnTo>
              </a:path>
            </a:pathLst>
          </a:custGeom>
          <a:noFill/>
          <a:ln w="127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7793" name="Rectangle 3103"/>
          <p:cNvSpPr>
            <a:spLocks noChangeArrowheads="1"/>
          </p:cNvSpPr>
          <p:nvPr/>
        </p:nvSpPr>
        <p:spPr bwMode="auto">
          <a:xfrm>
            <a:off x="1062038" y="6088063"/>
            <a:ext cx="14097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794" name="Rectangle 3104"/>
          <p:cNvSpPr>
            <a:spLocks noChangeArrowheads="1"/>
          </p:cNvSpPr>
          <p:nvPr/>
        </p:nvSpPr>
        <p:spPr bwMode="auto">
          <a:xfrm>
            <a:off x="1058863" y="5792788"/>
            <a:ext cx="1254125"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{date +{titre,quantité}}</a:t>
            </a:r>
            <a:endParaRPr lang="fr-FR"/>
          </a:p>
        </p:txBody>
      </p:sp>
      <p:sp>
        <p:nvSpPr>
          <p:cNvPr id="117795" name="Line 3105"/>
          <p:cNvSpPr>
            <a:spLocks noChangeShapeType="1"/>
          </p:cNvSpPr>
          <p:nvPr/>
        </p:nvSpPr>
        <p:spPr bwMode="auto">
          <a:xfrm>
            <a:off x="2665413" y="2436813"/>
            <a:ext cx="1711325" cy="3175"/>
          </a:xfrm>
          <a:prstGeom prst="line">
            <a:avLst/>
          </a:prstGeom>
          <a:noFill/>
          <a:ln w="127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fr-FR"/>
          </a:p>
        </p:txBody>
      </p:sp>
      <p:sp>
        <p:nvSpPr>
          <p:cNvPr id="117796" name="Rectangle 3106"/>
          <p:cNvSpPr>
            <a:spLocks noChangeArrowheads="1"/>
          </p:cNvSpPr>
          <p:nvPr/>
        </p:nvSpPr>
        <p:spPr bwMode="auto">
          <a:xfrm>
            <a:off x="2886075" y="2303463"/>
            <a:ext cx="13938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797" name="Rectangle 3107"/>
          <p:cNvSpPr>
            <a:spLocks noChangeArrowheads="1"/>
          </p:cNvSpPr>
          <p:nvPr/>
        </p:nvSpPr>
        <p:spPr bwMode="auto">
          <a:xfrm>
            <a:off x="2933700" y="2274888"/>
            <a:ext cx="127635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getDétailCommande()</a:t>
            </a:r>
            <a:endParaRPr lang="fr-FR"/>
          </a:p>
        </p:txBody>
      </p:sp>
      <p:sp>
        <p:nvSpPr>
          <p:cNvPr id="117798" name="Line 3108"/>
          <p:cNvSpPr>
            <a:spLocks noChangeShapeType="1"/>
          </p:cNvSpPr>
          <p:nvPr/>
        </p:nvSpPr>
        <p:spPr bwMode="auto">
          <a:xfrm flipH="1">
            <a:off x="2670175" y="5816600"/>
            <a:ext cx="1711325" cy="3175"/>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fr-FR"/>
          </a:p>
        </p:txBody>
      </p:sp>
      <p:sp>
        <p:nvSpPr>
          <p:cNvPr id="117799" name="Freeform 3109"/>
          <p:cNvSpPr>
            <a:spLocks/>
          </p:cNvSpPr>
          <p:nvPr/>
        </p:nvSpPr>
        <p:spPr bwMode="auto">
          <a:xfrm>
            <a:off x="2678113" y="5786438"/>
            <a:ext cx="76200" cy="65087"/>
          </a:xfrm>
          <a:custGeom>
            <a:avLst/>
            <a:gdLst>
              <a:gd name="T0" fmla="*/ 76200 w 48"/>
              <a:gd name="T1" fmla="*/ 0 h 46"/>
              <a:gd name="T2" fmla="*/ 0 w 48"/>
              <a:gd name="T3" fmla="*/ 31129 h 46"/>
              <a:gd name="T4" fmla="*/ 76200 w 48"/>
              <a:gd name="T5" fmla="*/ 65087 h 46"/>
              <a:gd name="T6" fmla="*/ 0 60000 65536"/>
              <a:gd name="T7" fmla="*/ 0 60000 65536"/>
              <a:gd name="T8" fmla="*/ 0 60000 65536"/>
            </a:gdLst>
            <a:ahLst/>
            <a:cxnLst>
              <a:cxn ang="T6">
                <a:pos x="T0" y="T1"/>
              </a:cxn>
              <a:cxn ang="T7">
                <a:pos x="T2" y="T3"/>
              </a:cxn>
              <a:cxn ang="T8">
                <a:pos x="T4" y="T5"/>
              </a:cxn>
            </a:cxnLst>
            <a:rect l="0" t="0" r="r" b="b"/>
            <a:pathLst>
              <a:path w="48" h="46">
                <a:moveTo>
                  <a:pt x="48" y="0"/>
                </a:moveTo>
                <a:lnTo>
                  <a:pt x="0" y="22"/>
                </a:lnTo>
                <a:lnTo>
                  <a:pt x="48" y="46"/>
                </a:lnTo>
              </a:path>
            </a:pathLst>
          </a:custGeom>
          <a:noFill/>
          <a:ln w="127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7800" name="Rectangle 3110"/>
          <p:cNvSpPr>
            <a:spLocks noChangeArrowheads="1"/>
          </p:cNvSpPr>
          <p:nvPr/>
        </p:nvSpPr>
        <p:spPr bwMode="auto">
          <a:xfrm>
            <a:off x="2849563" y="5629275"/>
            <a:ext cx="1254125"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date +{titre,quantité}</a:t>
            </a:r>
            <a:endParaRPr lang="fr-FR"/>
          </a:p>
        </p:txBody>
      </p:sp>
      <p:sp>
        <p:nvSpPr>
          <p:cNvPr id="117801" name="Line 3111"/>
          <p:cNvSpPr>
            <a:spLocks noChangeShapeType="1"/>
          </p:cNvSpPr>
          <p:nvPr/>
        </p:nvSpPr>
        <p:spPr bwMode="auto">
          <a:xfrm>
            <a:off x="4500563" y="4238625"/>
            <a:ext cx="1952625"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7802" name="Rectangle 3112"/>
          <p:cNvSpPr>
            <a:spLocks noChangeArrowheads="1"/>
          </p:cNvSpPr>
          <p:nvPr/>
        </p:nvSpPr>
        <p:spPr bwMode="auto">
          <a:xfrm>
            <a:off x="5062538" y="4094163"/>
            <a:ext cx="942975"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803" name="Rectangle 3113"/>
          <p:cNvSpPr>
            <a:spLocks noChangeArrowheads="1"/>
          </p:cNvSpPr>
          <p:nvPr/>
        </p:nvSpPr>
        <p:spPr bwMode="auto">
          <a:xfrm>
            <a:off x="5084763" y="4065588"/>
            <a:ext cx="8509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getDétailLigne()</a:t>
            </a:r>
            <a:endParaRPr lang="fr-FR"/>
          </a:p>
        </p:txBody>
      </p:sp>
      <p:sp>
        <p:nvSpPr>
          <p:cNvPr id="117804" name="Line 3114"/>
          <p:cNvSpPr>
            <a:spLocks noChangeShapeType="1"/>
          </p:cNvSpPr>
          <p:nvPr/>
        </p:nvSpPr>
        <p:spPr bwMode="auto">
          <a:xfrm flipH="1">
            <a:off x="4498975" y="5783263"/>
            <a:ext cx="1952625" cy="1587"/>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fr-FR"/>
          </a:p>
        </p:txBody>
      </p:sp>
      <p:sp>
        <p:nvSpPr>
          <p:cNvPr id="117805" name="Freeform 3115"/>
          <p:cNvSpPr>
            <a:spLocks/>
          </p:cNvSpPr>
          <p:nvPr/>
        </p:nvSpPr>
        <p:spPr bwMode="auto">
          <a:xfrm>
            <a:off x="4498975" y="5757863"/>
            <a:ext cx="71438" cy="65087"/>
          </a:xfrm>
          <a:custGeom>
            <a:avLst/>
            <a:gdLst>
              <a:gd name="T0" fmla="*/ 71438 w 45"/>
              <a:gd name="T1" fmla="*/ 0 h 46"/>
              <a:gd name="T2" fmla="*/ 0 w 45"/>
              <a:gd name="T3" fmla="*/ 33958 h 46"/>
              <a:gd name="T4" fmla="*/ 71438 w 45"/>
              <a:gd name="T5" fmla="*/ 65087 h 46"/>
              <a:gd name="T6" fmla="*/ 0 60000 65536"/>
              <a:gd name="T7" fmla="*/ 0 60000 65536"/>
              <a:gd name="T8" fmla="*/ 0 60000 65536"/>
            </a:gdLst>
            <a:ahLst/>
            <a:cxnLst>
              <a:cxn ang="T6">
                <a:pos x="T0" y="T1"/>
              </a:cxn>
              <a:cxn ang="T7">
                <a:pos x="T2" y="T3"/>
              </a:cxn>
              <a:cxn ang="T8">
                <a:pos x="T4" y="T5"/>
              </a:cxn>
            </a:cxnLst>
            <a:rect l="0" t="0" r="r" b="b"/>
            <a:pathLst>
              <a:path w="45" h="46">
                <a:moveTo>
                  <a:pt x="45" y="0"/>
                </a:moveTo>
                <a:lnTo>
                  <a:pt x="0" y="24"/>
                </a:lnTo>
                <a:lnTo>
                  <a:pt x="45" y="46"/>
                </a:lnTo>
              </a:path>
            </a:pathLst>
          </a:custGeom>
          <a:noFill/>
          <a:ln w="127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7806" name="Rectangle 3116"/>
          <p:cNvSpPr>
            <a:spLocks noChangeArrowheads="1"/>
          </p:cNvSpPr>
          <p:nvPr/>
        </p:nvSpPr>
        <p:spPr bwMode="auto">
          <a:xfrm>
            <a:off x="5064125" y="5567363"/>
            <a:ext cx="860425"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{titre,quantité}</a:t>
            </a:r>
            <a:endParaRPr lang="fr-FR"/>
          </a:p>
        </p:txBody>
      </p:sp>
      <p:sp>
        <p:nvSpPr>
          <p:cNvPr id="117807" name="Line 3117"/>
          <p:cNvSpPr>
            <a:spLocks noChangeShapeType="1"/>
          </p:cNvSpPr>
          <p:nvPr/>
        </p:nvSpPr>
        <p:spPr bwMode="auto">
          <a:xfrm>
            <a:off x="6564313" y="4965700"/>
            <a:ext cx="1625600" cy="1588"/>
          </a:xfrm>
          <a:prstGeom prst="line">
            <a:avLst/>
          </a:prstGeom>
          <a:noFill/>
          <a:ln w="127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fr-FR"/>
          </a:p>
        </p:txBody>
      </p:sp>
      <p:sp>
        <p:nvSpPr>
          <p:cNvPr id="117808" name="Rectangle 3118"/>
          <p:cNvSpPr>
            <a:spLocks noChangeArrowheads="1"/>
          </p:cNvSpPr>
          <p:nvPr/>
        </p:nvSpPr>
        <p:spPr bwMode="auto">
          <a:xfrm>
            <a:off x="7102475" y="4829175"/>
            <a:ext cx="673100"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809" name="Rectangle 3119"/>
          <p:cNvSpPr>
            <a:spLocks noChangeArrowheads="1"/>
          </p:cNvSpPr>
          <p:nvPr/>
        </p:nvSpPr>
        <p:spPr bwMode="auto">
          <a:xfrm>
            <a:off x="7132638" y="4787900"/>
            <a:ext cx="563562"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getTitre()</a:t>
            </a:r>
            <a:endParaRPr lang="fr-FR"/>
          </a:p>
        </p:txBody>
      </p:sp>
      <p:sp>
        <p:nvSpPr>
          <p:cNvPr id="117810" name="Line 3120"/>
          <p:cNvSpPr>
            <a:spLocks noChangeShapeType="1"/>
          </p:cNvSpPr>
          <p:nvPr/>
        </p:nvSpPr>
        <p:spPr bwMode="auto">
          <a:xfrm flipH="1">
            <a:off x="6564313" y="5208588"/>
            <a:ext cx="1625600" cy="3175"/>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fr-FR"/>
          </a:p>
        </p:txBody>
      </p:sp>
      <p:sp>
        <p:nvSpPr>
          <p:cNvPr id="117811" name="Freeform 3121"/>
          <p:cNvSpPr>
            <a:spLocks/>
          </p:cNvSpPr>
          <p:nvPr/>
        </p:nvSpPr>
        <p:spPr bwMode="auto">
          <a:xfrm>
            <a:off x="6564313" y="5173663"/>
            <a:ext cx="85725" cy="65087"/>
          </a:xfrm>
          <a:custGeom>
            <a:avLst/>
            <a:gdLst>
              <a:gd name="T0" fmla="*/ 85725 w 54"/>
              <a:gd name="T1" fmla="*/ 0 h 46"/>
              <a:gd name="T2" fmla="*/ 0 w 54"/>
              <a:gd name="T3" fmla="*/ 31129 h 46"/>
              <a:gd name="T4" fmla="*/ 85725 w 54"/>
              <a:gd name="T5" fmla="*/ 65087 h 46"/>
              <a:gd name="T6" fmla="*/ 0 60000 65536"/>
              <a:gd name="T7" fmla="*/ 0 60000 65536"/>
              <a:gd name="T8" fmla="*/ 0 60000 65536"/>
            </a:gdLst>
            <a:ahLst/>
            <a:cxnLst>
              <a:cxn ang="T6">
                <a:pos x="T0" y="T1"/>
              </a:cxn>
              <a:cxn ang="T7">
                <a:pos x="T2" y="T3"/>
              </a:cxn>
              <a:cxn ang="T8">
                <a:pos x="T4" y="T5"/>
              </a:cxn>
            </a:cxnLst>
            <a:rect l="0" t="0" r="r" b="b"/>
            <a:pathLst>
              <a:path w="54" h="46">
                <a:moveTo>
                  <a:pt x="54" y="0"/>
                </a:moveTo>
                <a:lnTo>
                  <a:pt x="0" y="22"/>
                </a:lnTo>
                <a:lnTo>
                  <a:pt x="54" y="46"/>
                </a:lnTo>
              </a:path>
            </a:pathLst>
          </a:custGeom>
          <a:noFill/>
          <a:ln w="127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7812" name="Rectangle 3122"/>
          <p:cNvSpPr>
            <a:spLocks noChangeArrowheads="1"/>
          </p:cNvSpPr>
          <p:nvPr/>
        </p:nvSpPr>
        <p:spPr bwMode="auto">
          <a:xfrm>
            <a:off x="7250113" y="5075238"/>
            <a:ext cx="355600"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813" name="Rectangle 3123"/>
          <p:cNvSpPr>
            <a:spLocks noChangeArrowheads="1"/>
          </p:cNvSpPr>
          <p:nvPr/>
        </p:nvSpPr>
        <p:spPr bwMode="auto">
          <a:xfrm>
            <a:off x="7273925" y="5059363"/>
            <a:ext cx="269875"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titre</a:t>
            </a:r>
            <a:endParaRPr lang="fr-FR"/>
          </a:p>
        </p:txBody>
      </p:sp>
      <p:sp>
        <p:nvSpPr>
          <p:cNvPr id="117814" name="Freeform 3124"/>
          <p:cNvSpPr>
            <a:spLocks/>
          </p:cNvSpPr>
          <p:nvPr/>
        </p:nvSpPr>
        <p:spPr bwMode="auto">
          <a:xfrm>
            <a:off x="4519613" y="2554288"/>
            <a:ext cx="365125" cy="88900"/>
          </a:xfrm>
          <a:custGeom>
            <a:avLst/>
            <a:gdLst>
              <a:gd name="T0" fmla="*/ 0 w 230"/>
              <a:gd name="T1" fmla="*/ 0 h 62"/>
              <a:gd name="T2" fmla="*/ 268288 w 230"/>
              <a:gd name="T3" fmla="*/ 12905 h 62"/>
              <a:gd name="T4" fmla="*/ 341313 w 230"/>
              <a:gd name="T5" fmla="*/ 22942 h 62"/>
              <a:gd name="T6" fmla="*/ 365125 w 230"/>
              <a:gd name="T7" fmla="*/ 44450 h 62"/>
              <a:gd name="T8" fmla="*/ 352425 w 230"/>
              <a:gd name="T9" fmla="*/ 57355 h 62"/>
              <a:gd name="T10" fmla="*/ 292100 w 230"/>
              <a:gd name="T11" fmla="*/ 67392 h 62"/>
              <a:gd name="T12" fmla="*/ 49213 w 230"/>
              <a:gd name="T13" fmla="*/ 88900 h 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0" h="62">
                <a:moveTo>
                  <a:pt x="0" y="0"/>
                </a:moveTo>
                <a:lnTo>
                  <a:pt x="169" y="9"/>
                </a:lnTo>
                <a:lnTo>
                  <a:pt x="215" y="16"/>
                </a:lnTo>
                <a:lnTo>
                  <a:pt x="230" y="31"/>
                </a:lnTo>
                <a:lnTo>
                  <a:pt x="222" y="40"/>
                </a:lnTo>
                <a:lnTo>
                  <a:pt x="184" y="47"/>
                </a:lnTo>
                <a:lnTo>
                  <a:pt x="31" y="62"/>
                </a:lnTo>
              </a:path>
            </a:pathLst>
          </a:custGeom>
          <a:noFill/>
          <a:ln w="127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7815" name="Rectangle 3125"/>
          <p:cNvSpPr>
            <a:spLocks noChangeArrowheads="1"/>
          </p:cNvSpPr>
          <p:nvPr/>
        </p:nvSpPr>
        <p:spPr bwMode="auto">
          <a:xfrm>
            <a:off x="4803775" y="2500313"/>
            <a:ext cx="663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816" name="Rectangle 3126"/>
          <p:cNvSpPr>
            <a:spLocks noChangeArrowheads="1"/>
          </p:cNvSpPr>
          <p:nvPr/>
        </p:nvSpPr>
        <p:spPr bwMode="auto">
          <a:xfrm>
            <a:off x="4962525" y="2516188"/>
            <a:ext cx="557213"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getDate()</a:t>
            </a:r>
            <a:endParaRPr lang="fr-FR"/>
          </a:p>
        </p:txBody>
      </p:sp>
      <p:sp>
        <p:nvSpPr>
          <p:cNvPr id="117817" name="Freeform 3127"/>
          <p:cNvSpPr>
            <a:spLocks/>
          </p:cNvSpPr>
          <p:nvPr/>
        </p:nvSpPr>
        <p:spPr bwMode="auto">
          <a:xfrm>
            <a:off x="4513263" y="2867025"/>
            <a:ext cx="414337" cy="88900"/>
          </a:xfrm>
          <a:custGeom>
            <a:avLst/>
            <a:gdLst>
              <a:gd name="T0" fmla="*/ 49212 w 261"/>
              <a:gd name="T1" fmla="*/ 0 h 62"/>
              <a:gd name="T2" fmla="*/ 330200 w 261"/>
              <a:gd name="T3" fmla="*/ 10037 h 62"/>
              <a:gd name="T4" fmla="*/ 390525 w 261"/>
              <a:gd name="T5" fmla="*/ 22942 h 62"/>
              <a:gd name="T6" fmla="*/ 414337 w 261"/>
              <a:gd name="T7" fmla="*/ 44450 h 62"/>
              <a:gd name="T8" fmla="*/ 390525 w 261"/>
              <a:gd name="T9" fmla="*/ 54487 h 62"/>
              <a:gd name="T10" fmla="*/ 303212 w 261"/>
              <a:gd name="T11" fmla="*/ 64524 h 62"/>
              <a:gd name="T12" fmla="*/ 0 w 261"/>
              <a:gd name="T13" fmla="*/ 88900 h 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1" h="62">
                <a:moveTo>
                  <a:pt x="31" y="0"/>
                </a:moveTo>
                <a:lnTo>
                  <a:pt x="208" y="7"/>
                </a:lnTo>
                <a:lnTo>
                  <a:pt x="246" y="16"/>
                </a:lnTo>
                <a:lnTo>
                  <a:pt x="261" y="31"/>
                </a:lnTo>
                <a:lnTo>
                  <a:pt x="246" y="38"/>
                </a:lnTo>
                <a:lnTo>
                  <a:pt x="191" y="45"/>
                </a:lnTo>
                <a:lnTo>
                  <a:pt x="0" y="62"/>
                </a:lnTo>
              </a:path>
            </a:pathLst>
          </a:custGeom>
          <a:noFill/>
          <a:ln w="12700" cap="flat" cmpd="sng">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7818" name="Freeform 3128"/>
          <p:cNvSpPr>
            <a:spLocks/>
          </p:cNvSpPr>
          <p:nvPr/>
        </p:nvSpPr>
        <p:spPr bwMode="auto">
          <a:xfrm>
            <a:off x="4513263" y="2927350"/>
            <a:ext cx="71437" cy="66675"/>
          </a:xfrm>
          <a:custGeom>
            <a:avLst/>
            <a:gdLst>
              <a:gd name="T0" fmla="*/ 71437 w 45"/>
              <a:gd name="T1" fmla="*/ 0 h 47"/>
              <a:gd name="T2" fmla="*/ 0 w 45"/>
              <a:gd name="T3" fmla="*/ 34047 h 47"/>
              <a:gd name="T4" fmla="*/ 71437 w 45"/>
              <a:gd name="T5" fmla="*/ 66675 h 47"/>
              <a:gd name="T6" fmla="*/ 0 60000 65536"/>
              <a:gd name="T7" fmla="*/ 0 60000 65536"/>
              <a:gd name="T8" fmla="*/ 0 60000 65536"/>
            </a:gdLst>
            <a:ahLst/>
            <a:cxnLst>
              <a:cxn ang="T6">
                <a:pos x="T0" y="T1"/>
              </a:cxn>
              <a:cxn ang="T7">
                <a:pos x="T2" y="T3"/>
              </a:cxn>
              <a:cxn ang="T8">
                <a:pos x="T4" y="T5"/>
              </a:cxn>
            </a:cxnLst>
            <a:rect l="0" t="0" r="r" b="b"/>
            <a:pathLst>
              <a:path w="45" h="47">
                <a:moveTo>
                  <a:pt x="45" y="0"/>
                </a:moveTo>
                <a:lnTo>
                  <a:pt x="0" y="24"/>
                </a:lnTo>
                <a:lnTo>
                  <a:pt x="45" y="47"/>
                </a:lnTo>
              </a:path>
            </a:pathLst>
          </a:custGeom>
          <a:noFill/>
          <a:ln w="127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7819" name="Rectangle 3129"/>
          <p:cNvSpPr>
            <a:spLocks noChangeArrowheads="1"/>
          </p:cNvSpPr>
          <p:nvPr/>
        </p:nvSpPr>
        <p:spPr bwMode="auto">
          <a:xfrm>
            <a:off x="4951413" y="2901950"/>
            <a:ext cx="344487"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820" name="Rectangle 3130"/>
          <p:cNvSpPr>
            <a:spLocks noChangeArrowheads="1"/>
          </p:cNvSpPr>
          <p:nvPr/>
        </p:nvSpPr>
        <p:spPr bwMode="auto">
          <a:xfrm>
            <a:off x="4970463" y="2835275"/>
            <a:ext cx="263525"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date</a:t>
            </a:r>
            <a:endParaRPr lang="fr-FR"/>
          </a:p>
        </p:txBody>
      </p:sp>
      <p:sp>
        <p:nvSpPr>
          <p:cNvPr id="117821" name="Freeform 3131"/>
          <p:cNvSpPr>
            <a:spLocks/>
          </p:cNvSpPr>
          <p:nvPr/>
        </p:nvSpPr>
        <p:spPr bwMode="auto">
          <a:xfrm>
            <a:off x="6577013" y="4338638"/>
            <a:ext cx="377825" cy="88900"/>
          </a:xfrm>
          <a:custGeom>
            <a:avLst/>
            <a:gdLst>
              <a:gd name="T0" fmla="*/ 0 w 238"/>
              <a:gd name="T1" fmla="*/ 0 h 62"/>
              <a:gd name="T2" fmla="*/ 279400 w 238"/>
              <a:gd name="T3" fmla="*/ 22942 h 62"/>
              <a:gd name="T4" fmla="*/ 341313 w 238"/>
              <a:gd name="T5" fmla="*/ 34413 h 62"/>
              <a:gd name="T6" fmla="*/ 377825 w 238"/>
              <a:gd name="T7" fmla="*/ 44450 h 62"/>
              <a:gd name="T8" fmla="*/ 366713 w 238"/>
              <a:gd name="T9" fmla="*/ 67392 h 62"/>
              <a:gd name="T10" fmla="*/ 306388 w 238"/>
              <a:gd name="T11" fmla="*/ 78863 h 62"/>
              <a:gd name="T12" fmla="*/ 60325 w 238"/>
              <a:gd name="T13" fmla="*/ 88900 h 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8" h="62">
                <a:moveTo>
                  <a:pt x="0" y="0"/>
                </a:moveTo>
                <a:lnTo>
                  <a:pt x="176" y="16"/>
                </a:lnTo>
                <a:lnTo>
                  <a:pt x="215" y="24"/>
                </a:lnTo>
                <a:lnTo>
                  <a:pt x="238" y="31"/>
                </a:lnTo>
                <a:lnTo>
                  <a:pt x="231" y="47"/>
                </a:lnTo>
                <a:lnTo>
                  <a:pt x="193" y="55"/>
                </a:lnTo>
                <a:lnTo>
                  <a:pt x="38" y="62"/>
                </a:lnTo>
              </a:path>
            </a:pathLst>
          </a:custGeom>
          <a:noFill/>
          <a:ln w="127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7822" name="Rectangle 3132"/>
          <p:cNvSpPr>
            <a:spLocks noChangeArrowheads="1"/>
          </p:cNvSpPr>
          <p:nvPr/>
        </p:nvSpPr>
        <p:spPr bwMode="auto">
          <a:xfrm>
            <a:off x="6870700" y="4303713"/>
            <a:ext cx="6858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823" name="Rectangle 3133"/>
          <p:cNvSpPr>
            <a:spLocks noChangeArrowheads="1"/>
          </p:cNvSpPr>
          <p:nvPr/>
        </p:nvSpPr>
        <p:spPr bwMode="auto">
          <a:xfrm>
            <a:off x="7026275" y="4305300"/>
            <a:ext cx="595313"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getLivre()</a:t>
            </a:r>
            <a:endParaRPr lang="fr-FR"/>
          </a:p>
        </p:txBody>
      </p:sp>
      <p:sp>
        <p:nvSpPr>
          <p:cNvPr id="117824" name="Freeform 3134"/>
          <p:cNvSpPr>
            <a:spLocks/>
          </p:cNvSpPr>
          <p:nvPr/>
        </p:nvSpPr>
        <p:spPr bwMode="auto">
          <a:xfrm>
            <a:off x="6583363" y="4657725"/>
            <a:ext cx="427037" cy="88900"/>
          </a:xfrm>
          <a:custGeom>
            <a:avLst/>
            <a:gdLst>
              <a:gd name="T0" fmla="*/ 60325 w 269"/>
              <a:gd name="T1" fmla="*/ 0 h 62"/>
              <a:gd name="T2" fmla="*/ 328612 w 269"/>
              <a:gd name="T3" fmla="*/ 21508 h 62"/>
              <a:gd name="T4" fmla="*/ 404812 w 269"/>
              <a:gd name="T5" fmla="*/ 34413 h 62"/>
              <a:gd name="T6" fmla="*/ 427037 w 269"/>
              <a:gd name="T7" fmla="*/ 44450 h 62"/>
              <a:gd name="T8" fmla="*/ 390525 w 269"/>
              <a:gd name="T9" fmla="*/ 65958 h 62"/>
              <a:gd name="T10" fmla="*/ 317500 w 269"/>
              <a:gd name="T11" fmla="*/ 78863 h 62"/>
              <a:gd name="T12" fmla="*/ 0 w 269"/>
              <a:gd name="T13" fmla="*/ 88900 h 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9" h="62">
                <a:moveTo>
                  <a:pt x="38" y="0"/>
                </a:moveTo>
                <a:lnTo>
                  <a:pt x="207" y="15"/>
                </a:lnTo>
                <a:lnTo>
                  <a:pt x="255" y="24"/>
                </a:lnTo>
                <a:lnTo>
                  <a:pt x="269" y="31"/>
                </a:lnTo>
                <a:lnTo>
                  <a:pt x="246" y="46"/>
                </a:lnTo>
                <a:lnTo>
                  <a:pt x="200" y="55"/>
                </a:lnTo>
                <a:lnTo>
                  <a:pt x="0" y="62"/>
                </a:lnTo>
              </a:path>
            </a:pathLst>
          </a:custGeom>
          <a:noFill/>
          <a:ln w="12700" cap="flat" cmpd="sng">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7825" name="Freeform 3135"/>
          <p:cNvSpPr>
            <a:spLocks/>
          </p:cNvSpPr>
          <p:nvPr/>
        </p:nvSpPr>
        <p:spPr bwMode="auto">
          <a:xfrm>
            <a:off x="6583363" y="4718050"/>
            <a:ext cx="85725" cy="79375"/>
          </a:xfrm>
          <a:custGeom>
            <a:avLst/>
            <a:gdLst>
              <a:gd name="T0" fmla="*/ 85725 w 54"/>
              <a:gd name="T1" fmla="*/ 0 h 55"/>
              <a:gd name="T2" fmla="*/ 0 w 54"/>
              <a:gd name="T3" fmla="*/ 34636 h 55"/>
              <a:gd name="T4" fmla="*/ 85725 w 54"/>
              <a:gd name="T5" fmla="*/ 79375 h 55"/>
              <a:gd name="T6" fmla="*/ 0 60000 65536"/>
              <a:gd name="T7" fmla="*/ 0 60000 65536"/>
              <a:gd name="T8" fmla="*/ 0 60000 65536"/>
            </a:gdLst>
            <a:ahLst/>
            <a:cxnLst>
              <a:cxn ang="T6">
                <a:pos x="T0" y="T1"/>
              </a:cxn>
              <a:cxn ang="T7">
                <a:pos x="T2" y="T3"/>
              </a:cxn>
              <a:cxn ang="T8">
                <a:pos x="T4" y="T5"/>
              </a:cxn>
            </a:cxnLst>
            <a:rect l="0" t="0" r="r" b="b"/>
            <a:pathLst>
              <a:path w="54" h="55">
                <a:moveTo>
                  <a:pt x="54" y="0"/>
                </a:moveTo>
                <a:lnTo>
                  <a:pt x="0" y="24"/>
                </a:lnTo>
                <a:lnTo>
                  <a:pt x="54" y="55"/>
                </a:lnTo>
              </a:path>
            </a:pathLst>
          </a:custGeom>
          <a:noFill/>
          <a:ln w="127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7826" name="Rectangle 3136"/>
          <p:cNvSpPr>
            <a:spLocks noChangeArrowheads="1"/>
          </p:cNvSpPr>
          <p:nvPr/>
        </p:nvSpPr>
        <p:spPr bwMode="auto">
          <a:xfrm>
            <a:off x="7015163" y="4708525"/>
            <a:ext cx="3698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827" name="Rectangle 3137"/>
          <p:cNvSpPr>
            <a:spLocks noChangeArrowheads="1"/>
          </p:cNvSpPr>
          <p:nvPr/>
        </p:nvSpPr>
        <p:spPr bwMode="auto">
          <a:xfrm>
            <a:off x="7062788" y="4606925"/>
            <a:ext cx="301625"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sonLivre</a:t>
            </a:r>
            <a:endParaRPr lang="fr-FR"/>
          </a:p>
        </p:txBody>
      </p:sp>
      <p:sp>
        <p:nvSpPr>
          <p:cNvPr id="117828" name="Freeform 3138"/>
          <p:cNvSpPr>
            <a:spLocks/>
          </p:cNvSpPr>
          <p:nvPr/>
        </p:nvSpPr>
        <p:spPr bwMode="auto">
          <a:xfrm>
            <a:off x="4513263" y="3168650"/>
            <a:ext cx="365125" cy="88900"/>
          </a:xfrm>
          <a:custGeom>
            <a:avLst/>
            <a:gdLst>
              <a:gd name="T0" fmla="*/ 0 w 230"/>
              <a:gd name="T1" fmla="*/ 0 h 62"/>
              <a:gd name="T2" fmla="*/ 268288 w 230"/>
              <a:gd name="T3" fmla="*/ 22942 h 62"/>
              <a:gd name="T4" fmla="*/ 341313 w 230"/>
              <a:gd name="T5" fmla="*/ 34413 h 62"/>
              <a:gd name="T6" fmla="*/ 365125 w 230"/>
              <a:gd name="T7" fmla="*/ 44450 h 62"/>
              <a:gd name="T8" fmla="*/ 352425 w 230"/>
              <a:gd name="T9" fmla="*/ 65958 h 62"/>
              <a:gd name="T10" fmla="*/ 292100 w 230"/>
              <a:gd name="T11" fmla="*/ 78863 h 62"/>
              <a:gd name="T12" fmla="*/ 49213 w 230"/>
              <a:gd name="T13" fmla="*/ 88900 h 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0" h="62">
                <a:moveTo>
                  <a:pt x="0" y="0"/>
                </a:moveTo>
                <a:lnTo>
                  <a:pt x="169" y="16"/>
                </a:lnTo>
                <a:lnTo>
                  <a:pt x="215" y="24"/>
                </a:lnTo>
                <a:lnTo>
                  <a:pt x="230" y="31"/>
                </a:lnTo>
                <a:lnTo>
                  <a:pt x="222" y="46"/>
                </a:lnTo>
                <a:lnTo>
                  <a:pt x="184" y="55"/>
                </a:lnTo>
                <a:lnTo>
                  <a:pt x="31" y="62"/>
                </a:lnTo>
              </a:path>
            </a:pathLst>
          </a:custGeom>
          <a:noFill/>
          <a:ln w="127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7829" name="Rectangle 3139"/>
          <p:cNvSpPr>
            <a:spLocks noChangeArrowheads="1"/>
          </p:cNvSpPr>
          <p:nvPr/>
        </p:nvSpPr>
        <p:spPr bwMode="auto">
          <a:xfrm>
            <a:off x="4956175" y="3106738"/>
            <a:ext cx="866775"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getSesLignes()</a:t>
            </a:r>
            <a:endParaRPr lang="fr-FR"/>
          </a:p>
        </p:txBody>
      </p:sp>
      <p:sp>
        <p:nvSpPr>
          <p:cNvPr id="117830" name="Freeform 3140"/>
          <p:cNvSpPr>
            <a:spLocks/>
          </p:cNvSpPr>
          <p:nvPr/>
        </p:nvSpPr>
        <p:spPr bwMode="auto">
          <a:xfrm>
            <a:off x="4519613" y="3767138"/>
            <a:ext cx="414337" cy="88900"/>
          </a:xfrm>
          <a:custGeom>
            <a:avLst/>
            <a:gdLst>
              <a:gd name="T0" fmla="*/ 49212 w 261"/>
              <a:gd name="T1" fmla="*/ 0 h 62"/>
              <a:gd name="T2" fmla="*/ 330200 w 261"/>
              <a:gd name="T3" fmla="*/ 22942 h 62"/>
              <a:gd name="T4" fmla="*/ 390525 w 261"/>
              <a:gd name="T5" fmla="*/ 32979 h 62"/>
              <a:gd name="T6" fmla="*/ 414337 w 261"/>
              <a:gd name="T7" fmla="*/ 44450 h 62"/>
              <a:gd name="T8" fmla="*/ 390525 w 261"/>
              <a:gd name="T9" fmla="*/ 67392 h 62"/>
              <a:gd name="T10" fmla="*/ 303212 w 261"/>
              <a:gd name="T11" fmla="*/ 77429 h 62"/>
              <a:gd name="T12" fmla="*/ 0 w 261"/>
              <a:gd name="T13" fmla="*/ 88900 h 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1" h="62">
                <a:moveTo>
                  <a:pt x="31" y="0"/>
                </a:moveTo>
                <a:lnTo>
                  <a:pt x="208" y="16"/>
                </a:lnTo>
                <a:lnTo>
                  <a:pt x="246" y="23"/>
                </a:lnTo>
                <a:lnTo>
                  <a:pt x="261" y="31"/>
                </a:lnTo>
                <a:lnTo>
                  <a:pt x="246" y="47"/>
                </a:lnTo>
                <a:lnTo>
                  <a:pt x="191" y="54"/>
                </a:lnTo>
                <a:lnTo>
                  <a:pt x="0" y="62"/>
                </a:lnTo>
              </a:path>
            </a:pathLst>
          </a:custGeom>
          <a:noFill/>
          <a:ln w="12700" cap="flat" cmpd="sng">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7831" name="Freeform 3141"/>
          <p:cNvSpPr>
            <a:spLocks/>
          </p:cNvSpPr>
          <p:nvPr/>
        </p:nvSpPr>
        <p:spPr bwMode="auto">
          <a:xfrm>
            <a:off x="4519613" y="3827463"/>
            <a:ext cx="71437" cy="66675"/>
          </a:xfrm>
          <a:custGeom>
            <a:avLst/>
            <a:gdLst>
              <a:gd name="T0" fmla="*/ 71437 w 45"/>
              <a:gd name="T1" fmla="*/ 0 h 47"/>
              <a:gd name="T2" fmla="*/ 0 w 45"/>
              <a:gd name="T3" fmla="*/ 34047 h 47"/>
              <a:gd name="T4" fmla="*/ 71437 w 45"/>
              <a:gd name="T5" fmla="*/ 66675 h 47"/>
              <a:gd name="T6" fmla="*/ 0 60000 65536"/>
              <a:gd name="T7" fmla="*/ 0 60000 65536"/>
              <a:gd name="T8" fmla="*/ 0 60000 65536"/>
            </a:gdLst>
            <a:ahLst/>
            <a:cxnLst>
              <a:cxn ang="T6">
                <a:pos x="T0" y="T1"/>
              </a:cxn>
              <a:cxn ang="T7">
                <a:pos x="T2" y="T3"/>
              </a:cxn>
              <a:cxn ang="T8">
                <a:pos x="T4" y="T5"/>
              </a:cxn>
            </a:cxnLst>
            <a:rect l="0" t="0" r="r" b="b"/>
            <a:pathLst>
              <a:path w="45" h="47">
                <a:moveTo>
                  <a:pt x="45" y="0"/>
                </a:moveTo>
                <a:lnTo>
                  <a:pt x="0" y="24"/>
                </a:lnTo>
                <a:lnTo>
                  <a:pt x="45" y="47"/>
                </a:lnTo>
              </a:path>
            </a:pathLst>
          </a:custGeom>
          <a:noFill/>
          <a:ln w="127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7832" name="Rectangle 3142"/>
          <p:cNvSpPr>
            <a:spLocks noChangeArrowheads="1"/>
          </p:cNvSpPr>
          <p:nvPr/>
        </p:nvSpPr>
        <p:spPr bwMode="auto">
          <a:xfrm>
            <a:off x="4902200" y="3848100"/>
            <a:ext cx="442913"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833" name="Rectangle 3143"/>
          <p:cNvSpPr>
            <a:spLocks noChangeArrowheads="1"/>
          </p:cNvSpPr>
          <p:nvPr/>
        </p:nvSpPr>
        <p:spPr bwMode="auto">
          <a:xfrm>
            <a:off x="4968875" y="3730625"/>
            <a:ext cx="379413"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sesLdC</a:t>
            </a:r>
            <a:endParaRPr lang="fr-FR"/>
          </a:p>
        </p:txBody>
      </p:sp>
      <p:sp>
        <p:nvSpPr>
          <p:cNvPr id="117834" name="Freeform 3144"/>
          <p:cNvSpPr>
            <a:spLocks/>
          </p:cNvSpPr>
          <p:nvPr/>
        </p:nvSpPr>
        <p:spPr bwMode="auto">
          <a:xfrm>
            <a:off x="6564313" y="5356225"/>
            <a:ext cx="377825" cy="88900"/>
          </a:xfrm>
          <a:custGeom>
            <a:avLst/>
            <a:gdLst>
              <a:gd name="T0" fmla="*/ 0 w 238"/>
              <a:gd name="T1" fmla="*/ 0 h 62"/>
              <a:gd name="T2" fmla="*/ 279400 w 238"/>
              <a:gd name="T3" fmla="*/ 22942 h 62"/>
              <a:gd name="T4" fmla="*/ 341313 w 238"/>
              <a:gd name="T5" fmla="*/ 34413 h 62"/>
              <a:gd name="T6" fmla="*/ 377825 w 238"/>
              <a:gd name="T7" fmla="*/ 44450 h 62"/>
              <a:gd name="T8" fmla="*/ 366713 w 238"/>
              <a:gd name="T9" fmla="*/ 67392 h 62"/>
              <a:gd name="T10" fmla="*/ 306388 w 238"/>
              <a:gd name="T11" fmla="*/ 78863 h 62"/>
              <a:gd name="T12" fmla="*/ 60325 w 238"/>
              <a:gd name="T13" fmla="*/ 88900 h 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8" h="62">
                <a:moveTo>
                  <a:pt x="0" y="0"/>
                </a:moveTo>
                <a:lnTo>
                  <a:pt x="176" y="16"/>
                </a:lnTo>
                <a:lnTo>
                  <a:pt x="215" y="24"/>
                </a:lnTo>
                <a:lnTo>
                  <a:pt x="238" y="31"/>
                </a:lnTo>
                <a:lnTo>
                  <a:pt x="231" y="47"/>
                </a:lnTo>
                <a:lnTo>
                  <a:pt x="193" y="55"/>
                </a:lnTo>
                <a:lnTo>
                  <a:pt x="38" y="62"/>
                </a:lnTo>
              </a:path>
            </a:pathLst>
          </a:custGeom>
          <a:noFill/>
          <a:ln w="127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7835" name="Rectangle 3145"/>
          <p:cNvSpPr>
            <a:spLocks noChangeArrowheads="1"/>
          </p:cNvSpPr>
          <p:nvPr/>
        </p:nvSpPr>
        <p:spPr bwMode="auto">
          <a:xfrm>
            <a:off x="6783388" y="5332413"/>
            <a:ext cx="893762"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836" name="Rectangle 3146"/>
          <p:cNvSpPr>
            <a:spLocks noChangeArrowheads="1"/>
          </p:cNvSpPr>
          <p:nvPr/>
        </p:nvSpPr>
        <p:spPr bwMode="auto">
          <a:xfrm>
            <a:off x="6988175" y="5329238"/>
            <a:ext cx="773113"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getQuantité()</a:t>
            </a:r>
            <a:endParaRPr lang="fr-FR"/>
          </a:p>
        </p:txBody>
      </p:sp>
      <p:sp>
        <p:nvSpPr>
          <p:cNvPr id="117837" name="Freeform 3147"/>
          <p:cNvSpPr>
            <a:spLocks/>
          </p:cNvSpPr>
          <p:nvPr/>
        </p:nvSpPr>
        <p:spPr bwMode="auto">
          <a:xfrm>
            <a:off x="6569075" y="5689600"/>
            <a:ext cx="427038" cy="88900"/>
          </a:xfrm>
          <a:custGeom>
            <a:avLst/>
            <a:gdLst>
              <a:gd name="T0" fmla="*/ 60325 w 269"/>
              <a:gd name="T1" fmla="*/ 0 h 62"/>
              <a:gd name="T2" fmla="*/ 328613 w 269"/>
              <a:gd name="T3" fmla="*/ 20074 h 62"/>
              <a:gd name="T4" fmla="*/ 404813 w 269"/>
              <a:gd name="T5" fmla="*/ 20074 h 62"/>
              <a:gd name="T6" fmla="*/ 427038 w 269"/>
              <a:gd name="T7" fmla="*/ 44450 h 62"/>
              <a:gd name="T8" fmla="*/ 390525 w 269"/>
              <a:gd name="T9" fmla="*/ 64524 h 62"/>
              <a:gd name="T10" fmla="*/ 317500 w 269"/>
              <a:gd name="T11" fmla="*/ 64524 h 62"/>
              <a:gd name="T12" fmla="*/ 0 w 269"/>
              <a:gd name="T13" fmla="*/ 88900 h 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9" h="62">
                <a:moveTo>
                  <a:pt x="38" y="0"/>
                </a:moveTo>
                <a:lnTo>
                  <a:pt x="207" y="14"/>
                </a:lnTo>
                <a:lnTo>
                  <a:pt x="255" y="14"/>
                </a:lnTo>
                <a:lnTo>
                  <a:pt x="269" y="31"/>
                </a:lnTo>
                <a:lnTo>
                  <a:pt x="246" y="45"/>
                </a:lnTo>
                <a:lnTo>
                  <a:pt x="200" y="45"/>
                </a:lnTo>
                <a:lnTo>
                  <a:pt x="0" y="62"/>
                </a:lnTo>
              </a:path>
            </a:pathLst>
          </a:custGeom>
          <a:noFill/>
          <a:ln w="12700" cap="flat" cmpd="sng">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7838" name="Freeform 3148"/>
          <p:cNvSpPr>
            <a:spLocks/>
          </p:cNvSpPr>
          <p:nvPr/>
        </p:nvSpPr>
        <p:spPr bwMode="auto">
          <a:xfrm>
            <a:off x="6569075" y="5749925"/>
            <a:ext cx="85725" cy="68263"/>
          </a:xfrm>
          <a:custGeom>
            <a:avLst/>
            <a:gdLst>
              <a:gd name="T0" fmla="*/ 85725 w 54"/>
              <a:gd name="T1" fmla="*/ 0 h 48"/>
              <a:gd name="T2" fmla="*/ 0 w 54"/>
              <a:gd name="T3" fmla="*/ 34132 h 48"/>
              <a:gd name="T4" fmla="*/ 85725 w 54"/>
              <a:gd name="T5" fmla="*/ 68263 h 48"/>
              <a:gd name="T6" fmla="*/ 0 60000 65536"/>
              <a:gd name="T7" fmla="*/ 0 60000 65536"/>
              <a:gd name="T8" fmla="*/ 0 60000 65536"/>
            </a:gdLst>
            <a:ahLst/>
            <a:cxnLst>
              <a:cxn ang="T6">
                <a:pos x="T0" y="T1"/>
              </a:cxn>
              <a:cxn ang="T7">
                <a:pos x="T2" y="T3"/>
              </a:cxn>
              <a:cxn ang="T8">
                <a:pos x="T4" y="T5"/>
              </a:cxn>
            </a:cxnLst>
            <a:rect l="0" t="0" r="r" b="b"/>
            <a:pathLst>
              <a:path w="54" h="48">
                <a:moveTo>
                  <a:pt x="54" y="0"/>
                </a:moveTo>
                <a:lnTo>
                  <a:pt x="0" y="24"/>
                </a:lnTo>
                <a:lnTo>
                  <a:pt x="54" y="48"/>
                </a:lnTo>
              </a:path>
            </a:pathLst>
          </a:custGeom>
          <a:noFill/>
          <a:ln w="127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7839" name="Freeform 3149"/>
          <p:cNvSpPr>
            <a:spLocks/>
          </p:cNvSpPr>
          <p:nvPr/>
        </p:nvSpPr>
        <p:spPr bwMode="auto">
          <a:xfrm>
            <a:off x="2684463" y="1874838"/>
            <a:ext cx="368300" cy="88900"/>
          </a:xfrm>
          <a:custGeom>
            <a:avLst/>
            <a:gdLst>
              <a:gd name="T0" fmla="*/ 0 w 232"/>
              <a:gd name="T1" fmla="*/ 0 h 62"/>
              <a:gd name="T2" fmla="*/ 269875 w 232"/>
              <a:gd name="T3" fmla="*/ 22942 h 62"/>
              <a:gd name="T4" fmla="*/ 341313 w 232"/>
              <a:gd name="T5" fmla="*/ 22942 h 62"/>
              <a:gd name="T6" fmla="*/ 368300 w 232"/>
              <a:gd name="T7" fmla="*/ 44450 h 62"/>
              <a:gd name="T8" fmla="*/ 368300 w 232"/>
              <a:gd name="T9" fmla="*/ 64524 h 62"/>
              <a:gd name="T10" fmla="*/ 306388 w 232"/>
              <a:gd name="T11" fmla="*/ 64524 h 62"/>
              <a:gd name="T12" fmla="*/ 60325 w 232"/>
              <a:gd name="T13" fmla="*/ 88900 h 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 h="62">
                <a:moveTo>
                  <a:pt x="0" y="0"/>
                </a:moveTo>
                <a:lnTo>
                  <a:pt x="170" y="16"/>
                </a:lnTo>
                <a:lnTo>
                  <a:pt x="215" y="16"/>
                </a:lnTo>
                <a:lnTo>
                  <a:pt x="232" y="31"/>
                </a:lnTo>
                <a:lnTo>
                  <a:pt x="232" y="45"/>
                </a:lnTo>
                <a:lnTo>
                  <a:pt x="193" y="45"/>
                </a:lnTo>
                <a:lnTo>
                  <a:pt x="38" y="62"/>
                </a:lnTo>
              </a:path>
            </a:pathLst>
          </a:custGeom>
          <a:noFill/>
          <a:ln w="127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7840" name="Rectangle 3150"/>
          <p:cNvSpPr>
            <a:spLocks noChangeArrowheads="1"/>
          </p:cNvSpPr>
          <p:nvPr/>
        </p:nvSpPr>
        <p:spPr bwMode="auto">
          <a:xfrm>
            <a:off x="2665413" y="1825625"/>
            <a:ext cx="1300162"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7841" name="Rectangle 3151"/>
          <p:cNvSpPr>
            <a:spLocks noChangeArrowheads="1"/>
          </p:cNvSpPr>
          <p:nvPr/>
        </p:nvSpPr>
        <p:spPr bwMode="auto">
          <a:xfrm>
            <a:off x="2886075" y="1695450"/>
            <a:ext cx="1184275"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getSesCommandes()</a:t>
            </a:r>
            <a:endParaRPr lang="fr-FR"/>
          </a:p>
        </p:txBody>
      </p:sp>
      <p:sp>
        <p:nvSpPr>
          <p:cNvPr id="117842" name="Freeform 3152"/>
          <p:cNvSpPr>
            <a:spLocks/>
          </p:cNvSpPr>
          <p:nvPr/>
        </p:nvSpPr>
        <p:spPr bwMode="auto">
          <a:xfrm>
            <a:off x="2690813" y="2174875"/>
            <a:ext cx="417512" cy="88900"/>
          </a:xfrm>
          <a:custGeom>
            <a:avLst/>
            <a:gdLst>
              <a:gd name="T0" fmla="*/ 60325 w 263"/>
              <a:gd name="T1" fmla="*/ 0 h 62"/>
              <a:gd name="T2" fmla="*/ 330200 w 263"/>
              <a:gd name="T3" fmla="*/ 20074 h 62"/>
              <a:gd name="T4" fmla="*/ 403225 w 263"/>
              <a:gd name="T5" fmla="*/ 20074 h 62"/>
              <a:gd name="T6" fmla="*/ 417512 w 263"/>
              <a:gd name="T7" fmla="*/ 44450 h 62"/>
              <a:gd name="T8" fmla="*/ 390525 w 263"/>
              <a:gd name="T9" fmla="*/ 64524 h 62"/>
              <a:gd name="T10" fmla="*/ 319087 w 263"/>
              <a:gd name="T11" fmla="*/ 64524 h 62"/>
              <a:gd name="T12" fmla="*/ 0 w 263"/>
              <a:gd name="T13" fmla="*/ 88900 h 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3" h="62">
                <a:moveTo>
                  <a:pt x="38" y="0"/>
                </a:moveTo>
                <a:lnTo>
                  <a:pt x="208" y="14"/>
                </a:lnTo>
                <a:lnTo>
                  <a:pt x="254" y="14"/>
                </a:lnTo>
                <a:lnTo>
                  <a:pt x="263" y="31"/>
                </a:lnTo>
                <a:lnTo>
                  <a:pt x="246" y="45"/>
                </a:lnTo>
                <a:lnTo>
                  <a:pt x="201" y="45"/>
                </a:lnTo>
                <a:lnTo>
                  <a:pt x="0" y="62"/>
                </a:lnTo>
              </a:path>
            </a:pathLst>
          </a:custGeom>
          <a:noFill/>
          <a:ln w="12700" cap="flat" cmpd="sng">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7843" name="Freeform 3153"/>
          <p:cNvSpPr>
            <a:spLocks/>
          </p:cNvSpPr>
          <p:nvPr/>
        </p:nvSpPr>
        <p:spPr bwMode="auto">
          <a:xfrm>
            <a:off x="2690813" y="2235200"/>
            <a:ext cx="76200" cy="65088"/>
          </a:xfrm>
          <a:custGeom>
            <a:avLst/>
            <a:gdLst>
              <a:gd name="T0" fmla="*/ 76200 w 48"/>
              <a:gd name="T1" fmla="*/ 0 h 46"/>
              <a:gd name="T2" fmla="*/ 0 w 48"/>
              <a:gd name="T3" fmla="*/ 33959 h 46"/>
              <a:gd name="T4" fmla="*/ 76200 w 48"/>
              <a:gd name="T5" fmla="*/ 65088 h 46"/>
              <a:gd name="T6" fmla="*/ 0 60000 65536"/>
              <a:gd name="T7" fmla="*/ 0 60000 65536"/>
              <a:gd name="T8" fmla="*/ 0 60000 65536"/>
            </a:gdLst>
            <a:ahLst/>
            <a:cxnLst>
              <a:cxn ang="T6">
                <a:pos x="T0" y="T1"/>
              </a:cxn>
              <a:cxn ang="T7">
                <a:pos x="T2" y="T3"/>
              </a:cxn>
              <a:cxn ang="T8">
                <a:pos x="T4" y="T5"/>
              </a:cxn>
            </a:cxnLst>
            <a:rect l="0" t="0" r="r" b="b"/>
            <a:pathLst>
              <a:path w="48" h="46">
                <a:moveTo>
                  <a:pt x="48" y="0"/>
                </a:moveTo>
                <a:lnTo>
                  <a:pt x="0" y="24"/>
                </a:lnTo>
                <a:lnTo>
                  <a:pt x="48" y="46"/>
                </a:lnTo>
              </a:path>
            </a:pathLst>
          </a:custGeom>
          <a:noFill/>
          <a:ln w="127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7844" name="Rectangle 3154"/>
          <p:cNvSpPr>
            <a:spLocks noChangeArrowheads="1"/>
          </p:cNvSpPr>
          <p:nvPr/>
        </p:nvSpPr>
        <p:spPr bwMode="auto">
          <a:xfrm>
            <a:off x="446088" y="260350"/>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sz="2800" b="1"/>
          </a:p>
        </p:txBody>
      </p:sp>
      <p:sp>
        <p:nvSpPr>
          <p:cNvPr id="117845" name="Rectangle 3155"/>
          <p:cNvSpPr>
            <a:spLocks noGrp="1" noChangeArrowheads="1"/>
          </p:cNvSpPr>
          <p:nvPr>
            <p:ph type="title"/>
          </p:nvPr>
        </p:nvSpPr>
        <p:spPr>
          <a:xfrm>
            <a:off x="107950" y="173038"/>
            <a:ext cx="8915400" cy="457200"/>
          </a:xfrm>
        </p:spPr>
        <p:txBody>
          <a:bodyPr/>
          <a:lstStyle/>
          <a:p>
            <a:r>
              <a:rPr lang="fr-FR"/>
              <a:t>CBM : diagramme de séquence V1</a:t>
            </a:r>
          </a:p>
        </p:txBody>
      </p:sp>
      <p:sp>
        <p:nvSpPr>
          <p:cNvPr id="117846" name="Rectangle 3156"/>
          <p:cNvSpPr>
            <a:spLocks noChangeArrowheads="1"/>
          </p:cNvSpPr>
          <p:nvPr/>
        </p:nvSpPr>
        <p:spPr bwMode="auto">
          <a:xfrm>
            <a:off x="7062788" y="5661025"/>
            <a:ext cx="454025"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quantité</a:t>
            </a:r>
            <a:endParaRPr lang="fr-FR"/>
          </a:p>
        </p:txBody>
      </p:sp>
      <p:sp>
        <p:nvSpPr>
          <p:cNvPr id="117847" name="Text Box 3157"/>
          <p:cNvSpPr txBox="1">
            <a:spLocks noChangeArrowheads="1"/>
          </p:cNvSpPr>
          <p:nvPr/>
        </p:nvSpPr>
        <p:spPr bwMode="auto">
          <a:xfrm>
            <a:off x="627063" y="6149975"/>
            <a:ext cx="72437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0000"/>
              </a:lnSpc>
            </a:pPr>
            <a:r>
              <a:rPr lang="fr-FR" sz="2000" b="1">
                <a:solidFill>
                  <a:srgbClr val="000099"/>
                </a:solidFill>
              </a:rPr>
              <a:t>version 1 : délégation (propagation des messages)</a:t>
            </a:r>
          </a:p>
        </p:txBody>
      </p:sp>
      <p:sp>
        <p:nvSpPr>
          <p:cNvPr id="117848" name="Line 3158"/>
          <p:cNvSpPr>
            <a:spLocks noChangeShapeType="1"/>
          </p:cNvSpPr>
          <p:nvPr/>
        </p:nvSpPr>
        <p:spPr bwMode="auto">
          <a:xfrm flipH="1">
            <a:off x="6626225" y="4429125"/>
            <a:ext cx="85725"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7849" name="Line 3159"/>
          <p:cNvSpPr>
            <a:spLocks noChangeShapeType="1"/>
          </p:cNvSpPr>
          <p:nvPr/>
        </p:nvSpPr>
        <p:spPr bwMode="auto">
          <a:xfrm flipH="1">
            <a:off x="4559300" y="3262313"/>
            <a:ext cx="85725"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7850" name="Line 3160"/>
          <p:cNvSpPr>
            <a:spLocks noChangeShapeType="1"/>
          </p:cNvSpPr>
          <p:nvPr/>
        </p:nvSpPr>
        <p:spPr bwMode="auto">
          <a:xfrm flipH="1">
            <a:off x="4568825" y="2643188"/>
            <a:ext cx="85725"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7851" name="Line 3161"/>
          <p:cNvSpPr>
            <a:spLocks noChangeShapeType="1"/>
          </p:cNvSpPr>
          <p:nvPr/>
        </p:nvSpPr>
        <p:spPr bwMode="auto">
          <a:xfrm flipH="1">
            <a:off x="2744788" y="1952625"/>
            <a:ext cx="85725"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7852" name="Line 3162"/>
          <p:cNvSpPr>
            <a:spLocks noChangeShapeType="1"/>
          </p:cNvSpPr>
          <p:nvPr/>
        </p:nvSpPr>
        <p:spPr bwMode="auto">
          <a:xfrm flipH="1">
            <a:off x="6619875" y="5438775"/>
            <a:ext cx="85725"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7853" name="Rectangle 3163"/>
          <p:cNvSpPr>
            <a:spLocks noChangeArrowheads="1"/>
          </p:cNvSpPr>
          <p:nvPr/>
        </p:nvSpPr>
        <p:spPr bwMode="auto">
          <a:xfrm>
            <a:off x="3494088" y="1122363"/>
            <a:ext cx="1954212" cy="252412"/>
          </a:xfrm>
          <a:prstGeom prst="rect">
            <a:avLst/>
          </a:prstGeom>
          <a:solidFill>
            <a:schemeClr val="bg1"/>
          </a:solidFill>
          <a:ln w="9525">
            <a:solidFill>
              <a:schemeClr val="tx1"/>
            </a:solidFill>
            <a:miter lim="800000"/>
            <a:headEnd/>
            <a:tailEnd/>
          </a:ln>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SesCommandes:</a:t>
            </a:r>
            <a:r>
              <a:rPr lang="fr-FR" sz="1100" u="sng">
                <a:solidFill>
                  <a:srgbClr val="000000"/>
                </a:solidFill>
              </a:rPr>
              <a:t>COMMANDE</a:t>
            </a:r>
            <a:endParaRPr lang="fr-FR" u="sng"/>
          </a:p>
        </p:txBody>
      </p:sp>
      <p:sp>
        <p:nvSpPr>
          <p:cNvPr id="117854" name="Rectangle 3164"/>
          <p:cNvSpPr>
            <a:spLocks noChangeArrowheads="1"/>
          </p:cNvSpPr>
          <p:nvPr/>
        </p:nvSpPr>
        <p:spPr bwMode="auto">
          <a:xfrm>
            <a:off x="5659438" y="1122363"/>
            <a:ext cx="2047875" cy="252412"/>
          </a:xfrm>
          <a:prstGeom prst="rect">
            <a:avLst/>
          </a:prstGeom>
          <a:solidFill>
            <a:schemeClr val="bg1"/>
          </a:solidFill>
          <a:ln w="9525">
            <a:solidFill>
              <a:schemeClr val="tx1"/>
            </a:solidFill>
            <a:miter lim="800000"/>
            <a:headEnd/>
            <a:tailEnd/>
          </a:ln>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SesLdC:</a:t>
            </a:r>
            <a:r>
              <a:rPr lang="fr-FR" sz="1100" u="sng">
                <a:solidFill>
                  <a:srgbClr val="000000"/>
                </a:solidFill>
              </a:rPr>
              <a:t>LIGNEDECOMMANDE</a:t>
            </a:r>
            <a:endParaRPr lang="fr-FR" u="sng"/>
          </a:p>
        </p:txBody>
      </p:sp>
      <p:sp>
        <p:nvSpPr>
          <p:cNvPr id="117855" name="Rectangle 3165"/>
          <p:cNvSpPr>
            <a:spLocks noChangeArrowheads="1"/>
          </p:cNvSpPr>
          <p:nvPr/>
        </p:nvSpPr>
        <p:spPr bwMode="auto">
          <a:xfrm>
            <a:off x="2155825" y="1135063"/>
            <a:ext cx="1025525" cy="239712"/>
          </a:xfrm>
          <a:prstGeom prst="rect">
            <a:avLst/>
          </a:prstGeom>
          <a:solidFill>
            <a:schemeClr val="bg1"/>
          </a:solidFill>
          <a:ln w="9525">
            <a:solidFill>
              <a:schemeClr val="tx1"/>
            </a:solidFill>
            <a:miter lim="800000"/>
            <a:headEnd/>
            <a:tailEnd/>
          </a:ln>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u="sng">
                <a:solidFill>
                  <a:srgbClr val="000000"/>
                </a:solidFill>
              </a:rPr>
              <a:t>:LIBRAIRIE</a:t>
            </a:r>
            <a:endParaRPr lang="fr-FR" u="sng"/>
          </a:p>
        </p:txBody>
      </p:sp>
      <p:grpSp>
        <p:nvGrpSpPr>
          <p:cNvPr id="117856" name="Group 3166"/>
          <p:cNvGrpSpPr>
            <a:grpSpLocks/>
          </p:cNvGrpSpPr>
          <p:nvPr/>
        </p:nvGrpSpPr>
        <p:grpSpPr bwMode="auto">
          <a:xfrm>
            <a:off x="2895600" y="3062288"/>
            <a:ext cx="1130300" cy="442912"/>
            <a:chOff x="2719" y="3644"/>
            <a:chExt cx="1057" cy="463"/>
          </a:xfrm>
        </p:grpSpPr>
        <p:sp>
          <p:nvSpPr>
            <p:cNvPr id="117863" name="Rectangle 3167"/>
            <p:cNvSpPr>
              <a:spLocks noChangeArrowheads="1"/>
            </p:cNvSpPr>
            <p:nvPr/>
          </p:nvSpPr>
          <p:spPr bwMode="auto">
            <a:xfrm>
              <a:off x="2770" y="3644"/>
              <a:ext cx="1006" cy="46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200" i="1"/>
                <a:t>Pour chaque commande</a:t>
              </a:r>
              <a:endParaRPr lang="fr-FR" sz="1200"/>
            </a:p>
          </p:txBody>
        </p:sp>
        <p:sp>
          <p:nvSpPr>
            <p:cNvPr id="117864" name="Freeform 3168"/>
            <p:cNvSpPr>
              <a:spLocks/>
            </p:cNvSpPr>
            <p:nvPr/>
          </p:nvSpPr>
          <p:spPr bwMode="auto">
            <a:xfrm>
              <a:off x="2719" y="3644"/>
              <a:ext cx="1057" cy="463"/>
            </a:xfrm>
            <a:custGeom>
              <a:avLst/>
              <a:gdLst>
                <a:gd name="T0" fmla="*/ 1057 w 1430"/>
                <a:gd name="T1" fmla="*/ 94 h 709"/>
                <a:gd name="T2" fmla="*/ 951 w 1430"/>
                <a:gd name="T3" fmla="*/ 0 h 709"/>
                <a:gd name="T4" fmla="*/ 0 w 1430"/>
                <a:gd name="T5" fmla="*/ 0 h 709"/>
                <a:gd name="T6" fmla="*/ 0 w 1430"/>
                <a:gd name="T7" fmla="*/ 463 h 709"/>
                <a:gd name="T8" fmla="*/ 1057 w 1430"/>
                <a:gd name="T9" fmla="*/ 463 h 709"/>
                <a:gd name="T10" fmla="*/ 1057 w 1430"/>
                <a:gd name="T11" fmla="*/ 94 h 709"/>
                <a:gd name="T12" fmla="*/ 951 w 1430"/>
                <a:gd name="T13" fmla="*/ 94 h 709"/>
                <a:gd name="T14" fmla="*/ 951 w 1430"/>
                <a:gd name="T15" fmla="*/ 0 h 709"/>
                <a:gd name="T16" fmla="*/ 951 w 1430"/>
                <a:gd name="T17" fmla="*/ 0 h 7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30" h="709">
                  <a:moveTo>
                    <a:pt x="1430" y="144"/>
                  </a:moveTo>
                  <a:lnTo>
                    <a:pt x="1286" y="0"/>
                  </a:lnTo>
                  <a:lnTo>
                    <a:pt x="0" y="0"/>
                  </a:lnTo>
                  <a:lnTo>
                    <a:pt x="0" y="709"/>
                  </a:lnTo>
                  <a:lnTo>
                    <a:pt x="1430" y="709"/>
                  </a:lnTo>
                  <a:lnTo>
                    <a:pt x="1430" y="144"/>
                  </a:lnTo>
                  <a:lnTo>
                    <a:pt x="1286" y="144"/>
                  </a:lnTo>
                  <a:lnTo>
                    <a:pt x="1286" y="0"/>
                  </a:lnTo>
                </a:path>
              </a:pathLst>
            </a:custGeom>
            <a:noFill/>
            <a:ln w="0">
              <a:solidFill>
                <a:srgbClr val="000000"/>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fr-FR"/>
            </a:p>
          </p:txBody>
        </p:sp>
      </p:grpSp>
      <p:sp>
        <p:nvSpPr>
          <p:cNvPr id="117857" name="Line 3169"/>
          <p:cNvSpPr>
            <a:spLocks noChangeShapeType="1"/>
          </p:cNvSpPr>
          <p:nvPr/>
        </p:nvSpPr>
        <p:spPr bwMode="auto">
          <a:xfrm flipV="1">
            <a:off x="3365500" y="2438400"/>
            <a:ext cx="342900" cy="622300"/>
          </a:xfrm>
          <a:prstGeom prst="line">
            <a:avLst/>
          </a:prstGeom>
          <a:noFill/>
          <a:ln w="12700"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nvGrpSpPr>
          <p:cNvPr id="117858" name="Group 3170"/>
          <p:cNvGrpSpPr>
            <a:grpSpLocks/>
          </p:cNvGrpSpPr>
          <p:nvPr/>
        </p:nvGrpSpPr>
        <p:grpSpPr bwMode="auto">
          <a:xfrm>
            <a:off x="4686300" y="4865688"/>
            <a:ext cx="1130300" cy="442912"/>
            <a:chOff x="2719" y="3644"/>
            <a:chExt cx="1057" cy="463"/>
          </a:xfrm>
        </p:grpSpPr>
        <p:sp>
          <p:nvSpPr>
            <p:cNvPr id="117861" name="Rectangle 3171"/>
            <p:cNvSpPr>
              <a:spLocks noChangeArrowheads="1"/>
            </p:cNvSpPr>
            <p:nvPr/>
          </p:nvSpPr>
          <p:spPr bwMode="auto">
            <a:xfrm>
              <a:off x="2770" y="3644"/>
              <a:ext cx="1006" cy="46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200" i="1"/>
                <a:t>Pour chaque ligne de com.</a:t>
              </a:r>
              <a:endParaRPr lang="fr-FR" sz="1200"/>
            </a:p>
          </p:txBody>
        </p:sp>
        <p:sp>
          <p:nvSpPr>
            <p:cNvPr id="117862" name="Freeform 3172"/>
            <p:cNvSpPr>
              <a:spLocks/>
            </p:cNvSpPr>
            <p:nvPr/>
          </p:nvSpPr>
          <p:spPr bwMode="auto">
            <a:xfrm>
              <a:off x="2719" y="3644"/>
              <a:ext cx="1057" cy="463"/>
            </a:xfrm>
            <a:custGeom>
              <a:avLst/>
              <a:gdLst>
                <a:gd name="T0" fmla="*/ 1057 w 1430"/>
                <a:gd name="T1" fmla="*/ 94 h 709"/>
                <a:gd name="T2" fmla="*/ 951 w 1430"/>
                <a:gd name="T3" fmla="*/ 0 h 709"/>
                <a:gd name="T4" fmla="*/ 0 w 1430"/>
                <a:gd name="T5" fmla="*/ 0 h 709"/>
                <a:gd name="T6" fmla="*/ 0 w 1430"/>
                <a:gd name="T7" fmla="*/ 463 h 709"/>
                <a:gd name="T8" fmla="*/ 1057 w 1430"/>
                <a:gd name="T9" fmla="*/ 463 h 709"/>
                <a:gd name="T10" fmla="*/ 1057 w 1430"/>
                <a:gd name="T11" fmla="*/ 94 h 709"/>
                <a:gd name="T12" fmla="*/ 951 w 1430"/>
                <a:gd name="T13" fmla="*/ 94 h 709"/>
                <a:gd name="T14" fmla="*/ 951 w 1430"/>
                <a:gd name="T15" fmla="*/ 0 h 709"/>
                <a:gd name="T16" fmla="*/ 951 w 1430"/>
                <a:gd name="T17" fmla="*/ 0 h 7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30" h="709">
                  <a:moveTo>
                    <a:pt x="1430" y="144"/>
                  </a:moveTo>
                  <a:lnTo>
                    <a:pt x="1286" y="0"/>
                  </a:lnTo>
                  <a:lnTo>
                    <a:pt x="0" y="0"/>
                  </a:lnTo>
                  <a:lnTo>
                    <a:pt x="0" y="709"/>
                  </a:lnTo>
                  <a:lnTo>
                    <a:pt x="1430" y="709"/>
                  </a:lnTo>
                  <a:lnTo>
                    <a:pt x="1430" y="144"/>
                  </a:lnTo>
                  <a:lnTo>
                    <a:pt x="1286" y="144"/>
                  </a:lnTo>
                  <a:lnTo>
                    <a:pt x="1286" y="0"/>
                  </a:lnTo>
                </a:path>
              </a:pathLst>
            </a:custGeom>
            <a:noFill/>
            <a:ln w="0">
              <a:solidFill>
                <a:srgbClr val="000000"/>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fr-FR"/>
            </a:p>
          </p:txBody>
        </p:sp>
      </p:grpSp>
      <p:sp>
        <p:nvSpPr>
          <p:cNvPr id="117859" name="Line 3173"/>
          <p:cNvSpPr>
            <a:spLocks noChangeShapeType="1"/>
          </p:cNvSpPr>
          <p:nvPr/>
        </p:nvSpPr>
        <p:spPr bwMode="auto">
          <a:xfrm flipV="1">
            <a:off x="5156200" y="4241800"/>
            <a:ext cx="342900" cy="622300"/>
          </a:xfrm>
          <a:prstGeom prst="line">
            <a:avLst/>
          </a:prstGeom>
          <a:noFill/>
          <a:ln w="12700"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7860" name="Rectangle 3174"/>
          <p:cNvSpPr>
            <a:spLocks noChangeArrowheads="1"/>
          </p:cNvSpPr>
          <p:nvPr/>
        </p:nvSpPr>
        <p:spPr bwMode="auto">
          <a:xfrm>
            <a:off x="3355975" y="2054225"/>
            <a:ext cx="379413"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sesCommandes</a:t>
            </a:r>
            <a:endParaRPr lang="fr-F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Espace réservé du pied de page 1"/>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18787" name="Espace réservé du numéro de diapositive 2"/>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6270E3D2-B507-417C-82AD-1287A89AF0C5}" type="slidenum">
              <a:rPr lang="fr-FR" sz="1400">
                <a:solidFill>
                  <a:srgbClr val="000099"/>
                </a:solidFill>
              </a:rPr>
              <a:pPr/>
              <a:t>125</a:t>
            </a:fld>
            <a:r>
              <a:rPr lang="fr-FR" sz="1400" dirty="0">
                <a:solidFill>
                  <a:srgbClr val="000099"/>
                </a:solidFill>
              </a:rPr>
              <a:t>)</a:t>
            </a:r>
          </a:p>
        </p:txBody>
      </p:sp>
      <p:sp>
        <p:nvSpPr>
          <p:cNvPr id="118788" name="Rectangle 3"/>
          <p:cNvSpPr>
            <a:spLocks noGrp="1" noChangeArrowheads="1"/>
          </p:cNvSpPr>
          <p:nvPr>
            <p:ph type="title" idx="4294967295"/>
          </p:nvPr>
        </p:nvSpPr>
        <p:spPr>
          <a:xfrm>
            <a:off x="107950" y="142875"/>
            <a:ext cx="8915400" cy="457200"/>
          </a:xfrm>
        </p:spPr>
        <p:txBody>
          <a:bodyPr/>
          <a:lstStyle/>
          <a:p>
            <a:r>
              <a:rPr lang="fr-FR" dirty="0"/>
              <a:t>CBM : diagramme de classes complété</a:t>
            </a:r>
          </a:p>
        </p:txBody>
      </p:sp>
      <p:sp>
        <p:nvSpPr>
          <p:cNvPr id="118789" name="Text Box 4"/>
          <p:cNvSpPr txBox="1">
            <a:spLocks noChangeArrowheads="1"/>
          </p:cNvSpPr>
          <p:nvPr/>
        </p:nvSpPr>
        <p:spPr bwMode="auto">
          <a:xfrm>
            <a:off x="584200" y="1624013"/>
            <a:ext cx="1803400" cy="15287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70000"/>
              </a:lnSpc>
              <a:spcBef>
                <a:spcPct val="50000"/>
              </a:spcBef>
            </a:pPr>
            <a:r>
              <a:rPr lang="fr-FR" sz="1400"/>
              <a:t>COMMANDE</a:t>
            </a:r>
          </a:p>
          <a:p>
            <a:pPr>
              <a:lnSpc>
                <a:spcPct val="70000"/>
              </a:lnSpc>
              <a:spcBef>
                <a:spcPct val="50000"/>
              </a:spcBef>
            </a:pPr>
            <a:r>
              <a:rPr lang="fr-FR" sz="1400"/>
              <a:t>numéro</a:t>
            </a:r>
          </a:p>
          <a:p>
            <a:pPr>
              <a:lnSpc>
                <a:spcPct val="70000"/>
              </a:lnSpc>
              <a:spcBef>
                <a:spcPct val="50000"/>
              </a:spcBef>
            </a:pPr>
            <a:r>
              <a:rPr lang="fr-FR" sz="1400"/>
              <a:t>date</a:t>
            </a:r>
          </a:p>
          <a:p>
            <a:pPr>
              <a:lnSpc>
                <a:spcPct val="70000"/>
              </a:lnSpc>
              <a:spcBef>
                <a:spcPct val="50000"/>
              </a:spcBef>
            </a:pPr>
            <a:r>
              <a:rPr lang="fr-FR" sz="1400"/>
              <a:t>getDate()</a:t>
            </a:r>
          </a:p>
          <a:p>
            <a:pPr>
              <a:lnSpc>
                <a:spcPct val="70000"/>
              </a:lnSpc>
              <a:spcBef>
                <a:spcPct val="50000"/>
              </a:spcBef>
            </a:pPr>
            <a:r>
              <a:rPr lang="fr-FR" sz="1400">
                <a:solidFill>
                  <a:srgbClr val="FF0000"/>
                </a:solidFill>
              </a:rPr>
              <a:t>getSesLignes()</a:t>
            </a:r>
          </a:p>
          <a:p>
            <a:pPr>
              <a:lnSpc>
                <a:spcPct val="70000"/>
              </a:lnSpc>
              <a:spcBef>
                <a:spcPct val="50000"/>
              </a:spcBef>
            </a:pPr>
            <a:r>
              <a:rPr lang="fr-FR" sz="1400">
                <a:solidFill>
                  <a:srgbClr val="FF0000"/>
                </a:solidFill>
              </a:rPr>
              <a:t>getDetailCommande()</a:t>
            </a:r>
          </a:p>
        </p:txBody>
      </p:sp>
      <p:sp>
        <p:nvSpPr>
          <p:cNvPr id="118790" name="Text Box 5"/>
          <p:cNvSpPr txBox="1">
            <a:spLocks noChangeArrowheads="1"/>
          </p:cNvSpPr>
          <p:nvPr/>
        </p:nvSpPr>
        <p:spPr bwMode="auto">
          <a:xfrm>
            <a:off x="990600" y="5256213"/>
            <a:ext cx="1397000" cy="10175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70000"/>
              </a:lnSpc>
              <a:spcBef>
                <a:spcPct val="50000"/>
              </a:spcBef>
            </a:pPr>
            <a:r>
              <a:rPr lang="fr-FR" sz="1400"/>
              <a:t>LIVRE</a:t>
            </a:r>
          </a:p>
          <a:p>
            <a:pPr algn="ctr">
              <a:lnSpc>
                <a:spcPct val="70000"/>
              </a:lnSpc>
              <a:spcBef>
                <a:spcPct val="50000"/>
              </a:spcBef>
            </a:pPr>
            <a:r>
              <a:rPr lang="fr-FR" sz="1400"/>
              <a:t>ISBN</a:t>
            </a:r>
          </a:p>
          <a:p>
            <a:pPr algn="ctr">
              <a:lnSpc>
                <a:spcPct val="70000"/>
              </a:lnSpc>
              <a:spcBef>
                <a:spcPct val="50000"/>
              </a:spcBef>
            </a:pPr>
            <a:r>
              <a:rPr lang="fr-FR" sz="1400"/>
              <a:t>titre</a:t>
            </a:r>
          </a:p>
          <a:p>
            <a:pPr>
              <a:lnSpc>
                <a:spcPct val="70000"/>
              </a:lnSpc>
              <a:spcBef>
                <a:spcPct val="50000"/>
              </a:spcBef>
            </a:pPr>
            <a:r>
              <a:rPr lang="fr-FR" sz="1400">
                <a:solidFill>
                  <a:srgbClr val="FF0000"/>
                </a:solidFill>
              </a:rPr>
              <a:t>getTitre()</a:t>
            </a:r>
          </a:p>
        </p:txBody>
      </p:sp>
      <p:sp>
        <p:nvSpPr>
          <p:cNvPr id="118791" name="Text Box 6"/>
          <p:cNvSpPr txBox="1">
            <a:spLocks noChangeArrowheads="1"/>
          </p:cNvSpPr>
          <p:nvPr/>
        </p:nvSpPr>
        <p:spPr bwMode="auto">
          <a:xfrm>
            <a:off x="4929376" y="5248275"/>
            <a:ext cx="1968500" cy="10175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70000"/>
              </a:lnSpc>
              <a:spcBef>
                <a:spcPct val="50000"/>
              </a:spcBef>
            </a:pPr>
            <a:r>
              <a:rPr lang="fr-FR" sz="1400"/>
              <a:t>EDITEUR</a:t>
            </a:r>
          </a:p>
          <a:p>
            <a:pPr algn="ctr">
              <a:lnSpc>
                <a:spcPct val="70000"/>
              </a:lnSpc>
              <a:spcBef>
                <a:spcPct val="50000"/>
              </a:spcBef>
            </a:pPr>
            <a:r>
              <a:rPr lang="fr-FR" sz="1400"/>
              <a:t>nom</a:t>
            </a:r>
          </a:p>
          <a:p>
            <a:pPr algn="ctr">
              <a:lnSpc>
                <a:spcPct val="70000"/>
              </a:lnSpc>
              <a:spcBef>
                <a:spcPct val="50000"/>
              </a:spcBef>
            </a:pPr>
            <a:r>
              <a:rPr lang="fr-FR" sz="1400"/>
              <a:t>adresse</a:t>
            </a:r>
          </a:p>
          <a:p>
            <a:pPr algn="ctr">
              <a:lnSpc>
                <a:spcPct val="70000"/>
              </a:lnSpc>
              <a:spcBef>
                <a:spcPct val="50000"/>
              </a:spcBef>
            </a:pPr>
            <a:r>
              <a:rPr lang="fr-FR" sz="1400"/>
              <a:t>getLivre (titre) : LIVRE</a:t>
            </a:r>
          </a:p>
        </p:txBody>
      </p:sp>
      <p:sp>
        <p:nvSpPr>
          <p:cNvPr id="118792" name="Line 7"/>
          <p:cNvSpPr>
            <a:spLocks noChangeShapeType="1"/>
          </p:cNvSpPr>
          <p:nvPr/>
        </p:nvSpPr>
        <p:spPr bwMode="auto">
          <a:xfrm>
            <a:off x="2387600" y="1789113"/>
            <a:ext cx="2540000" cy="0"/>
          </a:xfrm>
          <a:prstGeom prst="line">
            <a:avLst/>
          </a:prstGeom>
          <a:noFill/>
          <a:ln w="9525">
            <a:solidFill>
              <a:srgbClr val="FF0000"/>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8793" name="Line 8"/>
          <p:cNvSpPr>
            <a:spLocks noChangeShapeType="1"/>
          </p:cNvSpPr>
          <p:nvPr/>
        </p:nvSpPr>
        <p:spPr bwMode="auto">
          <a:xfrm>
            <a:off x="2386013" y="5751513"/>
            <a:ext cx="2540000" cy="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8795" name="Text Box 10"/>
          <p:cNvSpPr txBox="1">
            <a:spLocks noChangeArrowheads="1"/>
          </p:cNvSpPr>
          <p:nvPr/>
        </p:nvSpPr>
        <p:spPr bwMode="auto">
          <a:xfrm>
            <a:off x="2462213" y="5051425"/>
            <a:ext cx="8159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t>sonLivre</a:t>
            </a:r>
          </a:p>
        </p:txBody>
      </p:sp>
      <p:sp>
        <p:nvSpPr>
          <p:cNvPr id="118796" name="Text Box 11"/>
          <p:cNvSpPr txBox="1">
            <a:spLocks noChangeArrowheads="1"/>
          </p:cNvSpPr>
          <p:nvPr/>
        </p:nvSpPr>
        <p:spPr bwMode="auto">
          <a:xfrm>
            <a:off x="4003675" y="1533525"/>
            <a:ext cx="9540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fr-FR" sz="1400"/>
              <a:t>saLibrairie</a:t>
            </a:r>
            <a:br>
              <a:rPr lang="fr-FR" sz="1400"/>
            </a:br>
            <a:r>
              <a:rPr lang="fr-FR" sz="1400"/>
              <a:t>1</a:t>
            </a:r>
          </a:p>
        </p:txBody>
      </p:sp>
      <p:sp>
        <p:nvSpPr>
          <p:cNvPr id="118797" name="Line 12"/>
          <p:cNvSpPr>
            <a:spLocks noChangeShapeType="1"/>
          </p:cNvSpPr>
          <p:nvPr/>
        </p:nvSpPr>
        <p:spPr bwMode="auto">
          <a:xfrm>
            <a:off x="596900" y="1878013"/>
            <a:ext cx="17907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8798" name="Line 13"/>
          <p:cNvSpPr>
            <a:spLocks noChangeShapeType="1"/>
          </p:cNvSpPr>
          <p:nvPr/>
        </p:nvSpPr>
        <p:spPr bwMode="auto">
          <a:xfrm>
            <a:off x="558800" y="2398713"/>
            <a:ext cx="1841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8799" name="Line 14"/>
          <p:cNvSpPr>
            <a:spLocks noChangeShapeType="1"/>
          </p:cNvSpPr>
          <p:nvPr/>
        </p:nvSpPr>
        <p:spPr bwMode="auto">
          <a:xfrm>
            <a:off x="1003300" y="5497513"/>
            <a:ext cx="1397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8800" name="Line 15"/>
          <p:cNvSpPr>
            <a:spLocks noChangeShapeType="1"/>
          </p:cNvSpPr>
          <p:nvPr/>
        </p:nvSpPr>
        <p:spPr bwMode="auto">
          <a:xfrm>
            <a:off x="1003300" y="6018213"/>
            <a:ext cx="1397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8801" name="Line 16"/>
          <p:cNvSpPr>
            <a:spLocks noChangeShapeType="1"/>
          </p:cNvSpPr>
          <p:nvPr/>
        </p:nvSpPr>
        <p:spPr bwMode="auto">
          <a:xfrm>
            <a:off x="4954776" y="5514975"/>
            <a:ext cx="19177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8802" name="Line 17"/>
          <p:cNvSpPr>
            <a:spLocks noChangeShapeType="1"/>
          </p:cNvSpPr>
          <p:nvPr/>
        </p:nvSpPr>
        <p:spPr bwMode="auto">
          <a:xfrm>
            <a:off x="4954776" y="5997575"/>
            <a:ext cx="19177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8803" name="Text Box 18"/>
          <p:cNvSpPr txBox="1">
            <a:spLocks noChangeArrowheads="1"/>
          </p:cNvSpPr>
          <p:nvPr/>
        </p:nvSpPr>
        <p:spPr bwMode="auto">
          <a:xfrm>
            <a:off x="2327275" y="5775329"/>
            <a:ext cx="8572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err="1"/>
              <a:t>sesLivres</a:t>
            </a:r>
            <a:r>
              <a:rPr lang="fr-FR" sz="1400" dirty="0"/>
              <a:t/>
            </a:r>
            <a:br>
              <a:rPr lang="fr-FR" sz="1400" dirty="0"/>
            </a:br>
            <a:r>
              <a:rPr lang="fr-FR" sz="1400" dirty="0"/>
              <a:t>*</a:t>
            </a:r>
          </a:p>
        </p:txBody>
      </p:sp>
      <p:sp>
        <p:nvSpPr>
          <p:cNvPr id="118804" name="Text Box 19"/>
          <p:cNvSpPr txBox="1">
            <a:spLocks noChangeArrowheads="1"/>
          </p:cNvSpPr>
          <p:nvPr/>
        </p:nvSpPr>
        <p:spPr bwMode="auto">
          <a:xfrm>
            <a:off x="2946400" y="3478213"/>
            <a:ext cx="2387600" cy="12731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70000"/>
              </a:lnSpc>
              <a:spcBef>
                <a:spcPct val="50000"/>
              </a:spcBef>
            </a:pPr>
            <a:r>
              <a:rPr lang="fr-FR" sz="1400"/>
              <a:t>LIGNE DE COMMANDE</a:t>
            </a:r>
          </a:p>
          <a:p>
            <a:pPr>
              <a:lnSpc>
                <a:spcPct val="70000"/>
              </a:lnSpc>
              <a:spcBef>
                <a:spcPct val="50000"/>
              </a:spcBef>
            </a:pPr>
            <a:r>
              <a:rPr lang="fr-FR" sz="1400"/>
              <a:t>quantité</a:t>
            </a:r>
          </a:p>
          <a:p>
            <a:pPr>
              <a:lnSpc>
                <a:spcPct val="70000"/>
              </a:lnSpc>
              <a:spcBef>
                <a:spcPct val="50000"/>
              </a:spcBef>
            </a:pPr>
            <a:r>
              <a:rPr lang="fr-FR" sz="1400">
                <a:solidFill>
                  <a:srgbClr val="FF0000"/>
                </a:solidFill>
              </a:rPr>
              <a:t>getDétailLigne()</a:t>
            </a:r>
          </a:p>
          <a:p>
            <a:pPr>
              <a:lnSpc>
                <a:spcPct val="70000"/>
              </a:lnSpc>
              <a:spcBef>
                <a:spcPct val="50000"/>
              </a:spcBef>
            </a:pPr>
            <a:r>
              <a:rPr lang="fr-FR" sz="1400">
                <a:solidFill>
                  <a:srgbClr val="FF0000"/>
                </a:solidFill>
              </a:rPr>
              <a:t>getQuantité()</a:t>
            </a:r>
          </a:p>
          <a:p>
            <a:pPr>
              <a:lnSpc>
                <a:spcPct val="70000"/>
              </a:lnSpc>
              <a:spcBef>
                <a:spcPct val="50000"/>
              </a:spcBef>
            </a:pPr>
            <a:r>
              <a:rPr lang="fr-FR" sz="1400">
                <a:solidFill>
                  <a:srgbClr val="FF0000"/>
                </a:solidFill>
              </a:rPr>
              <a:t>getLivre()</a:t>
            </a:r>
          </a:p>
        </p:txBody>
      </p:sp>
      <p:sp>
        <p:nvSpPr>
          <p:cNvPr id="118805" name="Line 20"/>
          <p:cNvSpPr>
            <a:spLocks noChangeShapeType="1"/>
          </p:cNvSpPr>
          <p:nvPr/>
        </p:nvSpPr>
        <p:spPr bwMode="auto">
          <a:xfrm>
            <a:off x="2959100" y="3719513"/>
            <a:ext cx="2349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8806" name="Text Box 21"/>
          <p:cNvSpPr txBox="1">
            <a:spLocks noChangeArrowheads="1"/>
          </p:cNvSpPr>
          <p:nvPr/>
        </p:nvSpPr>
        <p:spPr bwMode="auto">
          <a:xfrm>
            <a:off x="4945524" y="1129462"/>
            <a:ext cx="1917700" cy="17843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70000"/>
              </a:lnSpc>
              <a:spcBef>
                <a:spcPct val="50000"/>
              </a:spcBef>
            </a:pPr>
            <a:r>
              <a:rPr lang="fr-FR" sz="1400"/>
              <a:t>LIBRAIRIE</a:t>
            </a:r>
          </a:p>
          <a:p>
            <a:pPr>
              <a:lnSpc>
                <a:spcPct val="70000"/>
              </a:lnSpc>
              <a:spcBef>
                <a:spcPct val="50000"/>
              </a:spcBef>
            </a:pPr>
            <a:r>
              <a:rPr lang="fr-FR" sz="1400"/>
              <a:t>nom</a:t>
            </a:r>
          </a:p>
          <a:p>
            <a:pPr>
              <a:lnSpc>
                <a:spcPct val="70000"/>
              </a:lnSpc>
              <a:spcBef>
                <a:spcPct val="50000"/>
              </a:spcBef>
            </a:pPr>
            <a:r>
              <a:rPr lang="fr-FR" sz="1400"/>
              <a:t>adresse</a:t>
            </a:r>
          </a:p>
          <a:p>
            <a:pPr>
              <a:lnSpc>
                <a:spcPct val="70000"/>
              </a:lnSpc>
              <a:spcBef>
                <a:spcPct val="50000"/>
              </a:spcBef>
            </a:pPr>
            <a:r>
              <a:rPr lang="fr-FR" sz="1400"/>
              <a:t>solvabilité</a:t>
            </a:r>
          </a:p>
          <a:p>
            <a:pPr>
              <a:lnSpc>
                <a:spcPct val="70000"/>
              </a:lnSpc>
              <a:spcBef>
                <a:spcPct val="50000"/>
              </a:spcBef>
            </a:pPr>
            <a:r>
              <a:rPr lang="fr-FR" sz="1400"/>
              <a:t>isSolvable ()</a:t>
            </a:r>
          </a:p>
          <a:p>
            <a:pPr>
              <a:lnSpc>
                <a:spcPct val="70000"/>
              </a:lnSpc>
              <a:spcBef>
                <a:spcPct val="50000"/>
              </a:spcBef>
            </a:pPr>
            <a:r>
              <a:rPr lang="fr-FR" sz="1400">
                <a:solidFill>
                  <a:srgbClr val="FF0000"/>
                </a:solidFill>
              </a:rPr>
              <a:t>getSesCommandes()</a:t>
            </a:r>
          </a:p>
          <a:p>
            <a:pPr>
              <a:lnSpc>
                <a:spcPct val="70000"/>
              </a:lnSpc>
              <a:spcBef>
                <a:spcPct val="50000"/>
              </a:spcBef>
            </a:pPr>
            <a:r>
              <a:rPr lang="fr-FR" sz="1400">
                <a:solidFill>
                  <a:srgbClr val="FF0000"/>
                </a:solidFill>
              </a:rPr>
              <a:t>getDetailCommandes()</a:t>
            </a:r>
          </a:p>
        </p:txBody>
      </p:sp>
      <p:sp>
        <p:nvSpPr>
          <p:cNvPr id="118807" name="Line 22"/>
          <p:cNvSpPr>
            <a:spLocks noChangeShapeType="1"/>
          </p:cNvSpPr>
          <p:nvPr/>
        </p:nvSpPr>
        <p:spPr bwMode="auto">
          <a:xfrm>
            <a:off x="2959100" y="3986213"/>
            <a:ext cx="2349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8808" name="Text Box 29"/>
          <p:cNvSpPr txBox="1">
            <a:spLocks noChangeArrowheads="1"/>
          </p:cNvSpPr>
          <p:nvPr/>
        </p:nvSpPr>
        <p:spPr bwMode="auto">
          <a:xfrm>
            <a:off x="3041650" y="3108325"/>
            <a:ext cx="7191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fr-FR" sz="1400"/>
              <a:t>sesLdC</a:t>
            </a:r>
          </a:p>
        </p:txBody>
      </p:sp>
      <p:sp>
        <p:nvSpPr>
          <p:cNvPr id="118809" name="Line 30"/>
          <p:cNvSpPr>
            <a:spLocks noChangeShapeType="1"/>
          </p:cNvSpPr>
          <p:nvPr/>
        </p:nvSpPr>
        <p:spPr bwMode="auto">
          <a:xfrm>
            <a:off x="2387600" y="2894013"/>
            <a:ext cx="800100" cy="596900"/>
          </a:xfrm>
          <a:prstGeom prst="line">
            <a:avLst/>
          </a:prstGeom>
          <a:noFill/>
          <a:ln w="127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8810" name="Line 31"/>
          <p:cNvSpPr>
            <a:spLocks noChangeShapeType="1"/>
          </p:cNvSpPr>
          <p:nvPr/>
        </p:nvSpPr>
        <p:spPr bwMode="auto">
          <a:xfrm flipH="1">
            <a:off x="2374900" y="4745038"/>
            <a:ext cx="590550" cy="511175"/>
          </a:xfrm>
          <a:prstGeom prst="line">
            <a:avLst/>
          </a:prstGeom>
          <a:noFill/>
          <a:ln w="127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8811" name="Text Box 32"/>
          <p:cNvSpPr txBox="1">
            <a:spLocks noChangeArrowheads="1"/>
          </p:cNvSpPr>
          <p:nvPr/>
        </p:nvSpPr>
        <p:spPr bwMode="auto">
          <a:xfrm>
            <a:off x="2687638" y="3311525"/>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fr-FR" sz="1400"/>
              <a:t>*</a:t>
            </a:r>
          </a:p>
        </p:txBody>
      </p:sp>
      <p:sp>
        <p:nvSpPr>
          <p:cNvPr id="118812" name="Text Box 33"/>
          <p:cNvSpPr txBox="1">
            <a:spLocks noChangeArrowheads="1"/>
          </p:cNvSpPr>
          <p:nvPr/>
        </p:nvSpPr>
        <p:spPr bwMode="auto">
          <a:xfrm>
            <a:off x="2179638" y="4924425"/>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fr-FR" sz="1400"/>
              <a:t>1</a:t>
            </a:r>
          </a:p>
        </p:txBody>
      </p:sp>
      <p:sp>
        <p:nvSpPr>
          <p:cNvPr id="118813" name="Line 34"/>
          <p:cNvSpPr>
            <a:spLocks noChangeShapeType="1"/>
          </p:cNvSpPr>
          <p:nvPr/>
        </p:nvSpPr>
        <p:spPr bwMode="auto">
          <a:xfrm>
            <a:off x="4958224" y="2094662"/>
            <a:ext cx="19081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8814" name="Line 35"/>
          <p:cNvSpPr>
            <a:spLocks noChangeShapeType="1"/>
          </p:cNvSpPr>
          <p:nvPr/>
        </p:nvSpPr>
        <p:spPr bwMode="auto">
          <a:xfrm>
            <a:off x="4958224" y="1383462"/>
            <a:ext cx="18954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8815" name="Text Box 36"/>
          <p:cNvSpPr txBox="1">
            <a:spLocks noChangeArrowheads="1"/>
          </p:cNvSpPr>
          <p:nvPr/>
        </p:nvSpPr>
        <p:spPr bwMode="auto">
          <a:xfrm>
            <a:off x="2381250" y="1520825"/>
            <a:ext cx="129381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FF0000"/>
                </a:solidFill>
              </a:rPr>
              <a:t>sesCommandes</a:t>
            </a:r>
            <a:br>
              <a:rPr lang="fr-FR" sz="1400">
                <a:solidFill>
                  <a:srgbClr val="FF0000"/>
                </a:solidFill>
              </a:rPr>
            </a:br>
            <a:r>
              <a:rPr lang="fr-FR" sz="1400">
                <a:solidFill>
                  <a:srgbClr val="FF0000"/>
                </a:solidFill>
              </a:rPr>
              <a:t>*</a:t>
            </a: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19811"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5EA680F9-F204-4919-A855-7485E7799626}" type="slidenum">
              <a:rPr lang="fr-FR" sz="1400">
                <a:solidFill>
                  <a:srgbClr val="000099"/>
                </a:solidFill>
              </a:rPr>
              <a:pPr/>
              <a:t>126</a:t>
            </a:fld>
            <a:r>
              <a:rPr lang="fr-FR" sz="1400" dirty="0">
                <a:solidFill>
                  <a:srgbClr val="000099"/>
                </a:solidFill>
              </a:rPr>
              <a:t>)</a:t>
            </a:r>
          </a:p>
        </p:txBody>
      </p:sp>
      <p:sp>
        <p:nvSpPr>
          <p:cNvPr id="119812" name="Rectangle 2"/>
          <p:cNvSpPr>
            <a:spLocks noChangeArrowheads="1"/>
          </p:cNvSpPr>
          <p:nvPr/>
        </p:nvSpPr>
        <p:spPr bwMode="auto">
          <a:xfrm>
            <a:off x="685800" y="304800"/>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sz="2800" b="1"/>
          </a:p>
        </p:txBody>
      </p:sp>
      <p:pic>
        <p:nvPicPr>
          <p:cNvPr id="1198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75" y="808038"/>
            <a:ext cx="3905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4" name="Rectangle 4"/>
          <p:cNvSpPr>
            <a:spLocks noChangeArrowheads="1"/>
          </p:cNvSpPr>
          <p:nvPr/>
        </p:nvSpPr>
        <p:spPr bwMode="auto">
          <a:xfrm>
            <a:off x="327025" y="1343025"/>
            <a:ext cx="130492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200" u="sng">
                <a:solidFill>
                  <a:srgbClr val="000000"/>
                </a:solidFill>
              </a:rPr>
              <a:t>Dupond:Responsable</a:t>
            </a:r>
            <a:endParaRPr lang="fr-FR"/>
          </a:p>
        </p:txBody>
      </p:sp>
      <p:sp>
        <p:nvSpPr>
          <p:cNvPr id="119815" name="Line 5"/>
          <p:cNvSpPr>
            <a:spLocks noChangeShapeType="1"/>
          </p:cNvSpPr>
          <p:nvPr/>
        </p:nvSpPr>
        <p:spPr bwMode="auto">
          <a:xfrm>
            <a:off x="892175" y="1765300"/>
            <a:ext cx="1588" cy="4278313"/>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fr-FR"/>
          </a:p>
        </p:txBody>
      </p:sp>
      <p:sp>
        <p:nvSpPr>
          <p:cNvPr id="119816" name="Line 6"/>
          <p:cNvSpPr>
            <a:spLocks noChangeShapeType="1"/>
          </p:cNvSpPr>
          <p:nvPr/>
        </p:nvSpPr>
        <p:spPr bwMode="auto">
          <a:xfrm>
            <a:off x="4621213" y="1341438"/>
            <a:ext cx="1587" cy="4702175"/>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fr-FR"/>
          </a:p>
        </p:txBody>
      </p:sp>
      <p:sp>
        <p:nvSpPr>
          <p:cNvPr id="119817" name="Rectangle 7"/>
          <p:cNvSpPr>
            <a:spLocks noChangeArrowheads="1"/>
          </p:cNvSpPr>
          <p:nvPr/>
        </p:nvSpPr>
        <p:spPr bwMode="auto">
          <a:xfrm>
            <a:off x="4552950" y="2882900"/>
            <a:ext cx="134938" cy="279400"/>
          </a:xfrm>
          <a:prstGeom prst="rect">
            <a:avLst/>
          </a:prstGeom>
          <a:solidFill>
            <a:schemeClr val="bg1"/>
          </a:solidFill>
          <a:ln w="12700">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9818" name="Rectangle 8"/>
          <p:cNvSpPr>
            <a:spLocks noChangeArrowheads="1"/>
          </p:cNvSpPr>
          <p:nvPr/>
        </p:nvSpPr>
        <p:spPr bwMode="auto">
          <a:xfrm>
            <a:off x="4552950" y="3440113"/>
            <a:ext cx="134938" cy="279400"/>
          </a:xfrm>
          <a:prstGeom prst="rect">
            <a:avLst/>
          </a:prstGeom>
          <a:solidFill>
            <a:schemeClr val="bg1"/>
          </a:solidFill>
          <a:ln w="12700">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9819" name="Line 9"/>
          <p:cNvSpPr>
            <a:spLocks noChangeShapeType="1"/>
          </p:cNvSpPr>
          <p:nvPr/>
        </p:nvSpPr>
        <p:spPr bwMode="auto">
          <a:xfrm>
            <a:off x="6296025" y="1341438"/>
            <a:ext cx="1588" cy="4702175"/>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fr-FR"/>
          </a:p>
        </p:txBody>
      </p:sp>
      <p:sp>
        <p:nvSpPr>
          <p:cNvPr id="119820" name="Rectangle 10"/>
          <p:cNvSpPr>
            <a:spLocks noChangeArrowheads="1"/>
          </p:cNvSpPr>
          <p:nvPr/>
        </p:nvSpPr>
        <p:spPr bwMode="auto">
          <a:xfrm>
            <a:off x="6227763" y="3987800"/>
            <a:ext cx="134937" cy="279400"/>
          </a:xfrm>
          <a:prstGeom prst="rect">
            <a:avLst/>
          </a:prstGeom>
          <a:solidFill>
            <a:schemeClr val="bg1"/>
          </a:solidFill>
          <a:ln w="12700">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9821" name="Rectangle 11"/>
          <p:cNvSpPr>
            <a:spLocks noChangeArrowheads="1"/>
          </p:cNvSpPr>
          <p:nvPr/>
        </p:nvSpPr>
        <p:spPr bwMode="auto">
          <a:xfrm>
            <a:off x="6227763" y="4546600"/>
            <a:ext cx="134937" cy="279400"/>
          </a:xfrm>
          <a:prstGeom prst="rect">
            <a:avLst/>
          </a:prstGeom>
          <a:solidFill>
            <a:schemeClr val="bg1"/>
          </a:solidFill>
          <a:ln w="12700">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9822" name="Line 12"/>
          <p:cNvSpPr>
            <a:spLocks noChangeShapeType="1"/>
          </p:cNvSpPr>
          <p:nvPr/>
        </p:nvSpPr>
        <p:spPr bwMode="auto">
          <a:xfrm>
            <a:off x="7891463" y="1341438"/>
            <a:ext cx="1587" cy="4702175"/>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fr-FR"/>
          </a:p>
        </p:txBody>
      </p:sp>
      <p:sp>
        <p:nvSpPr>
          <p:cNvPr id="119823" name="Rectangle 13"/>
          <p:cNvSpPr>
            <a:spLocks noChangeArrowheads="1"/>
          </p:cNvSpPr>
          <p:nvPr/>
        </p:nvSpPr>
        <p:spPr bwMode="auto">
          <a:xfrm>
            <a:off x="7824788" y="5105400"/>
            <a:ext cx="133350" cy="268288"/>
          </a:xfrm>
          <a:prstGeom prst="rect">
            <a:avLst/>
          </a:prstGeom>
          <a:solidFill>
            <a:schemeClr val="bg1"/>
          </a:solidFill>
          <a:ln w="12700">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9824" name="Line 14"/>
          <p:cNvSpPr>
            <a:spLocks noChangeShapeType="1"/>
          </p:cNvSpPr>
          <p:nvPr/>
        </p:nvSpPr>
        <p:spPr bwMode="auto">
          <a:xfrm>
            <a:off x="2868613" y="1341438"/>
            <a:ext cx="1587" cy="4702175"/>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fr-FR"/>
          </a:p>
        </p:txBody>
      </p:sp>
      <p:sp>
        <p:nvSpPr>
          <p:cNvPr id="119825" name="Rectangle 15"/>
          <p:cNvSpPr>
            <a:spLocks noChangeArrowheads="1"/>
          </p:cNvSpPr>
          <p:nvPr/>
        </p:nvSpPr>
        <p:spPr bwMode="auto">
          <a:xfrm>
            <a:off x="2800350" y="2044700"/>
            <a:ext cx="134938" cy="3606800"/>
          </a:xfrm>
          <a:prstGeom prst="rect">
            <a:avLst/>
          </a:prstGeom>
          <a:solidFill>
            <a:schemeClr val="bg1"/>
          </a:solidFill>
          <a:ln w="12700">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9826" name="Rectangle 16"/>
          <p:cNvSpPr>
            <a:spLocks noChangeArrowheads="1"/>
          </p:cNvSpPr>
          <p:nvPr/>
        </p:nvSpPr>
        <p:spPr bwMode="auto">
          <a:xfrm>
            <a:off x="2868613" y="2324100"/>
            <a:ext cx="133350" cy="279400"/>
          </a:xfrm>
          <a:prstGeom prst="rect">
            <a:avLst/>
          </a:prstGeom>
          <a:solidFill>
            <a:schemeClr val="bg1"/>
          </a:solidFill>
          <a:ln w="12700">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9827" name="Line 17"/>
          <p:cNvSpPr>
            <a:spLocks noChangeShapeType="1"/>
          </p:cNvSpPr>
          <p:nvPr/>
        </p:nvSpPr>
        <p:spPr bwMode="auto">
          <a:xfrm>
            <a:off x="2935288" y="3440113"/>
            <a:ext cx="1617662" cy="1587"/>
          </a:xfrm>
          <a:prstGeom prst="line">
            <a:avLst/>
          </a:prstGeom>
          <a:noFill/>
          <a:ln w="127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fr-FR"/>
          </a:p>
        </p:txBody>
      </p:sp>
      <p:sp>
        <p:nvSpPr>
          <p:cNvPr id="119828" name="Rectangle 18"/>
          <p:cNvSpPr>
            <a:spLocks noChangeArrowheads="1"/>
          </p:cNvSpPr>
          <p:nvPr/>
        </p:nvSpPr>
        <p:spPr bwMode="auto">
          <a:xfrm>
            <a:off x="3289300" y="3260725"/>
            <a:ext cx="91598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200">
                <a:solidFill>
                  <a:srgbClr val="000000"/>
                </a:solidFill>
              </a:rPr>
              <a:t>getSesLignes()</a:t>
            </a:r>
            <a:endParaRPr lang="fr-FR"/>
          </a:p>
        </p:txBody>
      </p:sp>
      <p:sp>
        <p:nvSpPr>
          <p:cNvPr id="119829" name="Line 19"/>
          <p:cNvSpPr>
            <a:spLocks noChangeShapeType="1"/>
          </p:cNvSpPr>
          <p:nvPr/>
        </p:nvSpPr>
        <p:spPr bwMode="auto">
          <a:xfrm flipH="1">
            <a:off x="2935288" y="3719513"/>
            <a:ext cx="1617662" cy="1587"/>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fr-FR"/>
          </a:p>
        </p:txBody>
      </p:sp>
      <p:sp>
        <p:nvSpPr>
          <p:cNvPr id="119830" name="Freeform 20"/>
          <p:cNvSpPr>
            <a:spLocks/>
          </p:cNvSpPr>
          <p:nvPr/>
        </p:nvSpPr>
        <p:spPr bwMode="auto">
          <a:xfrm>
            <a:off x="2935288" y="3675063"/>
            <a:ext cx="88900" cy="88900"/>
          </a:xfrm>
          <a:custGeom>
            <a:avLst/>
            <a:gdLst>
              <a:gd name="T0" fmla="*/ 88900 w 56"/>
              <a:gd name="T1" fmla="*/ 0 h 56"/>
              <a:gd name="T2" fmla="*/ 0 w 56"/>
              <a:gd name="T3" fmla="*/ 44450 h 56"/>
              <a:gd name="T4" fmla="*/ 88900 w 56"/>
              <a:gd name="T5" fmla="*/ 88900 h 56"/>
              <a:gd name="T6" fmla="*/ 88900 w 56"/>
              <a:gd name="T7" fmla="*/ 8890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 h="56">
                <a:moveTo>
                  <a:pt x="56" y="0"/>
                </a:moveTo>
                <a:lnTo>
                  <a:pt x="0" y="28"/>
                </a:lnTo>
                <a:lnTo>
                  <a:pt x="56" y="56"/>
                </a:lnTo>
              </a:path>
            </a:pathLst>
          </a:custGeom>
          <a:noFill/>
          <a:ln w="127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9831" name="Line 21"/>
          <p:cNvSpPr>
            <a:spLocks noChangeShapeType="1"/>
          </p:cNvSpPr>
          <p:nvPr/>
        </p:nvSpPr>
        <p:spPr bwMode="auto">
          <a:xfrm>
            <a:off x="2935288" y="3987800"/>
            <a:ext cx="3292475" cy="1588"/>
          </a:xfrm>
          <a:prstGeom prst="line">
            <a:avLst/>
          </a:prstGeom>
          <a:noFill/>
          <a:ln w="127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fr-FR"/>
          </a:p>
        </p:txBody>
      </p:sp>
      <p:sp>
        <p:nvSpPr>
          <p:cNvPr id="119832" name="Rectangle 22"/>
          <p:cNvSpPr>
            <a:spLocks noChangeArrowheads="1"/>
          </p:cNvSpPr>
          <p:nvPr/>
        </p:nvSpPr>
        <p:spPr bwMode="auto">
          <a:xfrm>
            <a:off x="4171950" y="3797300"/>
            <a:ext cx="8159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200">
                <a:solidFill>
                  <a:srgbClr val="000000"/>
                </a:solidFill>
              </a:rPr>
              <a:t>getQuantité()</a:t>
            </a:r>
            <a:endParaRPr lang="fr-FR"/>
          </a:p>
        </p:txBody>
      </p:sp>
      <p:sp>
        <p:nvSpPr>
          <p:cNvPr id="119833" name="Line 23"/>
          <p:cNvSpPr>
            <a:spLocks noChangeShapeType="1"/>
          </p:cNvSpPr>
          <p:nvPr/>
        </p:nvSpPr>
        <p:spPr bwMode="auto">
          <a:xfrm flipH="1">
            <a:off x="2935288" y="4267200"/>
            <a:ext cx="3292475" cy="158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fr-FR"/>
          </a:p>
        </p:txBody>
      </p:sp>
      <p:sp>
        <p:nvSpPr>
          <p:cNvPr id="119834" name="Freeform 24"/>
          <p:cNvSpPr>
            <a:spLocks/>
          </p:cNvSpPr>
          <p:nvPr/>
        </p:nvSpPr>
        <p:spPr bwMode="auto">
          <a:xfrm>
            <a:off x="2935288" y="4222750"/>
            <a:ext cx="88900" cy="88900"/>
          </a:xfrm>
          <a:custGeom>
            <a:avLst/>
            <a:gdLst>
              <a:gd name="T0" fmla="*/ 88900 w 56"/>
              <a:gd name="T1" fmla="*/ 0 h 56"/>
              <a:gd name="T2" fmla="*/ 0 w 56"/>
              <a:gd name="T3" fmla="*/ 44450 h 56"/>
              <a:gd name="T4" fmla="*/ 88900 w 56"/>
              <a:gd name="T5" fmla="*/ 88900 h 56"/>
              <a:gd name="T6" fmla="*/ 88900 w 56"/>
              <a:gd name="T7" fmla="*/ 8890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 h="56">
                <a:moveTo>
                  <a:pt x="56" y="0"/>
                </a:moveTo>
                <a:lnTo>
                  <a:pt x="0" y="28"/>
                </a:lnTo>
                <a:lnTo>
                  <a:pt x="56" y="56"/>
                </a:lnTo>
              </a:path>
            </a:pathLst>
          </a:custGeom>
          <a:noFill/>
          <a:ln w="127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9835" name="Rectangle 25"/>
          <p:cNvSpPr>
            <a:spLocks noChangeArrowheads="1"/>
          </p:cNvSpPr>
          <p:nvPr/>
        </p:nvSpPr>
        <p:spPr bwMode="auto">
          <a:xfrm>
            <a:off x="4306888" y="4087813"/>
            <a:ext cx="493712"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200">
                <a:solidFill>
                  <a:srgbClr val="000000"/>
                </a:solidFill>
              </a:rPr>
              <a:t>quantité</a:t>
            </a:r>
            <a:endParaRPr lang="fr-FR"/>
          </a:p>
        </p:txBody>
      </p:sp>
      <p:sp>
        <p:nvSpPr>
          <p:cNvPr id="119836" name="Line 26"/>
          <p:cNvSpPr>
            <a:spLocks noChangeShapeType="1"/>
          </p:cNvSpPr>
          <p:nvPr/>
        </p:nvSpPr>
        <p:spPr bwMode="auto">
          <a:xfrm>
            <a:off x="2935288" y="4546600"/>
            <a:ext cx="3292475" cy="1588"/>
          </a:xfrm>
          <a:prstGeom prst="line">
            <a:avLst/>
          </a:prstGeom>
          <a:noFill/>
          <a:ln w="127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fr-FR"/>
          </a:p>
        </p:txBody>
      </p:sp>
      <p:sp>
        <p:nvSpPr>
          <p:cNvPr id="119837" name="Rectangle 27"/>
          <p:cNvSpPr>
            <a:spLocks noChangeArrowheads="1"/>
          </p:cNvSpPr>
          <p:nvPr/>
        </p:nvSpPr>
        <p:spPr bwMode="auto">
          <a:xfrm>
            <a:off x="4264025" y="4356100"/>
            <a:ext cx="62071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200">
                <a:solidFill>
                  <a:srgbClr val="000000"/>
                </a:solidFill>
              </a:rPr>
              <a:t>getLivre()</a:t>
            </a:r>
            <a:endParaRPr lang="fr-FR"/>
          </a:p>
        </p:txBody>
      </p:sp>
      <p:sp>
        <p:nvSpPr>
          <p:cNvPr id="119838" name="Line 28"/>
          <p:cNvSpPr>
            <a:spLocks noChangeShapeType="1"/>
          </p:cNvSpPr>
          <p:nvPr/>
        </p:nvSpPr>
        <p:spPr bwMode="auto">
          <a:xfrm flipH="1">
            <a:off x="2935288" y="4826000"/>
            <a:ext cx="3292475" cy="158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fr-FR"/>
          </a:p>
        </p:txBody>
      </p:sp>
      <p:sp>
        <p:nvSpPr>
          <p:cNvPr id="119839" name="Freeform 29"/>
          <p:cNvSpPr>
            <a:spLocks/>
          </p:cNvSpPr>
          <p:nvPr/>
        </p:nvSpPr>
        <p:spPr bwMode="auto">
          <a:xfrm>
            <a:off x="2935288" y="4781550"/>
            <a:ext cx="88900" cy="88900"/>
          </a:xfrm>
          <a:custGeom>
            <a:avLst/>
            <a:gdLst>
              <a:gd name="T0" fmla="*/ 88900 w 56"/>
              <a:gd name="T1" fmla="*/ 0 h 56"/>
              <a:gd name="T2" fmla="*/ 0 w 56"/>
              <a:gd name="T3" fmla="*/ 44450 h 56"/>
              <a:gd name="T4" fmla="*/ 88900 w 56"/>
              <a:gd name="T5" fmla="*/ 88900 h 56"/>
              <a:gd name="T6" fmla="*/ 88900 w 56"/>
              <a:gd name="T7" fmla="*/ 8890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 h="56">
                <a:moveTo>
                  <a:pt x="56" y="0"/>
                </a:moveTo>
                <a:lnTo>
                  <a:pt x="0" y="28"/>
                </a:lnTo>
                <a:lnTo>
                  <a:pt x="56" y="56"/>
                </a:lnTo>
              </a:path>
            </a:pathLst>
          </a:custGeom>
          <a:noFill/>
          <a:ln w="127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9840" name="Rectangle 30"/>
          <p:cNvSpPr>
            <a:spLocks noChangeArrowheads="1"/>
          </p:cNvSpPr>
          <p:nvPr/>
        </p:nvSpPr>
        <p:spPr bwMode="auto">
          <a:xfrm>
            <a:off x="4276725" y="4646613"/>
            <a:ext cx="54292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200">
                <a:solidFill>
                  <a:srgbClr val="000000"/>
                </a:solidFill>
              </a:rPr>
              <a:t>sonLivre</a:t>
            </a:r>
            <a:endParaRPr lang="fr-FR"/>
          </a:p>
        </p:txBody>
      </p:sp>
      <p:sp>
        <p:nvSpPr>
          <p:cNvPr id="119841" name="Line 31"/>
          <p:cNvSpPr>
            <a:spLocks noChangeShapeType="1"/>
          </p:cNvSpPr>
          <p:nvPr/>
        </p:nvSpPr>
        <p:spPr bwMode="auto">
          <a:xfrm>
            <a:off x="2935288" y="5105400"/>
            <a:ext cx="4889500" cy="1588"/>
          </a:xfrm>
          <a:prstGeom prst="line">
            <a:avLst/>
          </a:prstGeom>
          <a:noFill/>
          <a:ln w="127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fr-FR"/>
          </a:p>
        </p:txBody>
      </p:sp>
      <p:sp>
        <p:nvSpPr>
          <p:cNvPr id="119842" name="Rectangle 32"/>
          <p:cNvSpPr>
            <a:spLocks noChangeArrowheads="1"/>
          </p:cNvSpPr>
          <p:nvPr/>
        </p:nvSpPr>
        <p:spPr bwMode="auto">
          <a:xfrm>
            <a:off x="5091113" y="4926013"/>
            <a:ext cx="5873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200">
                <a:solidFill>
                  <a:srgbClr val="000000"/>
                </a:solidFill>
              </a:rPr>
              <a:t>getTitre()</a:t>
            </a:r>
            <a:endParaRPr lang="fr-FR"/>
          </a:p>
        </p:txBody>
      </p:sp>
      <p:sp>
        <p:nvSpPr>
          <p:cNvPr id="119843" name="Line 33"/>
          <p:cNvSpPr>
            <a:spLocks noChangeShapeType="1"/>
          </p:cNvSpPr>
          <p:nvPr/>
        </p:nvSpPr>
        <p:spPr bwMode="auto">
          <a:xfrm flipH="1">
            <a:off x="2935288" y="5373688"/>
            <a:ext cx="4889500" cy="1587"/>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fr-FR"/>
          </a:p>
        </p:txBody>
      </p:sp>
      <p:sp>
        <p:nvSpPr>
          <p:cNvPr id="119844" name="Freeform 34"/>
          <p:cNvSpPr>
            <a:spLocks/>
          </p:cNvSpPr>
          <p:nvPr/>
        </p:nvSpPr>
        <p:spPr bwMode="auto">
          <a:xfrm>
            <a:off x="2935288" y="5327650"/>
            <a:ext cx="88900" cy="90488"/>
          </a:xfrm>
          <a:custGeom>
            <a:avLst/>
            <a:gdLst>
              <a:gd name="T0" fmla="*/ 88900 w 56"/>
              <a:gd name="T1" fmla="*/ 0 h 57"/>
              <a:gd name="T2" fmla="*/ 0 w 56"/>
              <a:gd name="T3" fmla="*/ 46038 h 57"/>
              <a:gd name="T4" fmla="*/ 88900 w 56"/>
              <a:gd name="T5" fmla="*/ 90488 h 57"/>
              <a:gd name="T6" fmla="*/ 88900 w 56"/>
              <a:gd name="T7" fmla="*/ 90488 h 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 h="57">
                <a:moveTo>
                  <a:pt x="56" y="0"/>
                </a:moveTo>
                <a:lnTo>
                  <a:pt x="0" y="29"/>
                </a:lnTo>
                <a:lnTo>
                  <a:pt x="56" y="57"/>
                </a:lnTo>
              </a:path>
            </a:pathLst>
          </a:custGeom>
          <a:noFill/>
          <a:ln w="127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9845" name="Rectangle 35"/>
          <p:cNvSpPr>
            <a:spLocks noChangeArrowheads="1"/>
          </p:cNvSpPr>
          <p:nvPr/>
        </p:nvSpPr>
        <p:spPr bwMode="auto">
          <a:xfrm>
            <a:off x="5260975" y="5181600"/>
            <a:ext cx="2476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200">
                <a:solidFill>
                  <a:srgbClr val="000000"/>
                </a:solidFill>
              </a:rPr>
              <a:t>titre</a:t>
            </a:r>
            <a:endParaRPr lang="fr-FR"/>
          </a:p>
        </p:txBody>
      </p:sp>
      <p:sp>
        <p:nvSpPr>
          <p:cNvPr id="119846" name="Line 36"/>
          <p:cNvSpPr>
            <a:spLocks noChangeShapeType="1"/>
          </p:cNvSpPr>
          <p:nvPr/>
        </p:nvSpPr>
        <p:spPr bwMode="auto">
          <a:xfrm>
            <a:off x="2935288" y="2882900"/>
            <a:ext cx="1617662" cy="1588"/>
          </a:xfrm>
          <a:prstGeom prst="line">
            <a:avLst/>
          </a:prstGeom>
          <a:noFill/>
          <a:ln w="127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fr-FR"/>
          </a:p>
        </p:txBody>
      </p:sp>
      <p:sp>
        <p:nvSpPr>
          <p:cNvPr id="119847" name="Rectangle 37"/>
          <p:cNvSpPr>
            <a:spLocks noChangeArrowheads="1"/>
          </p:cNvSpPr>
          <p:nvPr/>
        </p:nvSpPr>
        <p:spPr bwMode="auto">
          <a:xfrm>
            <a:off x="3459163" y="2703513"/>
            <a:ext cx="5778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200">
                <a:solidFill>
                  <a:srgbClr val="000000"/>
                </a:solidFill>
              </a:rPr>
              <a:t>getDate()</a:t>
            </a:r>
            <a:endParaRPr lang="fr-FR"/>
          </a:p>
        </p:txBody>
      </p:sp>
      <p:sp>
        <p:nvSpPr>
          <p:cNvPr id="119848" name="Line 38"/>
          <p:cNvSpPr>
            <a:spLocks noChangeShapeType="1"/>
          </p:cNvSpPr>
          <p:nvPr/>
        </p:nvSpPr>
        <p:spPr bwMode="auto">
          <a:xfrm flipH="1">
            <a:off x="2935288" y="3162300"/>
            <a:ext cx="1617662" cy="158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fr-FR"/>
          </a:p>
        </p:txBody>
      </p:sp>
      <p:sp>
        <p:nvSpPr>
          <p:cNvPr id="119849" name="Freeform 39"/>
          <p:cNvSpPr>
            <a:spLocks/>
          </p:cNvSpPr>
          <p:nvPr/>
        </p:nvSpPr>
        <p:spPr bwMode="auto">
          <a:xfrm>
            <a:off x="2935288" y="3116263"/>
            <a:ext cx="88900" cy="90487"/>
          </a:xfrm>
          <a:custGeom>
            <a:avLst/>
            <a:gdLst>
              <a:gd name="T0" fmla="*/ 88900 w 56"/>
              <a:gd name="T1" fmla="*/ 0 h 57"/>
              <a:gd name="T2" fmla="*/ 0 w 56"/>
              <a:gd name="T3" fmla="*/ 46037 h 57"/>
              <a:gd name="T4" fmla="*/ 88900 w 56"/>
              <a:gd name="T5" fmla="*/ 90487 h 57"/>
              <a:gd name="T6" fmla="*/ 88900 w 56"/>
              <a:gd name="T7" fmla="*/ 90487 h 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 h="57">
                <a:moveTo>
                  <a:pt x="56" y="0"/>
                </a:moveTo>
                <a:lnTo>
                  <a:pt x="0" y="29"/>
                </a:lnTo>
                <a:lnTo>
                  <a:pt x="56" y="57"/>
                </a:lnTo>
              </a:path>
            </a:pathLst>
          </a:custGeom>
          <a:noFill/>
          <a:ln w="127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9850" name="Rectangle 40"/>
          <p:cNvSpPr>
            <a:spLocks noChangeArrowheads="1"/>
          </p:cNvSpPr>
          <p:nvPr/>
        </p:nvSpPr>
        <p:spPr bwMode="auto">
          <a:xfrm>
            <a:off x="3621088" y="2981325"/>
            <a:ext cx="255587"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200">
                <a:solidFill>
                  <a:srgbClr val="000000"/>
                </a:solidFill>
              </a:rPr>
              <a:t>date</a:t>
            </a:r>
            <a:endParaRPr lang="fr-FR"/>
          </a:p>
        </p:txBody>
      </p:sp>
      <p:sp>
        <p:nvSpPr>
          <p:cNvPr id="119851" name="Line 41"/>
          <p:cNvSpPr>
            <a:spLocks noChangeShapeType="1"/>
          </p:cNvSpPr>
          <p:nvPr/>
        </p:nvSpPr>
        <p:spPr bwMode="auto">
          <a:xfrm>
            <a:off x="958850" y="2044700"/>
            <a:ext cx="1841500" cy="1588"/>
          </a:xfrm>
          <a:prstGeom prst="line">
            <a:avLst/>
          </a:prstGeom>
          <a:noFill/>
          <a:ln w="127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fr-FR"/>
          </a:p>
        </p:txBody>
      </p:sp>
      <p:sp>
        <p:nvSpPr>
          <p:cNvPr id="119852" name="Rectangle 42"/>
          <p:cNvSpPr>
            <a:spLocks noChangeArrowheads="1"/>
          </p:cNvSpPr>
          <p:nvPr/>
        </p:nvSpPr>
        <p:spPr bwMode="auto">
          <a:xfrm>
            <a:off x="1231900" y="1865313"/>
            <a:ext cx="142716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200">
                <a:solidFill>
                  <a:srgbClr val="000000"/>
                </a:solidFill>
              </a:rPr>
              <a:t>getDétailCommandes()</a:t>
            </a:r>
            <a:endParaRPr lang="fr-FR"/>
          </a:p>
        </p:txBody>
      </p:sp>
      <p:sp>
        <p:nvSpPr>
          <p:cNvPr id="119853" name="Line 43"/>
          <p:cNvSpPr>
            <a:spLocks noChangeShapeType="1"/>
          </p:cNvSpPr>
          <p:nvPr/>
        </p:nvSpPr>
        <p:spPr bwMode="auto">
          <a:xfrm flipH="1">
            <a:off x="958850" y="5651500"/>
            <a:ext cx="1841500" cy="158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fr-FR"/>
          </a:p>
        </p:txBody>
      </p:sp>
      <p:sp>
        <p:nvSpPr>
          <p:cNvPr id="119854" name="Freeform 44"/>
          <p:cNvSpPr>
            <a:spLocks/>
          </p:cNvSpPr>
          <p:nvPr/>
        </p:nvSpPr>
        <p:spPr bwMode="auto">
          <a:xfrm>
            <a:off x="958850" y="5607050"/>
            <a:ext cx="88900" cy="90488"/>
          </a:xfrm>
          <a:custGeom>
            <a:avLst/>
            <a:gdLst>
              <a:gd name="T0" fmla="*/ 88900 w 56"/>
              <a:gd name="T1" fmla="*/ 0 h 57"/>
              <a:gd name="T2" fmla="*/ 0 w 56"/>
              <a:gd name="T3" fmla="*/ 44450 h 57"/>
              <a:gd name="T4" fmla="*/ 88900 w 56"/>
              <a:gd name="T5" fmla="*/ 90488 h 57"/>
              <a:gd name="T6" fmla="*/ 88900 w 56"/>
              <a:gd name="T7" fmla="*/ 90488 h 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 h="57">
                <a:moveTo>
                  <a:pt x="56" y="0"/>
                </a:moveTo>
                <a:lnTo>
                  <a:pt x="0" y="28"/>
                </a:lnTo>
                <a:lnTo>
                  <a:pt x="56" y="57"/>
                </a:lnTo>
              </a:path>
            </a:pathLst>
          </a:custGeom>
          <a:noFill/>
          <a:ln w="127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9855" name="Freeform 45"/>
          <p:cNvSpPr>
            <a:spLocks/>
          </p:cNvSpPr>
          <p:nvPr/>
        </p:nvSpPr>
        <p:spPr bwMode="auto">
          <a:xfrm>
            <a:off x="2935288" y="2212975"/>
            <a:ext cx="423862" cy="111125"/>
          </a:xfrm>
          <a:custGeom>
            <a:avLst/>
            <a:gdLst>
              <a:gd name="T0" fmla="*/ 0 w 267"/>
              <a:gd name="T1" fmla="*/ 0 h 70"/>
              <a:gd name="T2" fmla="*/ 312737 w 267"/>
              <a:gd name="T3" fmla="*/ 22225 h 70"/>
              <a:gd name="T4" fmla="*/ 390525 w 267"/>
              <a:gd name="T5" fmla="*/ 33338 h 70"/>
              <a:gd name="T6" fmla="*/ 423862 w 267"/>
              <a:gd name="T7" fmla="*/ 55563 h 70"/>
              <a:gd name="T8" fmla="*/ 412750 w 267"/>
              <a:gd name="T9" fmla="*/ 77788 h 70"/>
              <a:gd name="T10" fmla="*/ 346075 w 267"/>
              <a:gd name="T11" fmla="*/ 88900 h 70"/>
              <a:gd name="T12" fmla="*/ 66675 w 267"/>
              <a:gd name="T13" fmla="*/ 111125 h 70"/>
              <a:gd name="T14" fmla="*/ 66675 w 267"/>
              <a:gd name="T15" fmla="*/ 111125 h 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7" h="70">
                <a:moveTo>
                  <a:pt x="0" y="0"/>
                </a:moveTo>
                <a:lnTo>
                  <a:pt x="197" y="14"/>
                </a:lnTo>
                <a:lnTo>
                  <a:pt x="246" y="21"/>
                </a:lnTo>
                <a:lnTo>
                  <a:pt x="267" y="35"/>
                </a:lnTo>
                <a:lnTo>
                  <a:pt x="260" y="49"/>
                </a:lnTo>
                <a:lnTo>
                  <a:pt x="218" y="56"/>
                </a:lnTo>
                <a:lnTo>
                  <a:pt x="42" y="70"/>
                </a:lnTo>
              </a:path>
            </a:pathLst>
          </a:custGeom>
          <a:noFill/>
          <a:ln w="127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9856" name="Rectangle 46"/>
          <p:cNvSpPr>
            <a:spLocks noChangeArrowheads="1"/>
          </p:cNvSpPr>
          <p:nvPr/>
        </p:nvSpPr>
        <p:spPr bwMode="auto">
          <a:xfrm>
            <a:off x="3113088" y="2016125"/>
            <a:ext cx="12636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200">
                <a:solidFill>
                  <a:srgbClr val="000000"/>
                </a:solidFill>
              </a:rPr>
              <a:t>getSesCommandes()</a:t>
            </a:r>
            <a:endParaRPr lang="fr-FR"/>
          </a:p>
        </p:txBody>
      </p:sp>
      <p:sp>
        <p:nvSpPr>
          <p:cNvPr id="119857" name="Freeform 47"/>
          <p:cNvSpPr>
            <a:spLocks/>
          </p:cNvSpPr>
          <p:nvPr/>
        </p:nvSpPr>
        <p:spPr bwMode="auto">
          <a:xfrm>
            <a:off x="2935288" y="2603500"/>
            <a:ext cx="479425" cy="111125"/>
          </a:xfrm>
          <a:custGeom>
            <a:avLst/>
            <a:gdLst>
              <a:gd name="T0" fmla="*/ 66675 w 302"/>
              <a:gd name="T1" fmla="*/ 0 h 70"/>
              <a:gd name="T2" fmla="*/ 379413 w 302"/>
              <a:gd name="T3" fmla="*/ 22225 h 70"/>
              <a:gd name="T4" fmla="*/ 457200 w 302"/>
              <a:gd name="T5" fmla="*/ 33338 h 70"/>
              <a:gd name="T6" fmla="*/ 479425 w 302"/>
              <a:gd name="T7" fmla="*/ 55563 h 70"/>
              <a:gd name="T8" fmla="*/ 446088 w 302"/>
              <a:gd name="T9" fmla="*/ 77788 h 70"/>
              <a:gd name="T10" fmla="*/ 357188 w 302"/>
              <a:gd name="T11" fmla="*/ 88900 h 70"/>
              <a:gd name="T12" fmla="*/ 0 w 302"/>
              <a:gd name="T13" fmla="*/ 111125 h 70"/>
              <a:gd name="T14" fmla="*/ 0 w 302"/>
              <a:gd name="T15" fmla="*/ 111125 h 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2" h="70">
                <a:moveTo>
                  <a:pt x="42" y="0"/>
                </a:moveTo>
                <a:lnTo>
                  <a:pt x="239" y="14"/>
                </a:lnTo>
                <a:lnTo>
                  <a:pt x="288" y="21"/>
                </a:lnTo>
                <a:lnTo>
                  <a:pt x="302" y="35"/>
                </a:lnTo>
                <a:lnTo>
                  <a:pt x="281" y="49"/>
                </a:lnTo>
                <a:lnTo>
                  <a:pt x="225" y="56"/>
                </a:lnTo>
                <a:lnTo>
                  <a:pt x="0" y="70"/>
                </a:lnTo>
              </a:path>
            </a:pathLst>
          </a:custGeom>
          <a:noFill/>
          <a:ln w="9525" cap="flat" cmpd="sng">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9858" name="Freeform 48"/>
          <p:cNvSpPr>
            <a:spLocks/>
          </p:cNvSpPr>
          <p:nvPr/>
        </p:nvSpPr>
        <p:spPr bwMode="auto">
          <a:xfrm>
            <a:off x="2935288" y="2670175"/>
            <a:ext cx="88900" cy="88900"/>
          </a:xfrm>
          <a:custGeom>
            <a:avLst/>
            <a:gdLst>
              <a:gd name="T0" fmla="*/ 88900 w 56"/>
              <a:gd name="T1" fmla="*/ 0 h 56"/>
              <a:gd name="T2" fmla="*/ 0 w 56"/>
              <a:gd name="T3" fmla="*/ 44450 h 56"/>
              <a:gd name="T4" fmla="*/ 88900 w 56"/>
              <a:gd name="T5" fmla="*/ 88900 h 56"/>
              <a:gd name="T6" fmla="*/ 88900 w 56"/>
              <a:gd name="T7" fmla="*/ 8890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 h="56">
                <a:moveTo>
                  <a:pt x="56" y="0"/>
                </a:moveTo>
                <a:lnTo>
                  <a:pt x="0" y="28"/>
                </a:lnTo>
                <a:lnTo>
                  <a:pt x="56" y="56"/>
                </a:lnTo>
              </a:path>
            </a:pathLst>
          </a:custGeom>
          <a:noFill/>
          <a:ln w="127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9859" name="Rectangle 49"/>
          <p:cNvSpPr>
            <a:spLocks noGrp="1" noChangeArrowheads="1"/>
          </p:cNvSpPr>
          <p:nvPr>
            <p:ph type="title"/>
          </p:nvPr>
        </p:nvSpPr>
        <p:spPr>
          <a:xfrm>
            <a:off x="107950" y="174625"/>
            <a:ext cx="8915400" cy="457200"/>
          </a:xfrm>
        </p:spPr>
        <p:txBody>
          <a:bodyPr/>
          <a:lstStyle/>
          <a:p>
            <a:r>
              <a:rPr lang="fr-FR"/>
              <a:t>CBM : diagramme de séquence V2</a:t>
            </a:r>
          </a:p>
        </p:txBody>
      </p:sp>
      <p:sp>
        <p:nvSpPr>
          <p:cNvPr id="119860" name="Text Box 50"/>
          <p:cNvSpPr txBox="1">
            <a:spLocks noChangeArrowheads="1"/>
          </p:cNvSpPr>
          <p:nvPr/>
        </p:nvSpPr>
        <p:spPr bwMode="auto">
          <a:xfrm>
            <a:off x="1343025" y="6073775"/>
            <a:ext cx="6919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0000"/>
              </a:lnSpc>
            </a:pPr>
            <a:r>
              <a:rPr lang="fr-FR" sz="2000" b="1">
                <a:solidFill>
                  <a:srgbClr val="000099"/>
                </a:solidFill>
              </a:rPr>
              <a:t>version 2 : supervision (un objet envoie tous les messages)</a:t>
            </a:r>
          </a:p>
        </p:txBody>
      </p:sp>
      <p:sp>
        <p:nvSpPr>
          <p:cNvPr id="119861" name="Line 51"/>
          <p:cNvSpPr>
            <a:spLocks noChangeShapeType="1"/>
          </p:cNvSpPr>
          <p:nvPr/>
        </p:nvSpPr>
        <p:spPr bwMode="auto">
          <a:xfrm flipH="1">
            <a:off x="2997200" y="2328863"/>
            <a:ext cx="85725"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9862" name="Line 52"/>
          <p:cNvSpPr>
            <a:spLocks noChangeShapeType="1"/>
          </p:cNvSpPr>
          <p:nvPr/>
        </p:nvSpPr>
        <p:spPr bwMode="auto">
          <a:xfrm>
            <a:off x="887413" y="1493838"/>
            <a:ext cx="1587" cy="4702175"/>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fr-FR"/>
          </a:p>
        </p:txBody>
      </p:sp>
      <p:sp>
        <p:nvSpPr>
          <p:cNvPr id="119863" name="Rectangle 53"/>
          <p:cNvSpPr>
            <a:spLocks noChangeArrowheads="1"/>
          </p:cNvSpPr>
          <p:nvPr/>
        </p:nvSpPr>
        <p:spPr bwMode="auto">
          <a:xfrm>
            <a:off x="825500" y="1754188"/>
            <a:ext cx="144463" cy="4300537"/>
          </a:xfrm>
          <a:prstGeom prst="rect">
            <a:avLst/>
          </a:prstGeom>
          <a:solidFill>
            <a:schemeClr val="bg1"/>
          </a:solidFill>
          <a:ln w="12700">
            <a:solidFill>
              <a:schemeClr val="tx1"/>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grpSp>
        <p:nvGrpSpPr>
          <p:cNvPr id="119864" name="Group 54"/>
          <p:cNvGrpSpPr>
            <a:grpSpLocks/>
          </p:cNvGrpSpPr>
          <p:nvPr/>
        </p:nvGrpSpPr>
        <p:grpSpPr bwMode="auto">
          <a:xfrm>
            <a:off x="1219200" y="3367088"/>
            <a:ext cx="1130300" cy="442912"/>
            <a:chOff x="2719" y="3644"/>
            <a:chExt cx="1057" cy="463"/>
          </a:xfrm>
        </p:grpSpPr>
        <p:sp>
          <p:nvSpPr>
            <p:cNvPr id="119885" name="Rectangle 55"/>
            <p:cNvSpPr>
              <a:spLocks noChangeArrowheads="1"/>
            </p:cNvSpPr>
            <p:nvPr/>
          </p:nvSpPr>
          <p:spPr bwMode="auto">
            <a:xfrm>
              <a:off x="2770" y="3644"/>
              <a:ext cx="1006" cy="46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200" i="1"/>
                <a:t>Pour chaque commande</a:t>
              </a:r>
              <a:endParaRPr lang="fr-FR" sz="1200"/>
            </a:p>
          </p:txBody>
        </p:sp>
        <p:sp>
          <p:nvSpPr>
            <p:cNvPr id="119886" name="Freeform 56"/>
            <p:cNvSpPr>
              <a:spLocks/>
            </p:cNvSpPr>
            <p:nvPr/>
          </p:nvSpPr>
          <p:spPr bwMode="auto">
            <a:xfrm>
              <a:off x="2719" y="3644"/>
              <a:ext cx="1057" cy="463"/>
            </a:xfrm>
            <a:custGeom>
              <a:avLst/>
              <a:gdLst>
                <a:gd name="T0" fmla="*/ 1057 w 1430"/>
                <a:gd name="T1" fmla="*/ 94 h 709"/>
                <a:gd name="T2" fmla="*/ 951 w 1430"/>
                <a:gd name="T3" fmla="*/ 0 h 709"/>
                <a:gd name="T4" fmla="*/ 0 w 1430"/>
                <a:gd name="T5" fmla="*/ 0 h 709"/>
                <a:gd name="T6" fmla="*/ 0 w 1430"/>
                <a:gd name="T7" fmla="*/ 463 h 709"/>
                <a:gd name="T8" fmla="*/ 1057 w 1430"/>
                <a:gd name="T9" fmla="*/ 463 h 709"/>
                <a:gd name="T10" fmla="*/ 1057 w 1430"/>
                <a:gd name="T11" fmla="*/ 94 h 709"/>
                <a:gd name="T12" fmla="*/ 951 w 1430"/>
                <a:gd name="T13" fmla="*/ 94 h 709"/>
                <a:gd name="T14" fmla="*/ 951 w 1430"/>
                <a:gd name="T15" fmla="*/ 0 h 709"/>
                <a:gd name="T16" fmla="*/ 951 w 1430"/>
                <a:gd name="T17" fmla="*/ 0 h 7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30" h="709">
                  <a:moveTo>
                    <a:pt x="1430" y="144"/>
                  </a:moveTo>
                  <a:lnTo>
                    <a:pt x="1286" y="0"/>
                  </a:lnTo>
                  <a:lnTo>
                    <a:pt x="0" y="0"/>
                  </a:lnTo>
                  <a:lnTo>
                    <a:pt x="0" y="709"/>
                  </a:lnTo>
                  <a:lnTo>
                    <a:pt x="1430" y="709"/>
                  </a:lnTo>
                  <a:lnTo>
                    <a:pt x="1430" y="144"/>
                  </a:lnTo>
                  <a:lnTo>
                    <a:pt x="1286" y="144"/>
                  </a:lnTo>
                  <a:lnTo>
                    <a:pt x="1286" y="0"/>
                  </a:lnTo>
                </a:path>
              </a:pathLst>
            </a:custGeom>
            <a:noFill/>
            <a:ln w="0">
              <a:solidFill>
                <a:srgbClr val="000000"/>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fr-FR"/>
            </a:p>
          </p:txBody>
        </p:sp>
      </p:grpSp>
      <p:sp>
        <p:nvSpPr>
          <p:cNvPr id="119865" name="Line 57"/>
          <p:cNvSpPr>
            <a:spLocks noChangeShapeType="1"/>
          </p:cNvSpPr>
          <p:nvPr/>
        </p:nvSpPr>
        <p:spPr bwMode="auto">
          <a:xfrm flipV="1">
            <a:off x="2349500" y="2882900"/>
            <a:ext cx="787400" cy="660400"/>
          </a:xfrm>
          <a:prstGeom prst="line">
            <a:avLst/>
          </a:prstGeom>
          <a:noFill/>
          <a:ln w="12700"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9866" name="Line 58"/>
          <p:cNvSpPr>
            <a:spLocks noChangeShapeType="1"/>
          </p:cNvSpPr>
          <p:nvPr/>
        </p:nvSpPr>
        <p:spPr bwMode="auto">
          <a:xfrm flipV="1">
            <a:off x="2336800" y="3441700"/>
            <a:ext cx="800100" cy="190500"/>
          </a:xfrm>
          <a:prstGeom prst="line">
            <a:avLst/>
          </a:prstGeom>
          <a:noFill/>
          <a:ln w="12700"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nvGrpSpPr>
          <p:cNvPr id="119867" name="Group 59"/>
          <p:cNvGrpSpPr>
            <a:grpSpLocks/>
          </p:cNvGrpSpPr>
          <p:nvPr/>
        </p:nvGrpSpPr>
        <p:grpSpPr bwMode="auto">
          <a:xfrm>
            <a:off x="1231900" y="4395788"/>
            <a:ext cx="1257300" cy="481012"/>
            <a:chOff x="2719" y="3644"/>
            <a:chExt cx="1057" cy="463"/>
          </a:xfrm>
        </p:grpSpPr>
        <p:sp>
          <p:nvSpPr>
            <p:cNvPr id="119883" name="Rectangle 60"/>
            <p:cNvSpPr>
              <a:spLocks noChangeArrowheads="1"/>
            </p:cNvSpPr>
            <p:nvPr/>
          </p:nvSpPr>
          <p:spPr bwMode="auto">
            <a:xfrm>
              <a:off x="2770" y="3644"/>
              <a:ext cx="1006" cy="46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200" i="1"/>
                <a:t>Pour chaque ldc de chaque com.</a:t>
              </a:r>
              <a:endParaRPr lang="fr-FR" sz="1200"/>
            </a:p>
          </p:txBody>
        </p:sp>
        <p:sp>
          <p:nvSpPr>
            <p:cNvPr id="119884" name="Freeform 61"/>
            <p:cNvSpPr>
              <a:spLocks/>
            </p:cNvSpPr>
            <p:nvPr/>
          </p:nvSpPr>
          <p:spPr bwMode="auto">
            <a:xfrm>
              <a:off x="2719" y="3644"/>
              <a:ext cx="1057" cy="463"/>
            </a:xfrm>
            <a:custGeom>
              <a:avLst/>
              <a:gdLst>
                <a:gd name="T0" fmla="*/ 1057 w 1430"/>
                <a:gd name="T1" fmla="*/ 94 h 709"/>
                <a:gd name="T2" fmla="*/ 951 w 1430"/>
                <a:gd name="T3" fmla="*/ 0 h 709"/>
                <a:gd name="T4" fmla="*/ 0 w 1430"/>
                <a:gd name="T5" fmla="*/ 0 h 709"/>
                <a:gd name="T6" fmla="*/ 0 w 1430"/>
                <a:gd name="T7" fmla="*/ 463 h 709"/>
                <a:gd name="T8" fmla="*/ 1057 w 1430"/>
                <a:gd name="T9" fmla="*/ 463 h 709"/>
                <a:gd name="T10" fmla="*/ 1057 w 1430"/>
                <a:gd name="T11" fmla="*/ 94 h 709"/>
                <a:gd name="T12" fmla="*/ 951 w 1430"/>
                <a:gd name="T13" fmla="*/ 94 h 709"/>
                <a:gd name="T14" fmla="*/ 951 w 1430"/>
                <a:gd name="T15" fmla="*/ 0 h 709"/>
                <a:gd name="T16" fmla="*/ 951 w 1430"/>
                <a:gd name="T17" fmla="*/ 0 h 7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30" h="709">
                  <a:moveTo>
                    <a:pt x="1430" y="144"/>
                  </a:moveTo>
                  <a:lnTo>
                    <a:pt x="1286" y="0"/>
                  </a:lnTo>
                  <a:lnTo>
                    <a:pt x="0" y="0"/>
                  </a:lnTo>
                  <a:lnTo>
                    <a:pt x="0" y="709"/>
                  </a:lnTo>
                  <a:lnTo>
                    <a:pt x="1430" y="709"/>
                  </a:lnTo>
                  <a:lnTo>
                    <a:pt x="1430" y="144"/>
                  </a:lnTo>
                  <a:lnTo>
                    <a:pt x="1286" y="144"/>
                  </a:lnTo>
                  <a:lnTo>
                    <a:pt x="1286" y="0"/>
                  </a:lnTo>
                </a:path>
              </a:pathLst>
            </a:custGeom>
            <a:noFill/>
            <a:ln w="0">
              <a:solidFill>
                <a:srgbClr val="000000"/>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fr-FR"/>
            </a:p>
          </p:txBody>
        </p:sp>
      </p:grpSp>
      <p:sp>
        <p:nvSpPr>
          <p:cNvPr id="119868" name="Line 62"/>
          <p:cNvSpPr>
            <a:spLocks noChangeShapeType="1"/>
          </p:cNvSpPr>
          <p:nvPr/>
        </p:nvSpPr>
        <p:spPr bwMode="auto">
          <a:xfrm flipV="1">
            <a:off x="2476500" y="3975100"/>
            <a:ext cx="927100" cy="660400"/>
          </a:xfrm>
          <a:prstGeom prst="line">
            <a:avLst/>
          </a:prstGeom>
          <a:noFill/>
          <a:ln w="12700"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9869" name="Line 63"/>
          <p:cNvSpPr>
            <a:spLocks noChangeShapeType="1"/>
          </p:cNvSpPr>
          <p:nvPr/>
        </p:nvSpPr>
        <p:spPr bwMode="auto">
          <a:xfrm flipV="1">
            <a:off x="2476500" y="4546600"/>
            <a:ext cx="850900" cy="215900"/>
          </a:xfrm>
          <a:prstGeom prst="line">
            <a:avLst/>
          </a:prstGeom>
          <a:noFill/>
          <a:ln w="12700"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9870" name="Line 64"/>
          <p:cNvSpPr>
            <a:spLocks noChangeShapeType="1"/>
          </p:cNvSpPr>
          <p:nvPr/>
        </p:nvSpPr>
        <p:spPr bwMode="auto">
          <a:xfrm>
            <a:off x="2476500" y="4876800"/>
            <a:ext cx="876300" cy="215900"/>
          </a:xfrm>
          <a:prstGeom prst="line">
            <a:avLst/>
          </a:prstGeom>
          <a:noFill/>
          <a:ln w="12700"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9871" name="Rectangle 65"/>
          <p:cNvSpPr>
            <a:spLocks noChangeArrowheads="1"/>
          </p:cNvSpPr>
          <p:nvPr/>
        </p:nvSpPr>
        <p:spPr bwMode="auto">
          <a:xfrm>
            <a:off x="5653088" y="982663"/>
            <a:ext cx="1954212" cy="252412"/>
          </a:xfrm>
          <a:prstGeom prst="rect">
            <a:avLst/>
          </a:prstGeom>
          <a:solidFill>
            <a:schemeClr val="bg1"/>
          </a:solidFill>
          <a:ln w="9525">
            <a:solidFill>
              <a:schemeClr val="tx1"/>
            </a:solidFill>
            <a:miter lim="800000"/>
            <a:headEnd/>
            <a:tailEnd/>
          </a:ln>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  </a:t>
            </a:r>
            <a:endParaRPr lang="fr-FR" u="sng"/>
          </a:p>
        </p:txBody>
      </p:sp>
      <p:sp>
        <p:nvSpPr>
          <p:cNvPr id="119872" name="Rectangle 66"/>
          <p:cNvSpPr>
            <a:spLocks noChangeArrowheads="1"/>
          </p:cNvSpPr>
          <p:nvPr/>
        </p:nvSpPr>
        <p:spPr bwMode="auto">
          <a:xfrm>
            <a:off x="3417888" y="995363"/>
            <a:ext cx="1954212" cy="252412"/>
          </a:xfrm>
          <a:prstGeom prst="rect">
            <a:avLst/>
          </a:prstGeom>
          <a:solidFill>
            <a:schemeClr val="bg1"/>
          </a:solidFill>
          <a:ln w="9525">
            <a:solidFill>
              <a:schemeClr val="tx1"/>
            </a:solidFill>
            <a:miter lim="800000"/>
            <a:headEnd/>
            <a:tailEnd/>
          </a:ln>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  </a:t>
            </a:r>
            <a:endParaRPr lang="fr-FR" u="sng"/>
          </a:p>
        </p:txBody>
      </p:sp>
      <p:sp>
        <p:nvSpPr>
          <p:cNvPr id="119873" name="Rectangle 67"/>
          <p:cNvSpPr>
            <a:spLocks noChangeArrowheads="1"/>
          </p:cNvSpPr>
          <p:nvPr/>
        </p:nvSpPr>
        <p:spPr bwMode="auto">
          <a:xfrm>
            <a:off x="2001838" y="1120775"/>
            <a:ext cx="1041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9874" name="Rectangle 68"/>
          <p:cNvSpPr>
            <a:spLocks noChangeArrowheads="1"/>
          </p:cNvSpPr>
          <p:nvPr/>
        </p:nvSpPr>
        <p:spPr bwMode="auto">
          <a:xfrm>
            <a:off x="3870325" y="1120775"/>
            <a:ext cx="9556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9875" name="Rectangle 69"/>
          <p:cNvSpPr>
            <a:spLocks noChangeArrowheads="1"/>
          </p:cNvSpPr>
          <p:nvPr/>
        </p:nvSpPr>
        <p:spPr bwMode="auto">
          <a:xfrm>
            <a:off x="5873750" y="1120775"/>
            <a:ext cx="10795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19876" name="Rectangle 70"/>
          <p:cNvSpPr>
            <a:spLocks noChangeArrowheads="1"/>
          </p:cNvSpPr>
          <p:nvPr/>
        </p:nvSpPr>
        <p:spPr bwMode="auto">
          <a:xfrm>
            <a:off x="7723188" y="1084263"/>
            <a:ext cx="1057275" cy="2397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SonLivre:</a:t>
            </a:r>
            <a:r>
              <a:rPr lang="fr-FR" sz="1100" u="sng">
                <a:solidFill>
                  <a:srgbClr val="000000"/>
                </a:solidFill>
              </a:rPr>
              <a:t>LIVRE</a:t>
            </a:r>
            <a:endParaRPr lang="fr-FR" u="sng"/>
          </a:p>
        </p:txBody>
      </p:sp>
      <p:sp>
        <p:nvSpPr>
          <p:cNvPr id="119877" name="Rectangle 71"/>
          <p:cNvSpPr>
            <a:spLocks noChangeArrowheads="1"/>
          </p:cNvSpPr>
          <p:nvPr/>
        </p:nvSpPr>
        <p:spPr bwMode="auto">
          <a:xfrm>
            <a:off x="3328988" y="1071563"/>
            <a:ext cx="1954212" cy="252412"/>
          </a:xfrm>
          <a:prstGeom prst="rect">
            <a:avLst/>
          </a:prstGeom>
          <a:solidFill>
            <a:schemeClr val="bg1"/>
          </a:solidFill>
          <a:ln w="9525">
            <a:solidFill>
              <a:schemeClr val="tx1"/>
            </a:solidFill>
            <a:miter lim="800000"/>
            <a:headEnd/>
            <a:tailEnd/>
          </a:ln>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SesCommandes:</a:t>
            </a:r>
            <a:r>
              <a:rPr lang="fr-FR" sz="1100" u="sng">
                <a:solidFill>
                  <a:srgbClr val="000000"/>
                </a:solidFill>
              </a:rPr>
              <a:t>COMMANDE</a:t>
            </a:r>
            <a:endParaRPr lang="fr-FR" u="sng"/>
          </a:p>
        </p:txBody>
      </p:sp>
      <p:sp>
        <p:nvSpPr>
          <p:cNvPr id="119878" name="Rectangle 72"/>
          <p:cNvSpPr>
            <a:spLocks noChangeArrowheads="1"/>
          </p:cNvSpPr>
          <p:nvPr/>
        </p:nvSpPr>
        <p:spPr bwMode="auto">
          <a:xfrm>
            <a:off x="5494338" y="1071563"/>
            <a:ext cx="2047875" cy="252412"/>
          </a:xfrm>
          <a:prstGeom prst="rect">
            <a:avLst/>
          </a:prstGeom>
          <a:solidFill>
            <a:schemeClr val="bg1"/>
          </a:solidFill>
          <a:ln w="9525">
            <a:solidFill>
              <a:schemeClr val="tx1"/>
            </a:solidFill>
            <a:miter lim="800000"/>
            <a:headEnd/>
            <a:tailEnd/>
          </a:ln>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a:solidFill>
                  <a:srgbClr val="000000"/>
                </a:solidFill>
              </a:rPr>
              <a:t>SesLdC:</a:t>
            </a:r>
            <a:r>
              <a:rPr lang="fr-FR" sz="1100" u="sng">
                <a:solidFill>
                  <a:srgbClr val="000000"/>
                </a:solidFill>
              </a:rPr>
              <a:t>LIGNEDECOMMANDE</a:t>
            </a:r>
            <a:endParaRPr lang="fr-FR" u="sng"/>
          </a:p>
        </p:txBody>
      </p:sp>
      <p:sp>
        <p:nvSpPr>
          <p:cNvPr id="119879" name="Rectangle 73"/>
          <p:cNvSpPr>
            <a:spLocks noChangeArrowheads="1"/>
          </p:cNvSpPr>
          <p:nvPr/>
        </p:nvSpPr>
        <p:spPr bwMode="auto">
          <a:xfrm>
            <a:off x="2155825" y="1096963"/>
            <a:ext cx="1025525" cy="239712"/>
          </a:xfrm>
          <a:prstGeom prst="rect">
            <a:avLst/>
          </a:prstGeom>
          <a:solidFill>
            <a:schemeClr val="bg1"/>
          </a:solidFill>
          <a:ln w="9525">
            <a:solidFill>
              <a:schemeClr val="tx1"/>
            </a:solidFill>
            <a:miter lim="800000"/>
            <a:headEnd/>
            <a:tailEnd/>
          </a:ln>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100" u="sng">
                <a:solidFill>
                  <a:srgbClr val="000000"/>
                </a:solidFill>
              </a:rPr>
              <a:t>LIBRAIRIE</a:t>
            </a:r>
            <a:endParaRPr lang="fr-FR" u="sng"/>
          </a:p>
        </p:txBody>
      </p:sp>
      <p:sp>
        <p:nvSpPr>
          <p:cNvPr id="119880" name="Rectangle 74"/>
          <p:cNvSpPr>
            <a:spLocks noChangeArrowheads="1"/>
          </p:cNvSpPr>
          <p:nvPr/>
        </p:nvSpPr>
        <p:spPr bwMode="auto">
          <a:xfrm>
            <a:off x="3482975" y="3540125"/>
            <a:ext cx="4572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200">
                <a:solidFill>
                  <a:srgbClr val="000000"/>
                </a:solidFill>
              </a:rPr>
              <a:t>sesLdC</a:t>
            </a:r>
            <a:endParaRPr lang="fr-FR"/>
          </a:p>
        </p:txBody>
      </p:sp>
      <p:sp>
        <p:nvSpPr>
          <p:cNvPr id="119881" name="Rectangle 75"/>
          <p:cNvSpPr>
            <a:spLocks noChangeArrowheads="1"/>
          </p:cNvSpPr>
          <p:nvPr/>
        </p:nvSpPr>
        <p:spPr bwMode="auto">
          <a:xfrm>
            <a:off x="1198563" y="5437188"/>
            <a:ext cx="1254125"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200">
                <a:solidFill>
                  <a:srgbClr val="000000"/>
                </a:solidFill>
              </a:rPr>
              <a:t>{date +{titre,quantité}}</a:t>
            </a:r>
            <a:endParaRPr lang="fr-FR" sz="1200"/>
          </a:p>
        </p:txBody>
      </p:sp>
      <p:sp>
        <p:nvSpPr>
          <p:cNvPr id="119882" name="AutoShape 76">
            <a:hlinkClick r:id="rId4" action="ppaction://hlinksldjump" highlightClick="1"/>
          </p:cNvPr>
          <p:cNvSpPr>
            <a:spLocks noChangeArrowheads="1"/>
          </p:cNvSpPr>
          <p:nvPr/>
        </p:nvSpPr>
        <p:spPr bwMode="auto">
          <a:xfrm>
            <a:off x="8585200" y="6096000"/>
            <a:ext cx="369888" cy="369888"/>
          </a:xfrm>
          <a:prstGeom prst="actionButtonHome">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277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F6556F4-680E-42C5-9AD9-DE23D23C01C9}" type="slidenum">
              <a:rPr lang="fr-FR" sz="1400">
                <a:solidFill>
                  <a:srgbClr val="000099"/>
                </a:solidFill>
              </a:rPr>
              <a:pPr/>
              <a:t>127</a:t>
            </a:fld>
            <a:r>
              <a:rPr lang="fr-FR" sz="1400" dirty="0">
                <a:solidFill>
                  <a:srgbClr val="000099"/>
                </a:solidFill>
              </a:rPr>
              <a:t>)</a:t>
            </a:r>
          </a:p>
        </p:txBody>
      </p:sp>
      <p:sp>
        <p:nvSpPr>
          <p:cNvPr id="32772" name="Rectangle 4"/>
          <p:cNvSpPr>
            <a:spLocks noGrp="1" noChangeArrowheads="1"/>
          </p:cNvSpPr>
          <p:nvPr>
            <p:ph type="title"/>
          </p:nvPr>
        </p:nvSpPr>
        <p:spPr>
          <a:xfrm>
            <a:off x="107950" y="46038"/>
            <a:ext cx="8915400" cy="457200"/>
          </a:xfrm>
          <a:noFill/>
        </p:spPr>
        <p:txBody>
          <a:bodyPr/>
          <a:lstStyle/>
          <a:p>
            <a:r>
              <a:rPr lang="fr-FR" dirty="0"/>
              <a:t>Exercice 4</a:t>
            </a:r>
          </a:p>
        </p:txBody>
      </p:sp>
      <p:sp>
        <p:nvSpPr>
          <p:cNvPr id="32773" name="Rectangle 5"/>
          <p:cNvSpPr>
            <a:spLocks noGrp="1" noChangeArrowheads="1"/>
          </p:cNvSpPr>
          <p:nvPr>
            <p:ph type="body" idx="1"/>
          </p:nvPr>
        </p:nvSpPr>
        <p:spPr>
          <a:xfrm>
            <a:off x="37527" y="733184"/>
            <a:ext cx="9038233" cy="5743111"/>
          </a:xfrm>
        </p:spPr>
        <p:txBody>
          <a:bodyPr wrap="square">
            <a:spAutoFit/>
          </a:bodyPr>
          <a:lstStyle/>
          <a:p>
            <a:pPr>
              <a:lnSpc>
                <a:spcPct val="90000"/>
              </a:lnSpc>
            </a:pPr>
            <a:r>
              <a:rPr lang="fr-FR" sz="2400" dirty="0"/>
              <a:t>Soit la modélisation (simplifiée) d’un ascenseur, composé</a:t>
            </a:r>
          </a:p>
          <a:p>
            <a:pPr marL="0" indent="0">
              <a:lnSpc>
                <a:spcPct val="90000"/>
              </a:lnSpc>
              <a:buNone/>
            </a:pPr>
            <a:r>
              <a:rPr lang="fr-FR" sz="2400" dirty="0"/>
              <a:t>d’une porte et d’un voyant :</a:t>
            </a:r>
          </a:p>
          <a:p>
            <a:pPr marL="0" indent="0">
              <a:lnSpc>
                <a:spcPct val="90000"/>
              </a:lnSpc>
              <a:buNone/>
            </a:pPr>
            <a:r>
              <a:rPr lang="fr-FR" sz="2400" dirty="0"/>
              <a:t> </a:t>
            </a:r>
          </a:p>
          <a:p>
            <a:pPr>
              <a:lnSpc>
                <a:spcPct val="90000"/>
              </a:lnSpc>
            </a:pPr>
            <a:endParaRPr lang="fr-FR" sz="2400" dirty="0"/>
          </a:p>
          <a:p>
            <a:pPr>
              <a:lnSpc>
                <a:spcPct val="90000"/>
              </a:lnSpc>
            </a:pPr>
            <a:endParaRPr lang="fr-FR" sz="2400" dirty="0"/>
          </a:p>
          <a:p>
            <a:pPr>
              <a:lnSpc>
                <a:spcPct val="90000"/>
              </a:lnSpc>
            </a:pPr>
            <a:endParaRPr lang="fr-FR" sz="2400" dirty="0"/>
          </a:p>
          <a:p>
            <a:pPr>
              <a:lnSpc>
                <a:spcPct val="90000"/>
              </a:lnSpc>
            </a:pPr>
            <a:endParaRPr lang="fr-FR" sz="2400" dirty="0"/>
          </a:p>
          <a:p>
            <a:pPr>
              <a:lnSpc>
                <a:spcPct val="90000"/>
              </a:lnSpc>
            </a:pPr>
            <a:endParaRPr lang="fr-FR" sz="2400" dirty="0"/>
          </a:p>
          <a:p>
            <a:pPr>
              <a:lnSpc>
                <a:spcPct val="90000"/>
              </a:lnSpc>
            </a:pPr>
            <a:r>
              <a:rPr lang="fr-FR" sz="2400" dirty="0"/>
              <a:t>Lorsqu’une personne appelle l’ascenseur pour se rendre à un étage, le voyant s’allume, puis si l’ascenseur se trouve à un étage différent de l’étage de la personne, la porte se ferme, l’ascenseur se déplace jusqu’à l’étage de la personne et la porte s’ouvre.</a:t>
            </a:r>
          </a:p>
          <a:p>
            <a:pPr>
              <a:lnSpc>
                <a:spcPct val="90000"/>
              </a:lnSpc>
            </a:pPr>
            <a:r>
              <a:rPr lang="fr-FR" sz="2400" dirty="0"/>
              <a:t>Ensuite, lorsqu’une personne sélectionne un étage, la porte se ferme, l’ascenseur se déplace à l’étage désiré, puis la porte s’ouvre et le voyant s’éteint.</a:t>
            </a:r>
          </a:p>
        </p:txBody>
      </p:sp>
      <p:pic>
        <p:nvPicPr>
          <p:cNvPr id="7" name="Picture 2" descr="Résultat de recherche d'images pour &quot;entrainement&quot;">
            <a:extLst>
              <a:ext uri="{FF2B5EF4-FFF2-40B4-BE49-F238E27FC236}">
                <a16:creationId xmlns:a16="http://schemas.microsoft.com/office/drawing/2014/main" id="{E37A6C23-09B1-446C-95F8-44042F81CF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46" r="18000"/>
          <a:stretch/>
        </p:blipFill>
        <p:spPr bwMode="auto">
          <a:xfrm>
            <a:off x="7788170" y="46038"/>
            <a:ext cx="1311659"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08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294" y="1665027"/>
            <a:ext cx="5921563" cy="2047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ZoneTexte 1"/>
          <p:cNvSpPr txBox="1"/>
          <p:nvPr/>
        </p:nvSpPr>
        <p:spPr>
          <a:xfrm>
            <a:off x="6875243" y="1896872"/>
            <a:ext cx="2183642" cy="1569660"/>
          </a:xfrm>
          <a:prstGeom prst="rect">
            <a:avLst/>
          </a:prstGeom>
          <a:noFill/>
        </p:spPr>
        <p:txBody>
          <a:bodyPr wrap="square" rtlCol="0">
            <a:spAutoFit/>
          </a:bodyPr>
          <a:lstStyle/>
          <a:p>
            <a:r>
              <a:rPr lang="fr-FR" sz="1600" i="1" dirty="0"/>
              <a:t>Note : les éléments présentés entre { } à droite d’un attribut correspondent à la liste des valeurs possibles de l’attribut.</a:t>
            </a:r>
            <a:endParaRPr lang="fr-FR" sz="1600" dirty="0"/>
          </a:p>
        </p:txBody>
      </p:sp>
    </p:spTree>
    <p:extLst>
      <p:ext uri="{BB962C8B-B14F-4D97-AF65-F5344CB8AC3E}">
        <p14:creationId xmlns:p14="http://schemas.microsoft.com/office/powerpoint/2010/main" val="1125743758"/>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277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F6556F4-680E-42C5-9AD9-DE23D23C01C9}" type="slidenum">
              <a:rPr lang="fr-FR" sz="1400">
                <a:solidFill>
                  <a:srgbClr val="000099"/>
                </a:solidFill>
              </a:rPr>
              <a:pPr/>
              <a:t>128</a:t>
            </a:fld>
            <a:r>
              <a:rPr lang="fr-FR" sz="1400" dirty="0">
                <a:solidFill>
                  <a:srgbClr val="000099"/>
                </a:solidFill>
              </a:rPr>
              <a:t>)</a:t>
            </a:r>
          </a:p>
        </p:txBody>
      </p:sp>
      <p:sp>
        <p:nvSpPr>
          <p:cNvPr id="32772" name="Rectangle 4"/>
          <p:cNvSpPr>
            <a:spLocks noGrp="1" noChangeArrowheads="1"/>
          </p:cNvSpPr>
          <p:nvPr>
            <p:ph type="title"/>
          </p:nvPr>
        </p:nvSpPr>
        <p:spPr>
          <a:xfrm>
            <a:off x="107950" y="46038"/>
            <a:ext cx="8915400" cy="457200"/>
          </a:xfrm>
          <a:noFill/>
        </p:spPr>
        <p:txBody>
          <a:bodyPr/>
          <a:lstStyle/>
          <a:p>
            <a:r>
              <a:rPr lang="fr-FR" dirty="0"/>
              <a:t>Exercice 4</a:t>
            </a:r>
          </a:p>
        </p:txBody>
      </p:sp>
      <p:sp>
        <p:nvSpPr>
          <p:cNvPr id="32773" name="Rectangle 5"/>
          <p:cNvSpPr>
            <a:spLocks noGrp="1" noChangeArrowheads="1"/>
          </p:cNvSpPr>
          <p:nvPr>
            <p:ph type="body" idx="1"/>
          </p:nvPr>
        </p:nvSpPr>
        <p:spPr>
          <a:xfrm>
            <a:off x="23879" y="733184"/>
            <a:ext cx="9120121" cy="5743111"/>
          </a:xfrm>
        </p:spPr>
        <p:txBody>
          <a:bodyPr wrap="square">
            <a:spAutoFit/>
          </a:bodyPr>
          <a:lstStyle/>
          <a:p>
            <a:pPr>
              <a:lnSpc>
                <a:spcPct val="90000"/>
              </a:lnSpc>
              <a:spcBef>
                <a:spcPts val="0"/>
              </a:spcBef>
            </a:pPr>
            <a:r>
              <a:rPr lang="fr-FR" sz="2400" dirty="0"/>
              <a:t>Représenter par un diagramme de séquences</a:t>
            </a:r>
          </a:p>
          <a:p>
            <a:pPr marL="0" indent="0">
              <a:lnSpc>
                <a:spcPct val="90000"/>
              </a:lnSpc>
              <a:spcBef>
                <a:spcPts val="0"/>
              </a:spcBef>
              <a:buNone/>
            </a:pPr>
            <a:r>
              <a:rPr lang="fr-FR" sz="2400" dirty="0"/>
              <a:t>« objet » les interactions déclenchées lorsqu’une</a:t>
            </a:r>
          </a:p>
          <a:p>
            <a:pPr marL="0" indent="0">
              <a:lnSpc>
                <a:spcPct val="90000"/>
              </a:lnSpc>
              <a:spcBef>
                <a:spcPts val="0"/>
              </a:spcBef>
              <a:buNone/>
            </a:pPr>
            <a:r>
              <a:rPr lang="fr-FR" sz="2400" dirty="0"/>
              <a:t>personne présente à l’étage « </a:t>
            </a:r>
            <a:r>
              <a:rPr lang="fr-FR" sz="2400" dirty="0" err="1"/>
              <a:t>etageA</a:t>
            </a:r>
            <a:r>
              <a:rPr lang="fr-FR" sz="2400" dirty="0"/>
              <a:t> » appelle</a:t>
            </a:r>
          </a:p>
          <a:p>
            <a:pPr marL="0" indent="0">
              <a:lnSpc>
                <a:spcPct val="90000"/>
              </a:lnSpc>
              <a:spcBef>
                <a:spcPts val="0"/>
              </a:spcBef>
              <a:buNone/>
            </a:pPr>
            <a:r>
              <a:rPr lang="fr-FR" sz="2400" dirty="0"/>
              <a:t>l’ascenseur pour se rendre à l’étage « </a:t>
            </a:r>
            <a:r>
              <a:rPr lang="fr-FR" sz="2400" dirty="0" err="1"/>
              <a:t>etageB</a:t>
            </a:r>
            <a:r>
              <a:rPr lang="fr-FR" sz="2400" dirty="0"/>
              <a:t> ». On complétera pour ce faire le diagramme suivant :</a:t>
            </a:r>
          </a:p>
          <a:p>
            <a:pPr marL="0" indent="0">
              <a:lnSpc>
                <a:spcPct val="90000"/>
              </a:lnSpc>
              <a:buNone/>
            </a:pPr>
            <a:endParaRPr lang="fr-FR" sz="2400" dirty="0"/>
          </a:p>
          <a:p>
            <a:pPr>
              <a:lnSpc>
                <a:spcPct val="90000"/>
              </a:lnSpc>
            </a:pPr>
            <a:endParaRPr lang="fr-FR" sz="2400" dirty="0"/>
          </a:p>
          <a:p>
            <a:pPr lvl="1">
              <a:lnSpc>
                <a:spcPct val="90000"/>
              </a:lnSpc>
              <a:buFontTx/>
              <a:buNone/>
            </a:pPr>
            <a:endParaRPr lang="fr-FR" sz="2400" dirty="0"/>
          </a:p>
          <a:p>
            <a:pPr lvl="1">
              <a:lnSpc>
                <a:spcPct val="90000"/>
              </a:lnSpc>
              <a:buFontTx/>
              <a:buNone/>
            </a:pPr>
            <a:endParaRPr lang="fr-FR" sz="2400" dirty="0"/>
          </a:p>
          <a:p>
            <a:pPr lvl="1">
              <a:lnSpc>
                <a:spcPct val="90000"/>
              </a:lnSpc>
              <a:buFontTx/>
              <a:buNone/>
            </a:pPr>
            <a:endParaRPr lang="fr-FR" sz="2400" dirty="0"/>
          </a:p>
          <a:p>
            <a:pPr>
              <a:lnSpc>
                <a:spcPct val="90000"/>
              </a:lnSpc>
            </a:pPr>
            <a:endParaRPr lang="fr-FR" sz="2400" dirty="0"/>
          </a:p>
          <a:p>
            <a:pPr>
              <a:lnSpc>
                <a:spcPct val="90000"/>
              </a:lnSpc>
            </a:pPr>
            <a:endParaRPr lang="fr-FR" sz="2400" dirty="0"/>
          </a:p>
          <a:p>
            <a:pPr>
              <a:lnSpc>
                <a:spcPct val="90000"/>
              </a:lnSpc>
            </a:pPr>
            <a:endParaRPr lang="fr-FR" sz="2400" dirty="0"/>
          </a:p>
          <a:p>
            <a:pPr>
              <a:lnSpc>
                <a:spcPct val="90000"/>
              </a:lnSpc>
            </a:pPr>
            <a:r>
              <a:rPr lang="fr-FR" sz="2400" dirty="0"/>
              <a:t>Compléter le diagramme de classes à partir du diagramme de séquences réalisé.</a:t>
            </a:r>
          </a:p>
        </p:txBody>
      </p:sp>
      <p:pic>
        <p:nvPicPr>
          <p:cNvPr id="7" name="Picture 2" descr="Résultat de recherche d'images pour &quot;entrainement&quot;">
            <a:extLst>
              <a:ext uri="{FF2B5EF4-FFF2-40B4-BE49-F238E27FC236}">
                <a16:creationId xmlns:a16="http://schemas.microsoft.com/office/drawing/2014/main" id="{E37A6C23-09B1-446C-95F8-44042F81CF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46" r="18000"/>
          <a:stretch/>
        </p:blipFill>
        <p:spPr bwMode="auto">
          <a:xfrm>
            <a:off x="7788170" y="32390"/>
            <a:ext cx="1311659"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19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1765" y="2505297"/>
            <a:ext cx="4425638" cy="3131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101590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20835"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59DCA3AA-75F1-42CD-A446-D291F1F4EA80}" type="slidenum">
              <a:rPr lang="fr-FR" sz="1400">
                <a:solidFill>
                  <a:srgbClr val="000099"/>
                </a:solidFill>
              </a:rPr>
              <a:pPr/>
              <a:t>129</a:t>
            </a:fld>
            <a:r>
              <a:rPr lang="fr-FR" sz="1400" dirty="0">
                <a:solidFill>
                  <a:srgbClr val="000099"/>
                </a:solidFill>
              </a:rPr>
              <a:t>)</a:t>
            </a:r>
          </a:p>
        </p:txBody>
      </p:sp>
      <p:sp>
        <p:nvSpPr>
          <p:cNvPr id="120836" name="Text Box 2"/>
          <p:cNvSpPr txBox="1">
            <a:spLocks noChangeArrowheads="1"/>
          </p:cNvSpPr>
          <p:nvPr/>
        </p:nvSpPr>
        <p:spPr bwMode="auto">
          <a:xfrm>
            <a:off x="57150" y="112713"/>
            <a:ext cx="9031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b="1">
                <a:solidFill>
                  <a:srgbClr val="000099"/>
                </a:solidFill>
                <a:sym typeface="Wingdings" panose="05000000000000000000" pitchFamily="2" charset="2"/>
              </a:rPr>
              <a:t>Les diagrammes un par un</a:t>
            </a:r>
          </a:p>
        </p:txBody>
      </p:sp>
      <p:sp>
        <p:nvSpPr>
          <p:cNvPr id="120837" name="Text Box 3"/>
          <p:cNvSpPr txBox="1">
            <a:spLocks noChangeArrowheads="1"/>
          </p:cNvSpPr>
          <p:nvPr/>
        </p:nvSpPr>
        <p:spPr bwMode="auto">
          <a:xfrm>
            <a:off x="84138" y="2286000"/>
            <a:ext cx="893603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fr-FR" sz="2800" b="1" dirty="0">
                <a:solidFill>
                  <a:srgbClr val="003399"/>
                </a:solidFill>
                <a:latin typeface="Arial" panose="020B0604020202020204" pitchFamily="34" charset="0"/>
              </a:rPr>
              <a:t>VI</a:t>
            </a:r>
          </a:p>
          <a:p>
            <a:pPr algn="ctr" eaLnBrk="1" hangingPunct="1"/>
            <a:r>
              <a:rPr lang="fr-FR" sz="2800" b="1" dirty="0">
                <a:solidFill>
                  <a:srgbClr val="003399"/>
                </a:solidFill>
                <a:latin typeface="Arial" panose="020B0604020202020204" pitchFamily="34" charset="0"/>
              </a:rPr>
              <a:t>Le diagramme d’états</a:t>
            </a:r>
          </a:p>
        </p:txBody>
      </p:sp>
      <p:sp>
        <p:nvSpPr>
          <p:cNvPr id="120838" name="AutoShape 4">
            <a:hlinkClick r:id="rId4" action="ppaction://hlinksldjump" highlightClick="1"/>
          </p:cNvPr>
          <p:cNvSpPr>
            <a:spLocks noChangeArrowheads="1"/>
          </p:cNvSpPr>
          <p:nvPr/>
        </p:nvSpPr>
        <p:spPr bwMode="auto">
          <a:xfrm>
            <a:off x="8445500" y="5905500"/>
            <a:ext cx="522288" cy="547688"/>
          </a:xfrm>
          <a:prstGeom prst="actionButtonHome">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pic>
        <p:nvPicPr>
          <p:cNvPr id="7" name="Picture 4" descr="logo">
            <a:extLst>
              <a:ext uri="{FF2B5EF4-FFF2-40B4-BE49-F238E27FC236}">
                <a16:creationId xmlns:a16="http://schemas.microsoft.com/office/drawing/2014/main" id="{C5E0E878-6E5E-4C22-B54C-AAF26FD8AE3C}"/>
              </a:ext>
            </a:extLst>
          </p:cNvPr>
          <p:cNvPicPr>
            <a:picLocks noGrp="1" noChangeAspect="1" noChangeArrowheads="1"/>
          </p:cNvPicPr>
          <p:nvPr>
            <p:ph/>
          </p:nvPr>
        </p:nvPicPr>
        <p:blipFill>
          <a:blip r:embed="rId5">
            <a:extLst>
              <a:ext uri="{28A0092B-C50C-407E-A947-70E740481C1C}">
                <a14:useLocalDpi xmlns:a14="http://schemas.microsoft.com/office/drawing/2010/main" val="0"/>
              </a:ext>
            </a:extLst>
          </a:blip>
          <a:srcRect/>
          <a:stretch>
            <a:fillRect/>
          </a:stretch>
        </p:blipFill>
        <p:spPr>
          <a:xfrm>
            <a:off x="2789238" y="788988"/>
            <a:ext cx="3602037" cy="148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Image 7">
            <a:extLst>
              <a:ext uri="{FF2B5EF4-FFF2-40B4-BE49-F238E27FC236}">
                <a16:creationId xmlns:a16="http://schemas.microsoft.com/office/drawing/2014/main" id="{D6CF5929-E612-42FD-8583-B97AC744A1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73545" y="824408"/>
            <a:ext cx="1544613" cy="154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331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7AF955F-CC1D-444C-9AF2-9BBB3D73D4C7}" type="slidenum">
              <a:rPr lang="fr-FR" sz="1400">
                <a:solidFill>
                  <a:srgbClr val="000099"/>
                </a:solidFill>
              </a:rPr>
              <a:pPr/>
              <a:t>13</a:t>
            </a:fld>
            <a:r>
              <a:rPr lang="fr-FR" sz="1400" dirty="0">
                <a:solidFill>
                  <a:srgbClr val="000099"/>
                </a:solidFill>
              </a:rPr>
              <a:t>)</a:t>
            </a:r>
          </a:p>
        </p:txBody>
      </p:sp>
      <p:sp>
        <p:nvSpPr>
          <p:cNvPr id="13316" name="Rectangle 2"/>
          <p:cNvSpPr>
            <a:spLocks noGrp="1" noChangeArrowheads="1"/>
          </p:cNvSpPr>
          <p:nvPr>
            <p:ph type="body" idx="1"/>
          </p:nvPr>
        </p:nvSpPr>
        <p:spPr>
          <a:xfrm>
            <a:off x="212725" y="859164"/>
            <a:ext cx="8664575" cy="3937000"/>
          </a:xfrm>
          <a:noFill/>
        </p:spPr>
        <p:txBody>
          <a:bodyPr>
            <a:spAutoFit/>
          </a:bodyPr>
          <a:lstStyle/>
          <a:p>
            <a:r>
              <a:rPr lang="fr-FR" sz="2800" dirty="0"/>
              <a:t>UML est bien plus qu’un outil pour dessiner des représentations mentales !</a:t>
            </a:r>
          </a:p>
          <a:p>
            <a:endParaRPr lang="fr-FR" sz="2800" dirty="0"/>
          </a:p>
          <a:p>
            <a:r>
              <a:rPr lang="fr-FR" sz="2800" dirty="0"/>
              <a:t>La notation graphique n’est que le support du langage.</a:t>
            </a:r>
          </a:p>
          <a:p>
            <a:endParaRPr lang="fr-FR" sz="2800" dirty="0"/>
          </a:p>
          <a:p>
            <a:r>
              <a:rPr lang="fr-FR" sz="2800" dirty="0"/>
              <a:t>UML repose sur un </a:t>
            </a:r>
            <a:r>
              <a:rPr lang="fr-FR" sz="2800" b="1" u="sng" dirty="0"/>
              <a:t>méta-modèle</a:t>
            </a:r>
            <a:r>
              <a:rPr lang="fr-FR" sz="2800" dirty="0"/>
              <a:t>, qui normalise la sémantique de l’ensemble des concepts.</a:t>
            </a:r>
          </a:p>
          <a:p>
            <a:endParaRPr lang="fr-FR" sz="2800" dirty="0"/>
          </a:p>
        </p:txBody>
      </p:sp>
      <p:sp>
        <p:nvSpPr>
          <p:cNvPr id="13317" name="Text Box 3"/>
          <p:cNvSpPr txBox="1">
            <a:spLocks noChangeArrowheads="1"/>
          </p:cNvSpPr>
          <p:nvPr/>
        </p:nvSpPr>
        <p:spPr bwMode="auto">
          <a:xfrm>
            <a:off x="71438" y="112713"/>
            <a:ext cx="9031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b="1">
                <a:solidFill>
                  <a:srgbClr val="000099"/>
                </a:solidFill>
                <a:sym typeface="Wingdings" panose="05000000000000000000" pitchFamily="2" charset="2"/>
              </a:rPr>
              <a:t>UML c’est quoi exactement ? – Le méta-modèle</a:t>
            </a:r>
          </a:p>
        </p:txBody>
      </p:sp>
    </p:spTree>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2185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4E5FAA8D-4548-49C8-B61D-D10F648F637E}" type="slidenum">
              <a:rPr lang="fr-FR" sz="1400">
                <a:solidFill>
                  <a:srgbClr val="000099"/>
                </a:solidFill>
              </a:rPr>
              <a:pPr/>
              <a:t>130</a:t>
            </a:fld>
            <a:r>
              <a:rPr lang="fr-FR" sz="1400" dirty="0">
                <a:solidFill>
                  <a:srgbClr val="000099"/>
                </a:solidFill>
              </a:rPr>
              <a:t>)</a:t>
            </a:r>
          </a:p>
        </p:txBody>
      </p:sp>
      <p:sp>
        <p:nvSpPr>
          <p:cNvPr id="121860" name="Rectangle 1026"/>
          <p:cNvSpPr>
            <a:spLocks noGrp="1" noChangeArrowheads="1"/>
          </p:cNvSpPr>
          <p:nvPr>
            <p:ph type="title"/>
          </p:nvPr>
        </p:nvSpPr>
        <p:spPr/>
        <p:txBody>
          <a:bodyPr/>
          <a:lstStyle/>
          <a:p>
            <a:r>
              <a:rPr lang="fr-FR"/>
              <a:t>Diagramme d’états</a:t>
            </a:r>
          </a:p>
        </p:txBody>
      </p:sp>
      <p:sp>
        <p:nvSpPr>
          <p:cNvPr id="121861" name="Rectangle 1027"/>
          <p:cNvSpPr>
            <a:spLocks noGrp="1" noChangeArrowheads="1"/>
          </p:cNvSpPr>
          <p:nvPr>
            <p:ph type="body" idx="1"/>
          </p:nvPr>
        </p:nvSpPr>
        <p:spPr>
          <a:xfrm>
            <a:off x="65088" y="984250"/>
            <a:ext cx="9001125" cy="4446588"/>
          </a:xfrm>
        </p:spPr>
        <p:txBody>
          <a:bodyPr/>
          <a:lstStyle/>
          <a:p>
            <a:r>
              <a:rPr lang="fr-FR" sz="2800"/>
              <a:t>Vue synthétique du fonctionnement </a:t>
            </a:r>
            <a:r>
              <a:rPr lang="fr-FR" sz="2800" u="sng"/>
              <a:t>dynamique</a:t>
            </a:r>
            <a:r>
              <a:rPr lang="fr-FR" sz="2800"/>
              <a:t> d’un objet</a:t>
            </a:r>
          </a:p>
          <a:p>
            <a:endParaRPr lang="fr-FR" sz="2800"/>
          </a:p>
          <a:p>
            <a:r>
              <a:rPr lang="fr-FR" sz="2800"/>
              <a:t>Description </a:t>
            </a:r>
            <a:r>
              <a:rPr lang="fr-FR" sz="2800" u="sng"/>
              <a:t>du comportement d'un objet</a:t>
            </a:r>
            <a:r>
              <a:rPr lang="fr-FR" sz="2800"/>
              <a:t> tout au long de son cycle de vie :</a:t>
            </a:r>
          </a:p>
          <a:p>
            <a:pPr lvl="1"/>
            <a:r>
              <a:rPr lang="fr-FR" sz="2400"/>
              <a:t>Description de tous les états possibles d'un </a:t>
            </a:r>
            <a:r>
              <a:rPr lang="fr-FR" sz="2400" b="1"/>
              <a:t>unique</a:t>
            </a:r>
            <a:r>
              <a:rPr lang="fr-FR" sz="2400"/>
              <a:t> objet à travers l'</a:t>
            </a:r>
            <a:r>
              <a:rPr lang="fr-FR" sz="2400" b="1"/>
              <a:t>ensemble</a:t>
            </a:r>
            <a:r>
              <a:rPr lang="fr-FR" sz="2400"/>
              <a:t> des cas d'utilisation dans lequel il est impliqué</a:t>
            </a:r>
          </a:p>
          <a:p>
            <a:pPr lvl="1"/>
            <a:r>
              <a:rPr lang="fr-FR" sz="2400"/>
              <a:t>Utile pour les objets qui ont un </a:t>
            </a:r>
            <a:r>
              <a:rPr lang="fr-FR" sz="2400" b="1"/>
              <a:t>comportement complexe</a:t>
            </a:r>
            <a:r>
              <a:rPr lang="fr-FR" sz="2400"/>
              <a:t>. Un diagramme d’états est alors réalisé pour la classe qui décrit ces objets au comportement complexe.</a:t>
            </a: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22883"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850DA074-F035-453E-8790-98DDD437017C}" type="slidenum">
              <a:rPr lang="fr-FR" sz="1400">
                <a:solidFill>
                  <a:srgbClr val="000099"/>
                </a:solidFill>
              </a:rPr>
              <a:pPr/>
              <a:t>131</a:t>
            </a:fld>
            <a:r>
              <a:rPr lang="fr-FR" sz="1400" dirty="0">
                <a:solidFill>
                  <a:srgbClr val="000099"/>
                </a:solidFill>
              </a:rPr>
              <a:t>)</a:t>
            </a:r>
          </a:p>
        </p:txBody>
      </p:sp>
      <p:sp>
        <p:nvSpPr>
          <p:cNvPr id="122884" name="Rectangle 2"/>
          <p:cNvSpPr>
            <a:spLocks noGrp="1" noChangeArrowheads="1"/>
          </p:cNvSpPr>
          <p:nvPr>
            <p:ph type="title"/>
          </p:nvPr>
        </p:nvSpPr>
        <p:spPr>
          <a:xfrm>
            <a:off x="107950" y="166688"/>
            <a:ext cx="8915400" cy="457200"/>
          </a:xfrm>
        </p:spPr>
        <p:txBody>
          <a:bodyPr/>
          <a:lstStyle/>
          <a:p>
            <a:r>
              <a:rPr lang="fr-FR"/>
              <a:t>Diagramme d’états</a:t>
            </a:r>
          </a:p>
        </p:txBody>
      </p:sp>
      <p:sp>
        <p:nvSpPr>
          <p:cNvPr id="122885" name="Rectangle 3"/>
          <p:cNvSpPr>
            <a:spLocks noGrp="1" noChangeArrowheads="1"/>
          </p:cNvSpPr>
          <p:nvPr>
            <p:ph type="body" idx="1"/>
          </p:nvPr>
        </p:nvSpPr>
        <p:spPr>
          <a:xfrm>
            <a:off x="309563" y="819150"/>
            <a:ext cx="8628062" cy="4446588"/>
          </a:xfrm>
        </p:spPr>
        <p:txBody>
          <a:bodyPr/>
          <a:lstStyle/>
          <a:p>
            <a:r>
              <a:rPr lang="fr-FR"/>
              <a:t>Éléments fondamentaux du diagramme : </a:t>
            </a:r>
          </a:p>
          <a:p>
            <a:pPr lvl="1"/>
            <a:r>
              <a:rPr lang="fr-FR" sz="2400" dirty="0"/>
              <a:t>Les </a:t>
            </a:r>
            <a:r>
              <a:rPr lang="fr-FR" sz="2400" u="sng" dirty="0"/>
              <a:t>états</a:t>
            </a:r>
            <a:r>
              <a:rPr lang="fr-FR" sz="2400" dirty="0"/>
              <a:t> : représente une situation dans la vie d’un objet pendant laquelle il satisfait une certaine condition, exécute certaines activités, attend certains évènements.</a:t>
            </a:r>
          </a:p>
          <a:p>
            <a:pPr lvl="1"/>
            <a:r>
              <a:rPr lang="fr-FR" sz="2400" dirty="0"/>
              <a:t>Les </a:t>
            </a:r>
            <a:r>
              <a:rPr lang="fr-FR" sz="2400" u="sng" dirty="0"/>
              <a:t>transitions entre états</a:t>
            </a:r>
            <a:r>
              <a:rPr lang="fr-FR" sz="2400" dirty="0"/>
              <a:t> : pour marquer le changement d’état d’un objet.</a:t>
            </a:r>
          </a:p>
          <a:p>
            <a:pPr lvl="1"/>
            <a:r>
              <a:rPr lang="fr-FR" sz="2400" dirty="0"/>
              <a:t>Les </a:t>
            </a:r>
            <a:r>
              <a:rPr lang="fr-FR" sz="2400" u="sng" dirty="0"/>
              <a:t>évènements</a:t>
            </a:r>
            <a:r>
              <a:rPr lang="fr-FR" sz="2400" dirty="0"/>
              <a:t> (ou déclencheurs) qui provoquent des changements d’état.</a:t>
            </a:r>
          </a:p>
          <a:p>
            <a:r>
              <a:rPr lang="fr-FR" sz="2800" dirty="0"/>
              <a:t>Exemple : diagramme d’état d’un ordinateur :</a:t>
            </a:r>
          </a:p>
        </p:txBody>
      </p:sp>
      <p:pic>
        <p:nvPicPr>
          <p:cNvPr id="122886"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681538"/>
            <a:ext cx="5172075"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2390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5C7D5B4D-B0F5-4DD4-AA73-D42C68512C28}" type="slidenum">
              <a:rPr lang="fr-FR" sz="1400">
                <a:solidFill>
                  <a:srgbClr val="000099"/>
                </a:solidFill>
              </a:rPr>
              <a:pPr/>
              <a:t>132</a:t>
            </a:fld>
            <a:r>
              <a:rPr lang="fr-FR" sz="1400" dirty="0">
                <a:solidFill>
                  <a:srgbClr val="000099"/>
                </a:solidFill>
              </a:rPr>
              <a:t>)</a:t>
            </a:r>
          </a:p>
        </p:txBody>
      </p:sp>
      <p:sp>
        <p:nvSpPr>
          <p:cNvPr id="123908" name="Rectangle 1026"/>
          <p:cNvSpPr>
            <a:spLocks noGrp="1" noChangeArrowheads="1"/>
          </p:cNvSpPr>
          <p:nvPr>
            <p:ph type="title"/>
          </p:nvPr>
        </p:nvSpPr>
        <p:spPr>
          <a:xfrm>
            <a:off x="107950" y="150813"/>
            <a:ext cx="8915400" cy="457200"/>
          </a:xfrm>
        </p:spPr>
        <p:txBody>
          <a:bodyPr/>
          <a:lstStyle/>
          <a:p>
            <a:r>
              <a:rPr lang="fr-FR"/>
              <a:t>Les états en détail</a:t>
            </a:r>
          </a:p>
        </p:txBody>
      </p:sp>
      <p:sp>
        <p:nvSpPr>
          <p:cNvPr id="123909" name="Rectangle 1027"/>
          <p:cNvSpPr>
            <a:spLocks noGrp="1" noChangeArrowheads="1"/>
          </p:cNvSpPr>
          <p:nvPr>
            <p:ph type="body" idx="1"/>
          </p:nvPr>
        </p:nvSpPr>
        <p:spPr>
          <a:xfrm>
            <a:off x="228600" y="885825"/>
            <a:ext cx="8686800" cy="4692650"/>
          </a:xfrm>
        </p:spPr>
        <p:txBody>
          <a:bodyPr/>
          <a:lstStyle/>
          <a:p>
            <a:pPr>
              <a:lnSpc>
                <a:spcPct val="90000"/>
              </a:lnSpc>
            </a:pPr>
            <a:r>
              <a:rPr lang="fr-FR" sz="2800"/>
              <a:t>Plusieurs types d’états :</a:t>
            </a:r>
          </a:p>
          <a:p>
            <a:pPr lvl="1">
              <a:lnSpc>
                <a:spcPct val="90000"/>
              </a:lnSpc>
            </a:pPr>
            <a:r>
              <a:rPr lang="fr-FR" sz="2400"/>
              <a:t>État initial (un seul par diagramme) :</a:t>
            </a:r>
          </a:p>
          <a:p>
            <a:pPr lvl="1">
              <a:lnSpc>
                <a:spcPct val="90000"/>
              </a:lnSpc>
            </a:pPr>
            <a:r>
              <a:rPr lang="fr-FR" sz="2400"/>
              <a:t>État final (aucun ou plusieurs possibles) :</a:t>
            </a:r>
          </a:p>
          <a:p>
            <a:pPr lvl="1">
              <a:lnSpc>
                <a:spcPct val="90000"/>
              </a:lnSpc>
            </a:pPr>
            <a:r>
              <a:rPr lang="fr-FR" sz="2400"/>
              <a:t>État intermédiaire (plusieurs possibles) :</a:t>
            </a:r>
          </a:p>
          <a:p>
            <a:pPr lvl="1">
              <a:lnSpc>
                <a:spcPct val="90000"/>
              </a:lnSpc>
            </a:pPr>
            <a:endParaRPr lang="fr-FR" sz="2400"/>
          </a:p>
          <a:p>
            <a:pPr>
              <a:lnSpc>
                <a:spcPct val="90000"/>
              </a:lnSpc>
            </a:pPr>
            <a:r>
              <a:rPr lang="fr-FR" sz="2800"/>
              <a:t>Contenu d’un état intermédiaire :</a:t>
            </a:r>
          </a:p>
          <a:p>
            <a:pPr lvl="1">
              <a:lnSpc>
                <a:spcPct val="90000"/>
              </a:lnSpc>
            </a:pPr>
            <a:r>
              <a:rPr lang="fr-FR" sz="2000"/>
              <a:t>le nom</a:t>
            </a:r>
          </a:p>
          <a:p>
            <a:pPr lvl="1">
              <a:lnSpc>
                <a:spcPct val="90000"/>
              </a:lnSpc>
            </a:pPr>
            <a:r>
              <a:rPr lang="fr-FR" sz="2000"/>
              <a:t>l'activité attachée à cet état</a:t>
            </a:r>
          </a:p>
          <a:p>
            <a:pPr lvl="1">
              <a:lnSpc>
                <a:spcPct val="90000"/>
              </a:lnSpc>
            </a:pPr>
            <a:r>
              <a:rPr lang="fr-FR" sz="2000"/>
              <a:t>les actions réalisées pendant cet état</a:t>
            </a:r>
          </a:p>
          <a:p>
            <a:pPr lvl="1">
              <a:lnSpc>
                <a:spcPct val="90000"/>
              </a:lnSpc>
            </a:pPr>
            <a:endParaRPr lang="fr-FR" sz="2000"/>
          </a:p>
          <a:p>
            <a:pPr>
              <a:lnSpc>
                <a:spcPct val="90000"/>
              </a:lnSpc>
            </a:pPr>
            <a:r>
              <a:rPr lang="fr-FR" sz="2800"/>
              <a:t>Exemple : état « Allumé » de l’ordinateur :</a:t>
            </a:r>
          </a:p>
        </p:txBody>
      </p:sp>
      <p:pic>
        <p:nvPicPr>
          <p:cNvPr id="123910"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5400" y="1235075"/>
            <a:ext cx="560388"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11" name="Picture 10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4763" y="1655763"/>
            <a:ext cx="617537"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12" name="Picture 10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4575" y="2043113"/>
            <a:ext cx="1130300" cy="75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13" name="Picture 10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1150" y="5021263"/>
            <a:ext cx="2649538"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2493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1F4AFDE0-5EA4-429B-9C19-0091E4D1E2FE}" type="slidenum">
              <a:rPr lang="fr-FR" sz="1400">
                <a:solidFill>
                  <a:srgbClr val="000099"/>
                </a:solidFill>
              </a:rPr>
              <a:pPr/>
              <a:t>133</a:t>
            </a:fld>
            <a:r>
              <a:rPr lang="fr-FR" sz="1400" dirty="0">
                <a:solidFill>
                  <a:srgbClr val="000099"/>
                </a:solidFill>
              </a:rPr>
              <a:t>)</a:t>
            </a:r>
          </a:p>
        </p:txBody>
      </p:sp>
      <p:sp>
        <p:nvSpPr>
          <p:cNvPr id="124932" name="Rectangle 2"/>
          <p:cNvSpPr>
            <a:spLocks noGrp="1" noChangeArrowheads="1"/>
          </p:cNvSpPr>
          <p:nvPr>
            <p:ph type="title"/>
          </p:nvPr>
        </p:nvSpPr>
        <p:spPr>
          <a:xfrm>
            <a:off x="107950" y="179388"/>
            <a:ext cx="8915400" cy="457200"/>
          </a:xfrm>
        </p:spPr>
        <p:txBody>
          <a:bodyPr/>
          <a:lstStyle/>
          <a:p>
            <a:r>
              <a:rPr lang="fr-FR"/>
              <a:t>Actions</a:t>
            </a:r>
          </a:p>
        </p:txBody>
      </p:sp>
      <p:sp>
        <p:nvSpPr>
          <p:cNvPr id="124933" name="Rectangle 3"/>
          <p:cNvSpPr>
            <a:spLocks noGrp="1" noChangeArrowheads="1"/>
          </p:cNvSpPr>
          <p:nvPr>
            <p:ph type="body" idx="1"/>
          </p:nvPr>
        </p:nvSpPr>
        <p:spPr>
          <a:xfrm>
            <a:off x="117475" y="893763"/>
            <a:ext cx="8686800" cy="3724275"/>
          </a:xfrm>
        </p:spPr>
        <p:txBody>
          <a:bodyPr>
            <a:spAutoFit/>
          </a:bodyPr>
          <a:lstStyle/>
          <a:p>
            <a:r>
              <a:rPr lang="fr-FR" sz="2800"/>
              <a:t>Opération instantanée (durée négligeable) toujours intégralement réalisée.</a:t>
            </a:r>
          </a:p>
          <a:p>
            <a:r>
              <a:rPr lang="fr-FR" sz="2800"/>
              <a:t>Exécutée :</a:t>
            </a:r>
          </a:p>
          <a:p>
            <a:pPr lvl="1"/>
            <a:r>
              <a:rPr lang="fr-FR" sz="2400"/>
              <a:t>lors d'une transition : 	              	event</a:t>
            </a:r>
            <a:r>
              <a:rPr lang="fr-FR" sz="2400" baseline="-25000"/>
              <a:t>i</a:t>
            </a:r>
            <a:r>
              <a:rPr lang="fr-FR" sz="2400"/>
              <a:t> / action</a:t>
            </a:r>
            <a:r>
              <a:rPr lang="fr-FR" sz="2400" baseline="-25000"/>
              <a:t>i</a:t>
            </a:r>
          </a:p>
          <a:p>
            <a:pPr lvl="1"/>
            <a:r>
              <a:rPr lang="fr-FR" sz="2400"/>
              <a:t>à l'entrée dans un état :                     	</a:t>
            </a:r>
            <a:r>
              <a:rPr lang="fr-FR" sz="2400" b="1"/>
              <a:t>entry </a:t>
            </a:r>
            <a:r>
              <a:rPr lang="fr-FR" sz="2400"/>
              <a:t>/ action</a:t>
            </a:r>
            <a:r>
              <a:rPr lang="fr-FR" sz="2400" baseline="-25000"/>
              <a:t>i</a:t>
            </a:r>
          </a:p>
          <a:p>
            <a:pPr lvl="1"/>
            <a:r>
              <a:rPr lang="fr-FR" sz="2400"/>
              <a:t>à la sortie d'un état :                   	</a:t>
            </a:r>
            <a:r>
              <a:rPr lang="fr-FR" sz="2400" b="1"/>
              <a:t>exit</a:t>
            </a:r>
            <a:r>
              <a:rPr lang="fr-FR" sz="2400"/>
              <a:t> / action</a:t>
            </a:r>
            <a:r>
              <a:rPr lang="fr-FR" sz="2400" baseline="-25000"/>
              <a:t>i</a:t>
            </a:r>
          </a:p>
          <a:p>
            <a:pPr lvl="1"/>
            <a:r>
              <a:rPr lang="fr-FR" sz="2400"/>
              <a:t>interne, sans changer d'état :        </a:t>
            </a:r>
            <a:r>
              <a:rPr lang="fr-FR" sz="2400" b="1"/>
              <a:t>   </a:t>
            </a:r>
            <a:r>
              <a:rPr lang="fr-FR" sz="2400"/>
              <a:t> 	event</a:t>
            </a:r>
            <a:r>
              <a:rPr lang="fr-FR" sz="2400" baseline="-25000"/>
              <a:t>i</a:t>
            </a:r>
            <a:r>
              <a:rPr lang="fr-FR" sz="2400"/>
              <a:t> / action</a:t>
            </a:r>
            <a:r>
              <a:rPr lang="fr-FR" sz="2400" baseline="-25000"/>
              <a:t>i</a:t>
            </a:r>
          </a:p>
          <a:p>
            <a:r>
              <a:rPr lang="fr-FR" sz="2800"/>
              <a:t>Exemple :</a:t>
            </a:r>
          </a:p>
        </p:txBody>
      </p:sp>
      <p:pic>
        <p:nvPicPr>
          <p:cNvPr id="1249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25" y="4678363"/>
            <a:ext cx="7816850" cy="157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935" name="Text Box 3"/>
          <p:cNvSpPr txBox="1">
            <a:spLocks noChangeArrowheads="1"/>
          </p:cNvSpPr>
          <p:nvPr/>
        </p:nvSpPr>
        <p:spPr bwMode="auto">
          <a:xfrm>
            <a:off x="3060700" y="4257675"/>
            <a:ext cx="2217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chemeClr val="accent2"/>
                </a:solidFill>
              </a:rPr>
              <a:t>Action lors d’une transition</a:t>
            </a:r>
          </a:p>
        </p:txBody>
      </p:sp>
      <p:sp>
        <p:nvSpPr>
          <p:cNvPr id="124936" name="Text Box 4"/>
          <p:cNvSpPr txBox="1">
            <a:spLocks noChangeArrowheads="1"/>
          </p:cNvSpPr>
          <p:nvPr/>
        </p:nvSpPr>
        <p:spPr bwMode="auto">
          <a:xfrm>
            <a:off x="5740400" y="4438650"/>
            <a:ext cx="20018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chemeClr val="accent2"/>
                </a:solidFill>
              </a:rPr>
              <a:t>Action à l’entrée de l’état</a:t>
            </a:r>
          </a:p>
        </p:txBody>
      </p:sp>
      <p:sp>
        <p:nvSpPr>
          <p:cNvPr id="124937" name="Text Box 5"/>
          <p:cNvSpPr txBox="1">
            <a:spLocks noChangeArrowheads="1"/>
          </p:cNvSpPr>
          <p:nvPr/>
        </p:nvSpPr>
        <p:spPr bwMode="auto">
          <a:xfrm>
            <a:off x="5840413" y="6199188"/>
            <a:ext cx="20272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chemeClr val="accent2"/>
                </a:solidFill>
              </a:rPr>
              <a:t>Action à la sortie de l’état</a:t>
            </a:r>
          </a:p>
        </p:txBody>
      </p:sp>
      <p:sp>
        <p:nvSpPr>
          <p:cNvPr id="124938" name="Line 6"/>
          <p:cNvSpPr>
            <a:spLocks noChangeShapeType="1"/>
          </p:cNvSpPr>
          <p:nvPr/>
        </p:nvSpPr>
        <p:spPr bwMode="auto">
          <a:xfrm flipH="1">
            <a:off x="4156075" y="4521200"/>
            <a:ext cx="1588" cy="300038"/>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24939" name="Line 8"/>
          <p:cNvSpPr>
            <a:spLocks noChangeShapeType="1"/>
          </p:cNvSpPr>
          <p:nvPr/>
        </p:nvSpPr>
        <p:spPr bwMode="auto">
          <a:xfrm flipH="1">
            <a:off x="6518275" y="4794250"/>
            <a:ext cx="119063" cy="600075"/>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24940" name="Line 9"/>
          <p:cNvSpPr>
            <a:spLocks noChangeShapeType="1"/>
          </p:cNvSpPr>
          <p:nvPr/>
        </p:nvSpPr>
        <p:spPr bwMode="auto">
          <a:xfrm flipH="1" flipV="1">
            <a:off x="6577013" y="5881688"/>
            <a:ext cx="163512" cy="415925"/>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2595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833332D5-A135-4EC1-BAB8-A8A05087FAA5}" type="slidenum">
              <a:rPr lang="fr-FR" sz="1400">
                <a:solidFill>
                  <a:srgbClr val="000099"/>
                </a:solidFill>
              </a:rPr>
              <a:pPr/>
              <a:t>134</a:t>
            </a:fld>
            <a:r>
              <a:rPr lang="fr-FR" sz="1400" dirty="0">
                <a:solidFill>
                  <a:srgbClr val="000099"/>
                </a:solidFill>
              </a:rPr>
              <a:t>)</a:t>
            </a:r>
          </a:p>
        </p:txBody>
      </p:sp>
      <p:sp>
        <p:nvSpPr>
          <p:cNvPr id="125956" name="Rectangle 2050"/>
          <p:cNvSpPr>
            <a:spLocks noGrp="1" noChangeArrowheads="1"/>
          </p:cNvSpPr>
          <p:nvPr>
            <p:ph type="title"/>
          </p:nvPr>
        </p:nvSpPr>
        <p:spPr>
          <a:xfrm>
            <a:off x="107950" y="169863"/>
            <a:ext cx="8915400" cy="457200"/>
          </a:xfrm>
        </p:spPr>
        <p:txBody>
          <a:bodyPr/>
          <a:lstStyle/>
          <a:p>
            <a:r>
              <a:rPr lang="fr-FR"/>
              <a:t>Activités</a:t>
            </a:r>
          </a:p>
        </p:txBody>
      </p:sp>
      <p:sp>
        <p:nvSpPr>
          <p:cNvPr id="125957" name="Rectangle 2051"/>
          <p:cNvSpPr>
            <a:spLocks noGrp="1" noChangeArrowheads="1"/>
          </p:cNvSpPr>
          <p:nvPr>
            <p:ph type="body" idx="1"/>
          </p:nvPr>
        </p:nvSpPr>
        <p:spPr>
          <a:xfrm>
            <a:off x="203200" y="915988"/>
            <a:ext cx="8686800" cy="3082925"/>
          </a:xfrm>
        </p:spPr>
        <p:txBody>
          <a:bodyPr>
            <a:spAutoFit/>
          </a:bodyPr>
          <a:lstStyle/>
          <a:p>
            <a:r>
              <a:rPr lang="fr-FR" sz="2800"/>
              <a:t>Opération qui nécessite un certain temps d’exécution.</a:t>
            </a:r>
          </a:p>
          <a:p>
            <a:r>
              <a:rPr lang="fr-FR" sz="2800"/>
              <a:t>Peut être interrompue à chaque instant.</a:t>
            </a:r>
          </a:p>
          <a:p>
            <a:r>
              <a:rPr lang="fr-FR" sz="2800"/>
              <a:t>Exécutée entre l’entrée de la sortie de l’état.</a:t>
            </a:r>
          </a:p>
          <a:p>
            <a:r>
              <a:rPr lang="fr-FR" sz="2800"/>
              <a:t>Notation : </a:t>
            </a:r>
            <a:r>
              <a:rPr lang="fr-FR" sz="2800" b="1"/>
              <a:t>do</a:t>
            </a:r>
            <a:r>
              <a:rPr lang="fr-FR" sz="2800"/>
              <a:t> / activité</a:t>
            </a:r>
          </a:p>
          <a:p>
            <a:endParaRPr lang="fr-FR" sz="2800"/>
          </a:p>
          <a:p>
            <a:r>
              <a:rPr lang="fr-FR" sz="2800"/>
              <a:t>Exemple :</a:t>
            </a:r>
          </a:p>
        </p:txBody>
      </p:sp>
      <p:pic>
        <p:nvPicPr>
          <p:cNvPr id="125958" name="Picture 20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50" y="4292600"/>
            <a:ext cx="2670175"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5959" name="Text Box 2051"/>
          <p:cNvSpPr txBox="1">
            <a:spLocks noChangeArrowheads="1"/>
          </p:cNvSpPr>
          <p:nvPr/>
        </p:nvSpPr>
        <p:spPr bwMode="auto">
          <a:xfrm>
            <a:off x="315913" y="4605338"/>
            <a:ext cx="294798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chemeClr val="accent2"/>
                </a:solidFill>
              </a:rPr>
              <a:t>Activité réalisée lorsque l’ordinateur est dans l’état « Allumé »</a:t>
            </a:r>
          </a:p>
        </p:txBody>
      </p:sp>
      <p:sp>
        <p:nvSpPr>
          <p:cNvPr id="125960" name="Line 2052"/>
          <p:cNvSpPr>
            <a:spLocks noChangeShapeType="1"/>
          </p:cNvSpPr>
          <p:nvPr/>
        </p:nvSpPr>
        <p:spPr bwMode="auto">
          <a:xfrm>
            <a:off x="3044825" y="4937125"/>
            <a:ext cx="1133475" cy="195263"/>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2697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63196DA2-154C-4935-B7CE-E1EA23CBA3A9}" type="slidenum">
              <a:rPr lang="fr-FR" sz="1400">
                <a:solidFill>
                  <a:srgbClr val="000099"/>
                </a:solidFill>
              </a:rPr>
              <a:pPr/>
              <a:t>135</a:t>
            </a:fld>
            <a:r>
              <a:rPr lang="fr-FR" sz="1400" dirty="0">
                <a:solidFill>
                  <a:srgbClr val="000099"/>
                </a:solidFill>
              </a:rPr>
              <a:t>)</a:t>
            </a:r>
          </a:p>
        </p:txBody>
      </p:sp>
      <p:sp>
        <p:nvSpPr>
          <p:cNvPr id="126980" name="Rectangle 2"/>
          <p:cNvSpPr>
            <a:spLocks noGrp="1" noChangeArrowheads="1"/>
          </p:cNvSpPr>
          <p:nvPr>
            <p:ph type="title"/>
          </p:nvPr>
        </p:nvSpPr>
        <p:spPr>
          <a:xfrm>
            <a:off x="107950" y="174625"/>
            <a:ext cx="8915400" cy="457200"/>
          </a:xfrm>
        </p:spPr>
        <p:txBody>
          <a:bodyPr/>
          <a:lstStyle/>
          <a:p>
            <a:r>
              <a:rPr lang="fr-FR"/>
              <a:t>Transitions</a:t>
            </a:r>
          </a:p>
        </p:txBody>
      </p:sp>
      <p:sp>
        <p:nvSpPr>
          <p:cNvPr id="126981" name="Rectangle 3"/>
          <p:cNvSpPr>
            <a:spLocks noGrp="1" noChangeArrowheads="1"/>
          </p:cNvSpPr>
          <p:nvPr>
            <p:ph type="body" idx="1"/>
          </p:nvPr>
        </p:nvSpPr>
        <p:spPr>
          <a:xfrm>
            <a:off x="0" y="852488"/>
            <a:ext cx="9144000" cy="3889375"/>
          </a:xfrm>
        </p:spPr>
        <p:txBody>
          <a:bodyPr>
            <a:spAutoFit/>
          </a:bodyPr>
          <a:lstStyle/>
          <a:p>
            <a:r>
              <a:rPr lang="fr-FR" sz="2400"/>
              <a:t>Passage unidirectionnel et instantané d’un état à un autre état</a:t>
            </a:r>
          </a:p>
          <a:p>
            <a:r>
              <a:rPr lang="fr-FR" sz="2400"/>
              <a:t>Déclenchée :</a:t>
            </a:r>
          </a:p>
          <a:p>
            <a:pPr lvl="1"/>
            <a:r>
              <a:rPr lang="fr-FR" sz="2400"/>
              <a:t>par un </a:t>
            </a:r>
            <a:r>
              <a:rPr lang="fr-FR" sz="2400" b="1"/>
              <a:t>événement,</a:t>
            </a:r>
            <a:endParaRPr lang="fr-FR" sz="2400"/>
          </a:p>
          <a:p>
            <a:pPr lvl="1"/>
            <a:r>
              <a:rPr lang="fr-FR" sz="2400"/>
              <a:t>automatiquement à la fin d'une </a:t>
            </a:r>
            <a:r>
              <a:rPr lang="fr-FR" sz="2400" b="1"/>
              <a:t>activité</a:t>
            </a:r>
            <a:r>
              <a:rPr lang="fr-FR" sz="2400"/>
              <a:t> (transition automatique).</a:t>
            </a:r>
          </a:p>
          <a:p>
            <a:r>
              <a:rPr lang="fr-FR" sz="2400" b="1"/>
              <a:t>Condition de garde</a:t>
            </a:r>
            <a:r>
              <a:rPr lang="fr-FR" sz="2400"/>
              <a:t> : condition booléenne qui autorise ou bloque la transition</a:t>
            </a:r>
          </a:p>
          <a:p>
            <a:r>
              <a:rPr lang="fr-FR" sz="2400" b="1"/>
              <a:t>Action</a:t>
            </a:r>
            <a:r>
              <a:rPr lang="fr-FR" sz="2400"/>
              <a:t> : réalisée lors du changement d’état</a:t>
            </a:r>
          </a:p>
          <a:p>
            <a:r>
              <a:rPr lang="fr-FR" sz="2400"/>
              <a:t>Syntaxe complète : </a:t>
            </a:r>
            <a:r>
              <a:rPr lang="fr-FR" sz="2400" b="1"/>
              <a:t>&lt;Événement&gt; [&lt;Garde&gt;] / &lt;Action&gt;</a:t>
            </a:r>
          </a:p>
          <a:p>
            <a:r>
              <a:rPr lang="fr-FR" sz="2400"/>
              <a:t>Exemple : </a:t>
            </a:r>
          </a:p>
        </p:txBody>
      </p:sp>
      <p:pic>
        <p:nvPicPr>
          <p:cNvPr id="12698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4830763"/>
            <a:ext cx="8912225" cy="146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28003"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904880FD-15BF-4806-8971-DFBD6E71AD4F}" type="slidenum">
              <a:rPr lang="fr-FR" sz="1400">
                <a:solidFill>
                  <a:srgbClr val="000099"/>
                </a:solidFill>
              </a:rPr>
              <a:pPr/>
              <a:t>136</a:t>
            </a:fld>
            <a:r>
              <a:rPr lang="fr-FR" sz="1400" dirty="0">
                <a:solidFill>
                  <a:srgbClr val="000099"/>
                </a:solidFill>
              </a:rPr>
              <a:t>)</a:t>
            </a:r>
          </a:p>
        </p:txBody>
      </p:sp>
      <p:sp>
        <p:nvSpPr>
          <p:cNvPr id="128004" name="Rectangle 2"/>
          <p:cNvSpPr>
            <a:spLocks noGrp="1" noChangeArrowheads="1"/>
          </p:cNvSpPr>
          <p:nvPr>
            <p:ph type="title"/>
          </p:nvPr>
        </p:nvSpPr>
        <p:spPr>
          <a:xfrm>
            <a:off x="107950" y="166688"/>
            <a:ext cx="8915400" cy="457200"/>
          </a:xfrm>
        </p:spPr>
        <p:txBody>
          <a:bodyPr/>
          <a:lstStyle/>
          <a:p>
            <a:r>
              <a:rPr lang="fr-FR"/>
              <a:t>Transitions</a:t>
            </a:r>
          </a:p>
        </p:txBody>
      </p:sp>
      <p:sp>
        <p:nvSpPr>
          <p:cNvPr id="128005" name="Rectangle 11"/>
          <p:cNvSpPr>
            <a:spLocks noGrp="1" noChangeArrowheads="1"/>
          </p:cNvSpPr>
          <p:nvPr>
            <p:ph type="body" idx="4294967295"/>
          </p:nvPr>
        </p:nvSpPr>
        <p:spPr>
          <a:xfrm>
            <a:off x="50800" y="1219200"/>
            <a:ext cx="9093200" cy="3368675"/>
          </a:xfrm>
        </p:spPr>
        <p:txBody>
          <a:bodyPr>
            <a:spAutoFit/>
          </a:bodyPr>
          <a:lstStyle/>
          <a:p>
            <a:r>
              <a:rPr lang="fr-FR" sz="2800"/>
              <a:t>Deux types d’évènements particuliers :</a:t>
            </a:r>
          </a:p>
          <a:p>
            <a:pPr lvl="1"/>
            <a:r>
              <a:rPr lang="fr-FR" sz="2400"/>
              <a:t>Le passage du temps (time event) : représente une durée décomptée à partir de l’entrée dans l’état courant</a:t>
            </a:r>
          </a:p>
          <a:p>
            <a:pPr lvl="2">
              <a:buFontTx/>
              <a:buNone/>
            </a:pPr>
            <a:r>
              <a:rPr lang="fr-FR" sz="2000"/>
              <a:t>Notation : after(expression représentant une durée)</a:t>
            </a:r>
          </a:p>
          <a:p>
            <a:pPr lvl="1"/>
            <a:r>
              <a:rPr lang="fr-FR" sz="2400"/>
              <a:t>Un changement interne à l’objet (change event) : sans réception de message (souvent le temps)</a:t>
            </a:r>
          </a:p>
          <a:p>
            <a:pPr lvl="2">
              <a:buFontTx/>
              <a:buNone/>
            </a:pPr>
            <a:r>
              <a:rPr lang="fr-FR" sz="2000"/>
              <a:t>Notation : when(expression booléenne)</a:t>
            </a:r>
          </a:p>
          <a:p>
            <a:r>
              <a:rPr lang="fr-FR" sz="2800"/>
              <a:t>Exemple : diagramme d’états d’un réveil :</a:t>
            </a:r>
          </a:p>
        </p:txBody>
      </p:sp>
      <p:pic>
        <p:nvPicPr>
          <p:cNvPr id="1280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5" y="4792663"/>
            <a:ext cx="8147050" cy="117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29027"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6C44E62E-F7BF-48F5-910B-1AA2EDA8A223}" type="slidenum">
              <a:rPr lang="fr-FR" sz="1400">
                <a:solidFill>
                  <a:srgbClr val="000099"/>
                </a:solidFill>
              </a:rPr>
              <a:pPr/>
              <a:t>137</a:t>
            </a:fld>
            <a:r>
              <a:rPr lang="fr-FR" sz="1400" dirty="0">
                <a:solidFill>
                  <a:srgbClr val="000099"/>
                </a:solidFill>
              </a:rPr>
              <a:t>)</a:t>
            </a:r>
          </a:p>
        </p:txBody>
      </p:sp>
      <p:sp>
        <p:nvSpPr>
          <p:cNvPr id="129028" name="Rectangle 2"/>
          <p:cNvSpPr>
            <a:spLocks noGrp="1" noChangeArrowheads="1"/>
          </p:cNvSpPr>
          <p:nvPr>
            <p:ph type="title"/>
          </p:nvPr>
        </p:nvSpPr>
        <p:spPr>
          <a:xfrm>
            <a:off x="107950" y="166688"/>
            <a:ext cx="8915400" cy="457200"/>
          </a:xfrm>
        </p:spPr>
        <p:txBody>
          <a:bodyPr/>
          <a:lstStyle/>
          <a:p>
            <a:r>
              <a:rPr lang="fr-FR"/>
              <a:t>Transitions</a:t>
            </a:r>
          </a:p>
        </p:txBody>
      </p:sp>
      <p:sp>
        <p:nvSpPr>
          <p:cNvPr id="129029" name="Rectangle 11"/>
          <p:cNvSpPr>
            <a:spLocks noGrp="1" noChangeArrowheads="1"/>
          </p:cNvSpPr>
          <p:nvPr>
            <p:ph type="body" idx="4294967295"/>
          </p:nvPr>
        </p:nvSpPr>
        <p:spPr>
          <a:xfrm>
            <a:off x="95250" y="1030288"/>
            <a:ext cx="9048750" cy="2836862"/>
          </a:xfrm>
        </p:spPr>
        <p:txBody>
          <a:bodyPr>
            <a:spAutoFit/>
          </a:bodyPr>
          <a:lstStyle/>
          <a:p>
            <a:r>
              <a:rPr lang="fr-FR" sz="2800" b="1"/>
              <a:t>Transition automatique</a:t>
            </a:r>
            <a:r>
              <a:rPr lang="fr-FR" sz="2800"/>
              <a:t> : lorsque qu'il n'y a pas de nom d'événement sur une transition, il est sous-entendu que la transition aura lieu dès la fin de l'activité.</a:t>
            </a:r>
          </a:p>
          <a:p>
            <a:r>
              <a:rPr lang="fr-FR" sz="2800" b="1"/>
              <a:t>Auto-transition</a:t>
            </a:r>
            <a:r>
              <a:rPr lang="fr-FR" sz="2800"/>
              <a:t> : transition d'un état vers lui-même</a:t>
            </a:r>
          </a:p>
          <a:p>
            <a:endParaRPr lang="fr-FR" sz="2400"/>
          </a:p>
          <a:p>
            <a:r>
              <a:rPr lang="fr-FR" sz="2800"/>
              <a:t>Exemple : diagramme d’états du distributeur de boissons :</a:t>
            </a:r>
          </a:p>
        </p:txBody>
      </p:sp>
      <p:pic>
        <p:nvPicPr>
          <p:cNvPr id="12903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375" y="4105275"/>
            <a:ext cx="7013575" cy="208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9031" name="Text Box 13"/>
          <p:cNvSpPr txBox="1">
            <a:spLocks noChangeArrowheads="1"/>
          </p:cNvSpPr>
          <p:nvPr/>
        </p:nvSpPr>
        <p:spPr bwMode="auto">
          <a:xfrm>
            <a:off x="369888" y="4037013"/>
            <a:ext cx="17319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chemeClr val="accent2"/>
                </a:solidFill>
              </a:rPr>
              <a:t>Auto-transition</a:t>
            </a:r>
          </a:p>
        </p:txBody>
      </p:sp>
      <p:sp>
        <p:nvSpPr>
          <p:cNvPr id="129032" name="Line 14"/>
          <p:cNvSpPr>
            <a:spLocks noChangeShapeType="1"/>
          </p:cNvSpPr>
          <p:nvPr/>
        </p:nvSpPr>
        <p:spPr bwMode="auto">
          <a:xfrm>
            <a:off x="1200150" y="4300538"/>
            <a:ext cx="715963" cy="123666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29033" name="Text Box 15"/>
          <p:cNvSpPr txBox="1">
            <a:spLocks noChangeArrowheads="1"/>
          </p:cNvSpPr>
          <p:nvPr/>
        </p:nvSpPr>
        <p:spPr bwMode="auto">
          <a:xfrm>
            <a:off x="4397375" y="5872163"/>
            <a:ext cx="29479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chemeClr val="accent2"/>
                </a:solidFill>
              </a:rPr>
              <a:t>Transition automatique dès la fin de l’activité « préparer boisson »</a:t>
            </a:r>
          </a:p>
        </p:txBody>
      </p:sp>
      <p:sp>
        <p:nvSpPr>
          <p:cNvPr id="129034" name="Line 16"/>
          <p:cNvSpPr>
            <a:spLocks noChangeShapeType="1"/>
          </p:cNvSpPr>
          <p:nvPr/>
        </p:nvSpPr>
        <p:spPr bwMode="auto">
          <a:xfrm flipH="1" flipV="1">
            <a:off x="5380038" y="5029200"/>
            <a:ext cx="185737" cy="858838"/>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277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F6556F4-680E-42C5-9AD9-DE23D23C01C9}" type="slidenum">
              <a:rPr lang="fr-FR" sz="1400">
                <a:solidFill>
                  <a:srgbClr val="000099"/>
                </a:solidFill>
              </a:rPr>
              <a:pPr/>
              <a:t>138</a:t>
            </a:fld>
            <a:r>
              <a:rPr lang="fr-FR" sz="1400" dirty="0">
                <a:solidFill>
                  <a:srgbClr val="000099"/>
                </a:solidFill>
              </a:rPr>
              <a:t>)</a:t>
            </a:r>
          </a:p>
        </p:txBody>
      </p:sp>
      <p:sp>
        <p:nvSpPr>
          <p:cNvPr id="32772" name="Rectangle 4"/>
          <p:cNvSpPr>
            <a:spLocks noGrp="1" noChangeArrowheads="1"/>
          </p:cNvSpPr>
          <p:nvPr>
            <p:ph type="title"/>
          </p:nvPr>
        </p:nvSpPr>
        <p:spPr>
          <a:xfrm>
            <a:off x="107950" y="46038"/>
            <a:ext cx="8915400" cy="457200"/>
          </a:xfrm>
          <a:noFill/>
        </p:spPr>
        <p:txBody>
          <a:bodyPr/>
          <a:lstStyle/>
          <a:p>
            <a:r>
              <a:rPr lang="fr-FR" dirty="0"/>
              <a:t>Exercice 5</a:t>
            </a:r>
          </a:p>
        </p:txBody>
      </p:sp>
      <p:sp>
        <p:nvSpPr>
          <p:cNvPr id="32773" name="Rectangle 5"/>
          <p:cNvSpPr>
            <a:spLocks noGrp="1" noChangeArrowheads="1"/>
          </p:cNvSpPr>
          <p:nvPr>
            <p:ph type="body" idx="1"/>
          </p:nvPr>
        </p:nvSpPr>
        <p:spPr>
          <a:xfrm>
            <a:off x="86706" y="886370"/>
            <a:ext cx="8686800" cy="4692650"/>
          </a:xfrm>
        </p:spPr>
        <p:txBody>
          <a:bodyPr/>
          <a:lstStyle/>
          <a:p>
            <a:r>
              <a:rPr lang="fr-FR" sz="2800" dirty="0"/>
              <a:t>Représenter sous forme de diagramme d’états le fonctionnement d’un lecteur de DVD, dont voici la description :</a:t>
            </a:r>
          </a:p>
          <a:p>
            <a:pPr lvl="1"/>
            <a:r>
              <a:rPr lang="fr-FR" sz="2400" dirty="0"/>
              <a:t>Le lecteur possède un tiroir qui peut recevoir plusieurs disques.</a:t>
            </a:r>
          </a:p>
          <a:p>
            <a:pPr lvl="1"/>
            <a:r>
              <a:rPr lang="fr-FR" sz="2400" dirty="0"/>
              <a:t>A la fin de la lecture d’un disque, le lecteur démarre la lecture du disque suivant.</a:t>
            </a:r>
          </a:p>
          <a:p>
            <a:pPr lvl="1"/>
            <a:r>
              <a:rPr lang="fr-FR" sz="2400" dirty="0"/>
              <a:t>A la fin du dernier disque, le lecteur s’arrête.</a:t>
            </a:r>
          </a:p>
          <a:p>
            <a:pPr lvl="1"/>
            <a:r>
              <a:rPr lang="fr-FR" sz="2400" dirty="0"/>
              <a:t>L’utilisateur peut lancer la lecture des disques, arrêter la lecture ou mettre en pause le lecteur.</a:t>
            </a:r>
          </a:p>
          <a:p>
            <a:pPr lvl="1">
              <a:lnSpc>
                <a:spcPct val="90000"/>
              </a:lnSpc>
              <a:buFontTx/>
              <a:buNone/>
            </a:pPr>
            <a:endParaRPr lang="fr-FR" sz="1800" dirty="0"/>
          </a:p>
        </p:txBody>
      </p:sp>
      <p:pic>
        <p:nvPicPr>
          <p:cNvPr id="7" name="Picture 2" descr="Résultat de recherche d'images pour &quot;entrainement&quot;">
            <a:extLst>
              <a:ext uri="{FF2B5EF4-FFF2-40B4-BE49-F238E27FC236}">
                <a16:creationId xmlns:a16="http://schemas.microsoft.com/office/drawing/2014/main" id="{2B9DCFDF-164D-4AE8-BF14-5D9E87A35F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46" r="18000"/>
          <a:stretch/>
        </p:blipFill>
        <p:spPr bwMode="auto">
          <a:xfrm>
            <a:off x="7788170" y="46038"/>
            <a:ext cx="1311659"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8158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31075"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018A7B74-C732-4336-8A48-977D35878B5C}" type="slidenum">
              <a:rPr lang="fr-FR" sz="1400">
                <a:solidFill>
                  <a:srgbClr val="000099"/>
                </a:solidFill>
              </a:rPr>
              <a:pPr/>
              <a:t>139</a:t>
            </a:fld>
            <a:r>
              <a:rPr lang="fr-FR" sz="1400" dirty="0">
                <a:solidFill>
                  <a:srgbClr val="000099"/>
                </a:solidFill>
              </a:rPr>
              <a:t>)</a:t>
            </a:r>
          </a:p>
        </p:txBody>
      </p:sp>
      <p:sp>
        <p:nvSpPr>
          <p:cNvPr id="131076" name="Oval 2"/>
          <p:cNvSpPr>
            <a:spLocks noChangeArrowheads="1"/>
          </p:cNvSpPr>
          <p:nvPr/>
        </p:nvSpPr>
        <p:spPr bwMode="auto">
          <a:xfrm>
            <a:off x="5103813" y="4673600"/>
            <a:ext cx="1536700" cy="10795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31077" name="Rectangle 3"/>
          <p:cNvSpPr>
            <a:spLocks noGrp="1" noChangeArrowheads="1"/>
          </p:cNvSpPr>
          <p:nvPr>
            <p:ph type="title"/>
          </p:nvPr>
        </p:nvSpPr>
        <p:spPr>
          <a:xfrm>
            <a:off x="107950" y="173038"/>
            <a:ext cx="8915400" cy="457200"/>
          </a:xfrm>
        </p:spPr>
        <p:txBody>
          <a:bodyPr/>
          <a:lstStyle/>
          <a:p>
            <a:r>
              <a:rPr lang="fr-FR"/>
              <a:t>Forme générale d’un état</a:t>
            </a:r>
          </a:p>
        </p:txBody>
      </p:sp>
      <p:sp>
        <p:nvSpPr>
          <p:cNvPr id="131078" name="AutoShape 4"/>
          <p:cNvSpPr>
            <a:spLocks noChangeArrowheads="1"/>
          </p:cNvSpPr>
          <p:nvPr/>
        </p:nvSpPr>
        <p:spPr bwMode="auto">
          <a:xfrm>
            <a:off x="3554413" y="1900238"/>
            <a:ext cx="4572000" cy="3352800"/>
          </a:xfrm>
          <a:prstGeom prst="roundRect">
            <a:avLst>
              <a:gd name="adj" fmla="val 16667"/>
            </a:avLst>
          </a:prstGeom>
          <a:solidFill>
            <a:srgbClr val="FFFFFF"/>
          </a:solidFill>
          <a:ln w="952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000"/>
              <a:t>   </a:t>
            </a:r>
            <a:r>
              <a:rPr lang="fr-FR" sz="1800"/>
              <a:t>    </a:t>
            </a:r>
            <a:r>
              <a:rPr lang="fr-FR" b="1"/>
              <a:t>Nom d'état</a:t>
            </a:r>
            <a:endParaRPr lang="fr-FR" sz="2000"/>
          </a:p>
          <a:p>
            <a:endParaRPr lang="fr-FR" sz="2000"/>
          </a:p>
          <a:p>
            <a:r>
              <a:rPr lang="fr-FR" b="1"/>
              <a:t>entry[cond entry]/</a:t>
            </a:r>
            <a:r>
              <a:rPr lang="fr-FR"/>
              <a:t>action-entry</a:t>
            </a:r>
          </a:p>
          <a:p>
            <a:r>
              <a:rPr lang="fr-FR" b="1"/>
              <a:t>do/</a:t>
            </a:r>
            <a:r>
              <a:rPr lang="fr-FR"/>
              <a:t>activité</a:t>
            </a:r>
          </a:p>
          <a:p>
            <a:r>
              <a:rPr lang="fr-FR" b="1"/>
              <a:t>év-1</a:t>
            </a:r>
            <a:r>
              <a:rPr lang="fr-FR"/>
              <a:t>/action-1</a:t>
            </a:r>
          </a:p>
          <a:p>
            <a:r>
              <a:rPr lang="fr-FR"/>
              <a:t>…</a:t>
            </a:r>
          </a:p>
          <a:p>
            <a:r>
              <a:rPr lang="fr-FR" b="1"/>
              <a:t>év-n/</a:t>
            </a:r>
            <a:r>
              <a:rPr lang="fr-FR"/>
              <a:t>action-n</a:t>
            </a:r>
          </a:p>
          <a:p>
            <a:r>
              <a:rPr lang="fr-FR" b="1"/>
              <a:t>exit[cond exit]</a:t>
            </a:r>
            <a:r>
              <a:rPr lang="fr-FR"/>
              <a:t>/action-exit</a:t>
            </a:r>
          </a:p>
        </p:txBody>
      </p:sp>
      <p:sp>
        <p:nvSpPr>
          <p:cNvPr id="131079" name="Oval 5"/>
          <p:cNvSpPr>
            <a:spLocks noChangeArrowheads="1"/>
          </p:cNvSpPr>
          <p:nvPr/>
        </p:nvSpPr>
        <p:spPr bwMode="auto">
          <a:xfrm>
            <a:off x="3052763" y="5843588"/>
            <a:ext cx="914400" cy="91440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31080" name="Line 6"/>
          <p:cNvSpPr>
            <a:spLocks noChangeShapeType="1"/>
          </p:cNvSpPr>
          <p:nvPr/>
        </p:nvSpPr>
        <p:spPr bwMode="auto">
          <a:xfrm>
            <a:off x="3554413" y="2578100"/>
            <a:ext cx="457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1081" name="Line 7"/>
          <p:cNvSpPr>
            <a:spLocks noChangeShapeType="1"/>
          </p:cNvSpPr>
          <p:nvPr/>
        </p:nvSpPr>
        <p:spPr bwMode="auto">
          <a:xfrm>
            <a:off x="976313" y="3200400"/>
            <a:ext cx="257810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1082" name="Text Box 8"/>
          <p:cNvSpPr txBox="1">
            <a:spLocks noChangeArrowheads="1"/>
          </p:cNvSpPr>
          <p:nvPr/>
        </p:nvSpPr>
        <p:spPr bwMode="auto">
          <a:xfrm>
            <a:off x="952500" y="2732088"/>
            <a:ext cx="2597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2000"/>
              <a:t>év-in[cond in]/action-in</a:t>
            </a:r>
          </a:p>
        </p:txBody>
      </p:sp>
      <p:sp>
        <p:nvSpPr>
          <p:cNvPr id="131083" name="Text Box 9"/>
          <p:cNvSpPr txBox="1">
            <a:spLocks noChangeArrowheads="1"/>
          </p:cNvSpPr>
          <p:nvPr/>
        </p:nvSpPr>
        <p:spPr bwMode="auto">
          <a:xfrm>
            <a:off x="584200" y="3887788"/>
            <a:ext cx="297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2000"/>
              <a:t>év-out[cond out]/action-out</a:t>
            </a:r>
          </a:p>
        </p:txBody>
      </p:sp>
      <p:sp>
        <p:nvSpPr>
          <p:cNvPr id="131084" name="Line 10"/>
          <p:cNvSpPr>
            <a:spLocks noChangeShapeType="1"/>
          </p:cNvSpPr>
          <p:nvPr/>
        </p:nvSpPr>
        <p:spPr bwMode="auto">
          <a:xfrm>
            <a:off x="1001713" y="4343400"/>
            <a:ext cx="2578100" cy="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1085" name="Line 11"/>
          <p:cNvSpPr>
            <a:spLocks noChangeShapeType="1"/>
          </p:cNvSpPr>
          <p:nvPr/>
        </p:nvSpPr>
        <p:spPr bwMode="auto">
          <a:xfrm flipV="1">
            <a:off x="6615113" y="5257800"/>
            <a:ext cx="12700" cy="762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1086" name="Text Box 12"/>
          <p:cNvSpPr txBox="1">
            <a:spLocks noChangeArrowheads="1"/>
          </p:cNvSpPr>
          <p:nvPr/>
        </p:nvSpPr>
        <p:spPr bwMode="auto">
          <a:xfrm>
            <a:off x="4848225" y="5805488"/>
            <a:ext cx="2273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2000"/>
              <a:t>év-i[cond y]/action-i</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433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E6365908-EAC5-4FC3-8367-B1320B1A3071}" type="slidenum">
              <a:rPr lang="fr-FR" sz="1400">
                <a:solidFill>
                  <a:srgbClr val="000099"/>
                </a:solidFill>
              </a:rPr>
              <a:pPr/>
              <a:t>14</a:t>
            </a:fld>
            <a:r>
              <a:rPr lang="fr-FR" sz="1400" dirty="0">
                <a:solidFill>
                  <a:srgbClr val="000099"/>
                </a:solidFill>
              </a:rPr>
              <a:t>)</a:t>
            </a:r>
          </a:p>
        </p:txBody>
      </p:sp>
      <p:sp>
        <p:nvSpPr>
          <p:cNvPr id="14340" name="Rectangle 2"/>
          <p:cNvSpPr>
            <a:spLocks noGrp="1" noChangeArrowheads="1"/>
          </p:cNvSpPr>
          <p:nvPr>
            <p:ph type="body" idx="1"/>
          </p:nvPr>
        </p:nvSpPr>
        <p:spPr>
          <a:xfrm>
            <a:off x="206375" y="946150"/>
            <a:ext cx="8686800" cy="5092700"/>
          </a:xfrm>
          <a:noFill/>
        </p:spPr>
        <p:txBody>
          <a:bodyPr>
            <a:spAutoFit/>
          </a:bodyPr>
          <a:lstStyle/>
          <a:p>
            <a:r>
              <a:rPr lang="fr-FR" sz="2600" dirty="0"/>
              <a:t>UML est un langage de modélisation objet</a:t>
            </a:r>
          </a:p>
          <a:p>
            <a:pPr lvl="2"/>
            <a:endParaRPr lang="fr-FR" sz="2600" dirty="0" smtClean="0"/>
          </a:p>
          <a:p>
            <a:r>
              <a:rPr lang="fr-FR" sz="2600" dirty="0" smtClean="0"/>
              <a:t>UML n’est pas une méthode</a:t>
            </a:r>
          </a:p>
          <a:p>
            <a:pPr lvl="2"/>
            <a:endParaRPr lang="fr-FR" sz="2600" dirty="0"/>
          </a:p>
          <a:p>
            <a:r>
              <a:rPr lang="fr-FR" sz="2600" dirty="0"/>
              <a:t>UML convient pour tous les types de systèmes, tous les domaines métiers, et tous les processus de développement</a:t>
            </a:r>
          </a:p>
          <a:p>
            <a:pPr lvl="2"/>
            <a:endParaRPr lang="fr-FR" sz="2600" dirty="0"/>
          </a:p>
          <a:p>
            <a:r>
              <a:rPr lang="fr-FR" sz="2600" dirty="0"/>
              <a:t>UML est dans le domaine public</a:t>
            </a:r>
          </a:p>
          <a:p>
            <a:endParaRPr lang="fr-FR" sz="2600" dirty="0"/>
          </a:p>
          <a:p>
            <a:r>
              <a:rPr lang="fr-FR" sz="2600" dirty="0"/>
              <a:t>Les concepts véhiculés dans UML sont définis et non équivoques</a:t>
            </a:r>
          </a:p>
        </p:txBody>
      </p:sp>
      <p:sp>
        <p:nvSpPr>
          <p:cNvPr id="14341" name="Text Box 4"/>
          <p:cNvSpPr txBox="1">
            <a:spLocks noChangeArrowheads="1"/>
          </p:cNvSpPr>
          <p:nvPr/>
        </p:nvSpPr>
        <p:spPr bwMode="auto">
          <a:xfrm>
            <a:off x="57150" y="112713"/>
            <a:ext cx="9031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b="1">
                <a:solidFill>
                  <a:srgbClr val="000099"/>
                </a:solidFill>
                <a:sym typeface="Wingdings" panose="05000000000000000000" pitchFamily="2" charset="2"/>
              </a:rPr>
              <a:t>UML c’est quoi exactement ? – En résumé</a:t>
            </a:r>
          </a:p>
        </p:txBody>
      </p:sp>
    </p:spTree>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3209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FA8CFA47-A5E2-4FEE-9A90-C4FEB2B7FCB9}" type="slidenum">
              <a:rPr lang="fr-FR" sz="1400">
                <a:solidFill>
                  <a:srgbClr val="000099"/>
                </a:solidFill>
              </a:rPr>
              <a:pPr/>
              <a:t>140</a:t>
            </a:fld>
            <a:r>
              <a:rPr lang="fr-FR" sz="1400" dirty="0">
                <a:solidFill>
                  <a:srgbClr val="000099"/>
                </a:solidFill>
              </a:rPr>
              <a:t>)</a:t>
            </a:r>
          </a:p>
        </p:txBody>
      </p:sp>
      <p:sp>
        <p:nvSpPr>
          <p:cNvPr id="132100" name="Rectangle 2"/>
          <p:cNvSpPr>
            <a:spLocks noGrp="1" noChangeArrowheads="1"/>
          </p:cNvSpPr>
          <p:nvPr>
            <p:ph type="title"/>
          </p:nvPr>
        </p:nvSpPr>
        <p:spPr/>
        <p:txBody>
          <a:bodyPr/>
          <a:lstStyle/>
          <a:p>
            <a:r>
              <a:rPr lang="fr-FR"/>
              <a:t>Ordonnancement des actions</a:t>
            </a:r>
          </a:p>
        </p:txBody>
      </p:sp>
      <p:sp>
        <p:nvSpPr>
          <p:cNvPr id="132101" name="Rectangle 3"/>
          <p:cNvSpPr>
            <a:spLocks noGrp="1" noChangeArrowheads="1"/>
          </p:cNvSpPr>
          <p:nvPr>
            <p:ph type="body" idx="1"/>
          </p:nvPr>
        </p:nvSpPr>
        <p:spPr>
          <a:xfrm>
            <a:off x="228600" y="873125"/>
            <a:ext cx="8686800" cy="5049838"/>
          </a:xfrm>
        </p:spPr>
        <p:txBody>
          <a:bodyPr/>
          <a:lstStyle/>
          <a:p>
            <a:pPr>
              <a:lnSpc>
                <a:spcPct val="80000"/>
              </a:lnSpc>
            </a:pPr>
            <a:r>
              <a:rPr lang="fr-FR" sz="2000"/>
              <a:t>En entrée</a:t>
            </a:r>
          </a:p>
          <a:p>
            <a:pPr lvl="1">
              <a:lnSpc>
                <a:spcPct val="80000"/>
              </a:lnSpc>
            </a:pPr>
            <a:r>
              <a:rPr lang="fr-FR" sz="1800"/>
              <a:t>Action sur la transition d'entrée</a:t>
            </a:r>
          </a:p>
          <a:p>
            <a:pPr lvl="1">
              <a:lnSpc>
                <a:spcPct val="80000"/>
              </a:lnSpc>
            </a:pPr>
            <a:r>
              <a:rPr lang="fr-FR" sz="1800"/>
              <a:t>Action d'entrée</a:t>
            </a:r>
          </a:p>
          <a:p>
            <a:pPr lvl="1">
              <a:lnSpc>
                <a:spcPct val="80000"/>
              </a:lnSpc>
            </a:pPr>
            <a:r>
              <a:rPr lang="fr-FR" sz="1800"/>
              <a:t>Activité associée à l'état</a:t>
            </a:r>
          </a:p>
          <a:p>
            <a:pPr>
              <a:lnSpc>
                <a:spcPct val="80000"/>
              </a:lnSpc>
            </a:pPr>
            <a:r>
              <a:rPr lang="fr-FR" sz="2000"/>
              <a:t>En interne</a:t>
            </a:r>
          </a:p>
          <a:p>
            <a:pPr lvl="1">
              <a:lnSpc>
                <a:spcPct val="80000"/>
              </a:lnSpc>
            </a:pPr>
            <a:r>
              <a:rPr lang="fr-FR" sz="1800"/>
              <a:t>Interruption de l'activité en cours (contexte sauvé)</a:t>
            </a:r>
          </a:p>
          <a:p>
            <a:pPr lvl="1">
              <a:lnSpc>
                <a:spcPct val="80000"/>
              </a:lnSpc>
            </a:pPr>
            <a:r>
              <a:rPr lang="fr-FR" sz="1800"/>
              <a:t>Action interne</a:t>
            </a:r>
          </a:p>
          <a:p>
            <a:pPr lvl="1">
              <a:lnSpc>
                <a:spcPct val="80000"/>
              </a:lnSpc>
            </a:pPr>
            <a:r>
              <a:rPr lang="fr-FR" sz="1800"/>
              <a:t>Reprise de l'activité</a:t>
            </a:r>
          </a:p>
          <a:p>
            <a:pPr>
              <a:lnSpc>
                <a:spcPct val="80000"/>
              </a:lnSpc>
            </a:pPr>
            <a:r>
              <a:rPr lang="fr-FR" sz="2000"/>
              <a:t>En sortie</a:t>
            </a:r>
          </a:p>
          <a:p>
            <a:pPr lvl="1">
              <a:lnSpc>
                <a:spcPct val="80000"/>
              </a:lnSpc>
            </a:pPr>
            <a:r>
              <a:rPr lang="fr-FR" sz="1800"/>
              <a:t>Interruption de l'activité en cours (contexte perdu)</a:t>
            </a:r>
          </a:p>
          <a:p>
            <a:pPr lvl="1">
              <a:lnSpc>
                <a:spcPct val="80000"/>
              </a:lnSpc>
            </a:pPr>
            <a:r>
              <a:rPr lang="fr-FR" sz="1800"/>
              <a:t>Action de sortie</a:t>
            </a:r>
          </a:p>
          <a:p>
            <a:pPr lvl="1">
              <a:lnSpc>
                <a:spcPct val="80000"/>
              </a:lnSpc>
            </a:pPr>
            <a:r>
              <a:rPr lang="fr-FR" sz="1800"/>
              <a:t>Action sur la transition de sortie</a:t>
            </a:r>
          </a:p>
          <a:p>
            <a:pPr>
              <a:lnSpc>
                <a:spcPct val="80000"/>
              </a:lnSpc>
            </a:pPr>
            <a:r>
              <a:rPr lang="fr-FR" sz="2000"/>
              <a:t>Auto-transition</a:t>
            </a:r>
          </a:p>
          <a:p>
            <a:pPr lvl="1">
              <a:lnSpc>
                <a:spcPct val="80000"/>
              </a:lnSpc>
            </a:pPr>
            <a:r>
              <a:rPr lang="fr-FR" sz="1800"/>
              <a:t>Interruption de l'activité en cours (contexte perdu)</a:t>
            </a:r>
          </a:p>
          <a:p>
            <a:pPr lvl="1">
              <a:lnSpc>
                <a:spcPct val="80000"/>
              </a:lnSpc>
            </a:pPr>
            <a:r>
              <a:rPr lang="fr-FR" sz="1800"/>
              <a:t>Action de sortie</a:t>
            </a:r>
          </a:p>
          <a:p>
            <a:pPr lvl="1">
              <a:lnSpc>
                <a:spcPct val="80000"/>
              </a:lnSpc>
            </a:pPr>
            <a:r>
              <a:rPr lang="fr-FR" sz="1800"/>
              <a:t>Action sur l'auto-transition</a:t>
            </a:r>
          </a:p>
          <a:p>
            <a:pPr lvl="1">
              <a:lnSpc>
                <a:spcPct val="80000"/>
              </a:lnSpc>
            </a:pPr>
            <a:r>
              <a:rPr lang="fr-FR" sz="1800"/>
              <a:t>Action d'entrée</a:t>
            </a:r>
          </a:p>
          <a:p>
            <a:pPr lvl="1">
              <a:lnSpc>
                <a:spcPct val="80000"/>
              </a:lnSpc>
            </a:pPr>
            <a:r>
              <a:rPr lang="fr-FR" sz="1800"/>
              <a:t>Activité associée à l'état</a:t>
            </a:r>
          </a:p>
        </p:txBody>
      </p:sp>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33123"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AE1B7130-B00C-44C6-8308-741499FDEA62}" type="slidenum">
              <a:rPr lang="fr-FR" sz="1400">
                <a:solidFill>
                  <a:srgbClr val="000099"/>
                </a:solidFill>
              </a:rPr>
              <a:pPr/>
              <a:t>141</a:t>
            </a:fld>
            <a:r>
              <a:rPr lang="fr-FR" sz="1400" dirty="0">
                <a:solidFill>
                  <a:srgbClr val="000099"/>
                </a:solidFill>
              </a:rPr>
              <a:t>)</a:t>
            </a:r>
          </a:p>
        </p:txBody>
      </p:sp>
      <p:sp>
        <p:nvSpPr>
          <p:cNvPr id="133124" name="Rectangle 2"/>
          <p:cNvSpPr>
            <a:spLocks noGrp="1" noChangeArrowheads="1"/>
          </p:cNvSpPr>
          <p:nvPr>
            <p:ph type="title"/>
          </p:nvPr>
        </p:nvSpPr>
        <p:spPr/>
        <p:txBody>
          <a:bodyPr/>
          <a:lstStyle/>
          <a:p>
            <a:r>
              <a:rPr lang="fr-FR"/>
              <a:t>Auto-transition / Action interne</a:t>
            </a:r>
          </a:p>
        </p:txBody>
      </p:sp>
      <p:sp>
        <p:nvSpPr>
          <p:cNvPr id="133125" name="Rectangle 3"/>
          <p:cNvSpPr>
            <a:spLocks noGrp="1" noChangeArrowheads="1"/>
          </p:cNvSpPr>
          <p:nvPr>
            <p:ph type="body" idx="1"/>
          </p:nvPr>
        </p:nvSpPr>
        <p:spPr/>
        <p:txBody>
          <a:bodyPr/>
          <a:lstStyle/>
          <a:p>
            <a:r>
              <a:rPr lang="fr-FR" sz="2800"/>
              <a:t>Action interne, le contexte de l'activité est préservé (on ne sort pas de l'état)</a:t>
            </a:r>
          </a:p>
          <a:p>
            <a:endParaRPr lang="fr-FR" sz="2800"/>
          </a:p>
          <a:p>
            <a:r>
              <a:rPr lang="fr-FR" sz="2800"/>
              <a:t>Auto-transition : le contexte est réinitialisé (on sort et on re-rentre dans l'état)</a:t>
            </a:r>
          </a:p>
        </p:txBody>
      </p:sp>
      <p:sp>
        <p:nvSpPr>
          <p:cNvPr id="133126" name="AutoShape 4"/>
          <p:cNvSpPr>
            <a:spLocks noChangeArrowheads="1"/>
          </p:cNvSpPr>
          <p:nvPr/>
        </p:nvSpPr>
        <p:spPr bwMode="auto">
          <a:xfrm>
            <a:off x="901700" y="4014788"/>
            <a:ext cx="2552700" cy="1739900"/>
          </a:xfrm>
          <a:prstGeom prst="roundRect">
            <a:avLst>
              <a:gd name="adj" fmla="val 16667"/>
            </a:avLst>
          </a:prstGeom>
          <a:solidFill>
            <a:srgbClr val="FFFFFF"/>
          </a:solidFill>
          <a:ln w="952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000"/>
              <a:t>   </a:t>
            </a:r>
            <a:r>
              <a:rPr lang="fr-FR" sz="1600" b="1"/>
              <a:t>Nom de l'état</a:t>
            </a:r>
            <a:endParaRPr lang="fr-FR" sz="1400"/>
          </a:p>
          <a:p>
            <a:endParaRPr lang="fr-FR" sz="1400"/>
          </a:p>
          <a:p>
            <a:r>
              <a:rPr lang="fr-FR" sz="1600" b="1"/>
              <a:t>entry</a:t>
            </a:r>
            <a:r>
              <a:rPr lang="fr-FR" sz="1600"/>
              <a:t>         / action</a:t>
            </a:r>
            <a:r>
              <a:rPr lang="fr-FR" sz="1600" baseline="-25000"/>
              <a:t>entry</a:t>
            </a:r>
          </a:p>
          <a:p>
            <a:r>
              <a:rPr lang="fr-FR" sz="1600"/>
              <a:t>event</a:t>
            </a:r>
            <a:r>
              <a:rPr lang="fr-FR" sz="1600" baseline="-25000"/>
              <a:t>1 </a:t>
            </a:r>
            <a:r>
              <a:rPr lang="fr-FR" sz="1600"/>
              <a:t>       / action</a:t>
            </a:r>
            <a:r>
              <a:rPr lang="fr-FR" sz="1600" baseline="-25000"/>
              <a:t>1</a:t>
            </a:r>
          </a:p>
          <a:p>
            <a:r>
              <a:rPr lang="fr-FR" sz="1600"/>
              <a:t>…</a:t>
            </a:r>
          </a:p>
          <a:p>
            <a:r>
              <a:rPr lang="fr-FR" sz="1600" b="1"/>
              <a:t>exit    </a:t>
            </a:r>
            <a:r>
              <a:rPr lang="fr-FR" sz="1600"/>
              <a:t>        / action</a:t>
            </a:r>
            <a:r>
              <a:rPr lang="fr-FR" sz="1600" baseline="-25000"/>
              <a:t>exit</a:t>
            </a:r>
          </a:p>
        </p:txBody>
      </p:sp>
      <p:sp>
        <p:nvSpPr>
          <p:cNvPr id="133127" name="Line 5"/>
          <p:cNvSpPr>
            <a:spLocks noChangeShapeType="1"/>
          </p:cNvSpPr>
          <p:nvPr/>
        </p:nvSpPr>
        <p:spPr bwMode="auto">
          <a:xfrm>
            <a:off x="901700" y="4413250"/>
            <a:ext cx="25527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3128" name="AutoShape 6"/>
          <p:cNvSpPr>
            <a:spLocks noChangeArrowheads="1"/>
          </p:cNvSpPr>
          <p:nvPr/>
        </p:nvSpPr>
        <p:spPr bwMode="auto">
          <a:xfrm>
            <a:off x="4457700" y="4052888"/>
            <a:ext cx="2552700" cy="1739900"/>
          </a:xfrm>
          <a:prstGeom prst="roundRect">
            <a:avLst>
              <a:gd name="adj" fmla="val 16667"/>
            </a:avLst>
          </a:prstGeom>
          <a:solidFill>
            <a:srgbClr val="FFFFFF"/>
          </a:solidFill>
          <a:ln w="952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000"/>
              <a:t>   </a:t>
            </a:r>
            <a:r>
              <a:rPr lang="fr-FR" sz="1600" b="1"/>
              <a:t>Nom de l'état</a:t>
            </a:r>
            <a:endParaRPr lang="fr-FR" sz="1400"/>
          </a:p>
          <a:p>
            <a:endParaRPr lang="fr-FR" sz="1400"/>
          </a:p>
          <a:p>
            <a:r>
              <a:rPr lang="fr-FR" sz="1600" b="1"/>
              <a:t>entry</a:t>
            </a:r>
            <a:r>
              <a:rPr lang="fr-FR" sz="1600"/>
              <a:t>         / action</a:t>
            </a:r>
            <a:r>
              <a:rPr lang="fr-FR" sz="1600" baseline="-25000"/>
              <a:t>entry</a:t>
            </a:r>
          </a:p>
          <a:p>
            <a:r>
              <a:rPr lang="fr-FR" sz="1600"/>
              <a:t>…</a:t>
            </a:r>
          </a:p>
          <a:p>
            <a:r>
              <a:rPr lang="fr-FR" sz="1600" b="1"/>
              <a:t>exit    </a:t>
            </a:r>
            <a:r>
              <a:rPr lang="fr-FR" sz="1600"/>
              <a:t>        / action</a:t>
            </a:r>
            <a:r>
              <a:rPr lang="fr-FR" sz="1600" baseline="-25000"/>
              <a:t>exit</a:t>
            </a:r>
          </a:p>
        </p:txBody>
      </p:sp>
      <p:sp>
        <p:nvSpPr>
          <p:cNvPr id="133129" name="Line 7"/>
          <p:cNvSpPr>
            <a:spLocks noChangeShapeType="1"/>
          </p:cNvSpPr>
          <p:nvPr/>
        </p:nvSpPr>
        <p:spPr bwMode="auto">
          <a:xfrm>
            <a:off x="4457700" y="4451350"/>
            <a:ext cx="25527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cxnSp>
        <p:nvCxnSpPr>
          <p:cNvPr id="133130" name="AutoShape 8"/>
          <p:cNvCxnSpPr>
            <a:cxnSpLocks noChangeShapeType="1"/>
            <a:stCxn id="133128" idx="0"/>
          </p:cNvCxnSpPr>
          <p:nvPr/>
        </p:nvCxnSpPr>
        <p:spPr bwMode="auto">
          <a:xfrm rot="5400000" flipV="1">
            <a:off x="5912644" y="3874294"/>
            <a:ext cx="944562" cy="1301750"/>
          </a:xfrm>
          <a:prstGeom prst="curvedConnector4">
            <a:avLst>
              <a:gd name="adj1" fmla="val -24204"/>
              <a:gd name="adj2" fmla="val 15463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131" name="Text Box 9"/>
          <p:cNvSpPr txBox="1">
            <a:spLocks noChangeArrowheads="1"/>
          </p:cNvSpPr>
          <p:nvPr/>
        </p:nvSpPr>
        <p:spPr bwMode="auto">
          <a:xfrm>
            <a:off x="7285038" y="3700463"/>
            <a:ext cx="1422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a:t>event</a:t>
            </a:r>
            <a:r>
              <a:rPr lang="fr-FR" sz="1600" baseline="-25000"/>
              <a:t>1</a:t>
            </a:r>
            <a:r>
              <a:rPr lang="fr-FR" sz="1600"/>
              <a:t> / action</a:t>
            </a:r>
            <a:r>
              <a:rPr lang="fr-FR" sz="1600" baseline="-25000"/>
              <a:t>1</a:t>
            </a:r>
          </a:p>
        </p:txBody>
      </p:sp>
      <p:sp>
        <p:nvSpPr>
          <p:cNvPr id="133132" name="Text Box 10"/>
          <p:cNvSpPr txBox="1">
            <a:spLocks noChangeArrowheads="1"/>
          </p:cNvSpPr>
          <p:nvPr/>
        </p:nvSpPr>
        <p:spPr bwMode="auto">
          <a:xfrm>
            <a:off x="3787775" y="4689475"/>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a:sym typeface="Symbol" panose="05050102010706020507" pitchFamily="18" charset="2"/>
              </a:rPr>
              <a:t></a:t>
            </a:r>
            <a:endParaRPr lang="fr-FR"/>
          </a:p>
        </p:txBody>
      </p:sp>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3414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E58ED0CB-649E-4BF9-BEA7-E87E2751A230}" type="slidenum">
              <a:rPr lang="fr-FR" sz="1400">
                <a:solidFill>
                  <a:srgbClr val="000099"/>
                </a:solidFill>
              </a:rPr>
              <a:pPr/>
              <a:t>142</a:t>
            </a:fld>
            <a:r>
              <a:rPr lang="fr-FR" sz="1400" dirty="0">
                <a:solidFill>
                  <a:srgbClr val="000099"/>
                </a:solidFill>
              </a:rPr>
              <a:t>)</a:t>
            </a:r>
          </a:p>
        </p:txBody>
      </p:sp>
      <p:sp>
        <p:nvSpPr>
          <p:cNvPr id="134148" name="Rectangle 2"/>
          <p:cNvSpPr>
            <a:spLocks noGrp="1" noChangeArrowheads="1"/>
          </p:cNvSpPr>
          <p:nvPr>
            <p:ph type="title"/>
          </p:nvPr>
        </p:nvSpPr>
        <p:spPr>
          <a:xfrm>
            <a:off x="107950" y="161925"/>
            <a:ext cx="8915400" cy="457200"/>
          </a:xfrm>
        </p:spPr>
        <p:txBody>
          <a:bodyPr/>
          <a:lstStyle/>
          <a:p>
            <a:r>
              <a:rPr lang="fr-FR"/>
              <a:t>Hiérarchie d’états</a:t>
            </a:r>
          </a:p>
        </p:txBody>
      </p:sp>
      <p:sp>
        <p:nvSpPr>
          <p:cNvPr id="134149" name="Rectangle 3"/>
          <p:cNvSpPr>
            <a:spLocks noGrp="1" noChangeArrowheads="1"/>
          </p:cNvSpPr>
          <p:nvPr>
            <p:ph type="body" idx="1"/>
          </p:nvPr>
        </p:nvSpPr>
        <p:spPr>
          <a:xfrm>
            <a:off x="228600" y="850900"/>
            <a:ext cx="8686800" cy="1971675"/>
          </a:xfrm>
        </p:spPr>
        <p:txBody>
          <a:bodyPr>
            <a:spAutoFit/>
          </a:bodyPr>
          <a:lstStyle/>
          <a:p>
            <a:r>
              <a:rPr lang="fr-FR" sz="2800"/>
              <a:t>Permet de structurer les diagrammes complexes.</a:t>
            </a:r>
          </a:p>
          <a:p>
            <a:r>
              <a:rPr lang="fr-FR" sz="2800"/>
              <a:t>Factorisation des actions, activités et transitions dans un super-état ou état composé.</a:t>
            </a:r>
          </a:p>
          <a:p>
            <a:r>
              <a:rPr lang="fr-FR" sz="2800"/>
              <a:t>Exemple : diagramme d’états du distributeur d’argent :</a:t>
            </a:r>
          </a:p>
        </p:txBody>
      </p:sp>
      <p:pic>
        <p:nvPicPr>
          <p:cNvPr id="8417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3" y="3132138"/>
            <a:ext cx="6253162" cy="315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1733" name="Text Box 5"/>
          <p:cNvSpPr txBox="1">
            <a:spLocks noChangeArrowheads="1"/>
          </p:cNvSpPr>
          <p:nvPr/>
        </p:nvSpPr>
        <p:spPr bwMode="auto">
          <a:xfrm>
            <a:off x="7085013" y="3314700"/>
            <a:ext cx="17319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chemeClr val="accent2"/>
                </a:solidFill>
              </a:rPr>
              <a:t>Super-état</a:t>
            </a:r>
          </a:p>
        </p:txBody>
      </p:sp>
      <p:sp>
        <p:nvSpPr>
          <p:cNvPr id="841734" name="Line 6"/>
          <p:cNvSpPr>
            <a:spLocks noChangeShapeType="1"/>
          </p:cNvSpPr>
          <p:nvPr/>
        </p:nvSpPr>
        <p:spPr bwMode="auto">
          <a:xfrm flipH="1" flipV="1">
            <a:off x="6740525" y="3478213"/>
            <a:ext cx="709613" cy="1587"/>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41735" name="Text Box 7"/>
          <p:cNvSpPr txBox="1">
            <a:spLocks noChangeArrowheads="1"/>
          </p:cNvSpPr>
          <p:nvPr/>
        </p:nvSpPr>
        <p:spPr bwMode="auto">
          <a:xfrm>
            <a:off x="7270750" y="4014788"/>
            <a:ext cx="13144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chemeClr val="accent2"/>
                </a:solidFill>
              </a:rPr>
              <a:t>Sous-état</a:t>
            </a:r>
          </a:p>
        </p:txBody>
      </p:sp>
      <p:sp>
        <p:nvSpPr>
          <p:cNvPr id="841736" name="Line 8"/>
          <p:cNvSpPr>
            <a:spLocks noChangeShapeType="1"/>
          </p:cNvSpPr>
          <p:nvPr/>
        </p:nvSpPr>
        <p:spPr bwMode="auto">
          <a:xfrm flipH="1" flipV="1">
            <a:off x="5722938" y="4178300"/>
            <a:ext cx="1739900" cy="1588"/>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41737" name="Text Box 9"/>
          <p:cNvSpPr txBox="1">
            <a:spLocks noChangeArrowheads="1"/>
          </p:cNvSpPr>
          <p:nvPr/>
        </p:nvSpPr>
        <p:spPr bwMode="auto">
          <a:xfrm>
            <a:off x="79375" y="5861050"/>
            <a:ext cx="25654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chemeClr val="accent2"/>
                </a:solidFill>
              </a:rPr>
              <a:t>Transition effectuée quand on arrive à l’état final du super-état</a:t>
            </a:r>
          </a:p>
        </p:txBody>
      </p:sp>
      <p:sp>
        <p:nvSpPr>
          <p:cNvPr id="841738" name="Line 10"/>
          <p:cNvSpPr>
            <a:spLocks noChangeShapeType="1"/>
          </p:cNvSpPr>
          <p:nvPr/>
        </p:nvSpPr>
        <p:spPr bwMode="auto">
          <a:xfrm flipV="1">
            <a:off x="1457325" y="5465763"/>
            <a:ext cx="169863" cy="41910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841732"/>
                                        </p:tgtEl>
                                        <p:attrNameLst>
                                          <p:attrName>style.visibility</p:attrName>
                                        </p:attrNameLst>
                                      </p:cBhvr>
                                      <p:to>
                                        <p:strVal val="visible"/>
                                      </p:to>
                                    </p:set>
                                    <p:anim calcmode="lin" valueType="num">
                                      <p:cBhvr>
                                        <p:cTn id="7" dur="1000" fill="hold"/>
                                        <p:tgtEl>
                                          <p:spTgt spid="841732"/>
                                        </p:tgtEl>
                                        <p:attrNameLst>
                                          <p:attrName>ppt_w</p:attrName>
                                        </p:attrNameLst>
                                      </p:cBhvr>
                                      <p:tavLst>
                                        <p:tav tm="0">
                                          <p:val>
                                            <p:fltVal val="0"/>
                                          </p:val>
                                        </p:tav>
                                        <p:tav tm="100000">
                                          <p:val>
                                            <p:strVal val="#ppt_w"/>
                                          </p:val>
                                        </p:tav>
                                      </p:tavLst>
                                    </p:anim>
                                    <p:anim calcmode="lin" valueType="num">
                                      <p:cBhvr>
                                        <p:cTn id="8" dur="1000" fill="hold"/>
                                        <p:tgtEl>
                                          <p:spTgt spid="841732"/>
                                        </p:tgtEl>
                                        <p:attrNameLst>
                                          <p:attrName>ppt_h</p:attrName>
                                        </p:attrNameLst>
                                      </p:cBhvr>
                                      <p:tavLst>
                                        <p:tav tm="0">
                                          <p:val>
                                            <p:fltVal val="0"/>
                                          </p:val>
                                        </p:tav>
                                        <p:tav tm="100000">
                                          <p:val>
                                            <p:strVal val="#ppt_h"/>
                                          </p:val>
                                        </p:tav>
                                      </p:tavLst>
                                    </p:anim>
                                    <p:anim calcmode="lin" valueType="num">
                                      <p:cBhvr>
                                        <p:cTn id="9" dur="1000" fill="hold"/>
                                        <p:tgtEl>
                                          <p:spTgt spid="841732"/>
                                        </p:tgtEl>
                                        <p:attrNameLst>
                                          <p:attrName>style.rotation</p:attrName>
                                        </p:attrNameLst>
                                      </p:cBhvr>
                                      <p:tavLst>
                                        <p:tav tm="0">
                                          <p:val>
                                            <p:fltVal val="90"/>
                                          </p:val>
                                        </p:tav>
                                        <p:tav tm="100000">
                                          <p:val>
                                            <p:fltVal val="0"/>
                                          </p:val>
                                        </p:tav>
                                      </p:tavLst>
                                    </p:anim>
                                    <p:animEffect transition="in" filter="fade">
                                      <p:cBhvr>
                                        <p:cTn id="10" dur="1000"/>
                                        <p:tgtEl>
                                          <p:spTgt spid="841732"/>
                                        </p:tgtEl>
                                      </p:cBhvr>
                                    </p:animEffect>
                                  </p:childTnLst>
                                </p:cTn>
                              </p:par>
                              <p:par>
                                <p:cTn id="11" presetID="31" presetClass="entr" presetSubtype="0" fill="hold" grpId="0" nodeType="withEffect">
                                  <p:stCondLst>
                                    <p:cond delay="0"/>
                                  </p:stCondLst>
                                  <p:iterate type="lt">
                                    <p:tmPct val="5000"/>
                                  </p:iterate>
                                  <p:childTnLst>
                                    <p:set>
                                      <p:cBhvr>
                                        <p:cTn id="12" dur="1" fill="hold">
                                          <p:stCondLst>
                                            <p:cond delay="0"/>
                                          </p:stCondLst>
                                        </p:cTn>
                                        <p:tgtEl>
                                          <p:spTgt spid="841733"/>
                                        </p:tgtEl>
                                        <p:attrNameLst>
                                          <p:attrName>style.visibility</p:attrName>
                                        </p:attrNameLst>
                                      </p:cBhvr>
                                      <p:to>
                                        <p:strVal val="visible"/>
                                      </p:to>
                                    </p:set>
                                    <p:anim calcmode="lin" valueType="num">
                                      <p:cBhvr>
                                        <p:cTn id="13" dur="1000" fill="hold"/>
                                        <p:tgtEl>
                                          <p:spTgt spid="841733"/>
                                        </p:tgtEl>
                                        <p:attrNameLst>
                                          <p:attrName>ppt_w</p:attrName>
                                        </p:attrNameLst>
                                      </p:cBhvr>
                                      <p:tavLst>
                                        <p:tav tm="0">
                                          <p:val>
                                            <p:fltVal val="0"/>
                                          </p:val>
                                        </p:tav>
                                        <p:tav tm="100000">
                                          <p:val>
                                            <p:strVal val="#ppt_w"/>
                                          </p:val>
                                        </p:tav>
                                      </p:tavLst>
                                    </p:anim>
                                    <p:anim calcmode="lin" valueType="num">
                                      <p:cBhvr>
                                        <p:cTn id="14" dur="1000" fill="hold"/>
                                        <p:tgtEl>
                                          <p:spTgt spid="841733"/>
                                        </p:tgtEl>
                                        <p:attrNameLst>
                                          <p:attrName>ppt_h</p:attrName>
                                        </p:attrNameLst>
                                      </p:cBhvr>
                                      <p:tavLst>
                                        <p:tav tm="0">
                                          <p:val>
                                            <p:fltVal val="0"/>
                                          </p:val>
                                        </p:tav>
                                        <p:tav tm="100000">
                                          <p:val>
                                            <p:strVal val="#ppt_h"/>
                                          </p:val>
                                        </p:tav>
                                      </p:tavLst>
                                    </p:anim>
                                    <p:anim calcmode="lin" valueType="num">
                                      <p:cBhvr>
                                        <p:cTn id="15" dur="1000" fill="hold"/>
                                        <p:tgtEl>
                                          <p:spTgt spid="841733"/>
                                        </p:tgtEl>
                                        <p:attrNameLst>
                                          <p:attrName>style.rotation</p:attrName>
                                        </p:attrNameLst>
                                      </p:cBhvr>
                                      <p:tavLst>
                                        <p:tav tm="0">
                                          <p:val>
                                            <p:fltVal val="90"/>
                                          </p:val>
                                        </p:tav>
                                        <p:tav tm="100000">
                                          <p:val>
                                            <p:fltVal val="0"/>
                                          </p:val>
                                        </p:tav>
                                      </p:tavLst>
                                    </p:anim>
                                    <p:animEffect transition="in" filter="fade">
                                      <p:cBhvr>
                                        <p:cTn id="16" dur="1000"/>
                                        <p:tgtEl>
                                          <p:spTgt spid="841733"/>
                                        </p:tgtEl>
                                      </p:cBhvr>
                                    </p:animEffect>
                                  </p:childTnLst>
                                </p:cTn>
                              </p:par>
                              <p:par>
                                <p:cTn id="17" presetID="31" presetClass="entr" presetSubtype="0" fill="hold" grpId="0" nodeType="withEffect">
                                  <p:stCondLst>
                                    <p:cond delay="0"/>
                                  </p:stCondLst>
                                  <p:iterate type="lt">
                                    <p:tmPct val="5000"/>
                                  </p:iterate>
                                  <p:childTnLst>
                                    <p:set>
                                      <p:cBhvr>
                                        <p:cTn id="18" dur="1" fill="hold">
                                          <p:stCondLst>
                                            <p:cond delay="0"/>
                                          </p:stCondLst>
                                        </p:cTn>
                                        <p:tgtEl>
                                          <p:spTgt spid="841734"/>
                                        </p:tgtEl>
                                        <p:attrNameLst>
                                          <p:attrName>style.visibility</p:attrName>
                                        </p:attrNameLst>
                                      </p:cBhvr>
                                      <p:to>
                                        <p:strVal val="visible"/>
                                      </p:to>
                                    </p:set>
                                    <p:anim calcmode="lin" valueType="num">
                                      <p:cBhvr>
                                        <p:cTn id="19" dur="1000" fill="hold"/>
                                        <p:tgtEl>
                                          <p:spTgt spid="841734"/>
                                        </p:tgtEl>
                                        <p:attrNameLst>
                                          <p:attrName>ppt_w</p:attrName>
                                        </p:attrNameLst>
                                      </p:cBhvr>
                                      <p:tavLst>
                                        <p:tav tm="0">
                                          <p:val>
                                            <p:fltVal val="0"/>
                                          </p:val>
                                        </p:tav>
                                        <p:tav tm="100000">
                                          <p:val>
                                            <p:strVal val="#ppt_w"/>
                                          </p:val>
                                        </p:tav>
                                      </p:tavLst>
                                    </p:anim>
                                    <p:anim calcmode="lin" valueType="num">
                                      <p:cBhvr>
                                        <p:cTn id="20" dur="1000" fill="hold"/>
                                        <p:tgtEl>
                                          <p:spTgt spid="841734"/>
                                        </p:tgtEl>
                                        <p:attrNameLst>
                                          <p:attrName>ppt_h</p:attrName>
                                        </p:attrNameLst>
                                      </p:cBhvr>
                                      <p:tavLst>
                                        <p:tav tm="0">
                                          <p:val>
                                            <p:fltVal val="0"/>
                                          </p:val>
                                        </p:tav>
                                        <p:tav tm="100000">
                                          <p:val>
                                            <p:strVal val="#ppt_h"/>
                                          </p:val>
                                        </p:tav>
                                      </p:tavLst>
                                    </p:anim>
                                    <p:anim calcmode="lin" valueType="num">
                                      <p:cBhvr>
                                        <p:cTn id="21" dur="1000" fill="hold"/>
                                        <p:tgtEl>
                                          <p:spTgt spid="841734"/>
                                        </p:tgtEl>
                                        <p:attrNameLst>
                                          <p:attrName>style.rotation</p:attrName>
                                        </p:attrNameLst>
                                      </p:cBhvr>
                                      <p:tavLst>
                                        <p:tav tm="0">
                                          <p:val>
                                            <p:fltVal val="90"/>
                                          </p:val>
                                        </p:tav>
                                        <p:tav tm="100000">
                                          <p:val>
                                            <p:fltVal val="0"/>
                                          </p:val>
                                        </p:tav>
                                      </p:tavLst>
                                    </p:anim>
                                    <p:animEffect transition="in" filter="fade">
                                      <p:cBhvr>
                                        <p:cTn id="22" dur="1000"/>
                                        <p:tgtEl>
                                          <p:spTgt spid="841734"/>
                                        </p:tgtEl>
                                      </p:cBhvr>
                                    </p:animEffect>
                                  </p:childTnLst>
                                </p:cTn>
                              </p:par>
                              <p:par>
                                <p:cTn id="23" presetID="31" presetClass="entr" presetSubtype="0" fill="hold" grpId="0" nodeType="withEffect">
                                  <p:stCondLst>
                                    <p:cond delay="0"/>
                                  </p:stCondLst>
                                  <p:iterate type="lt">
                                    <p:tmPct val="5000"/>
                                  </p:iterate>
                                  <p:childTnLst>
                                    <p:set>
                                      <p:cBhvr>
                                        <p:cTn id="24" dur="1" fill="hold">
                                          <p:stCondLst>
                                            <p:cond delay="0"/>
                                          </p:stCondLst>
                                        </p:cTn>
                                        <p:tgtEl>
                                          <p:spTgt spid="841735"/>
                                        </p:tgtEl>
                                        <p:attrNameLst>
                                          <p:attrName>style.visibility</p:attrName>
                                        </p:attrNameLst>
                                      </p:cBhvr>
                                      <p:to>
                                        <p:strVal val="visible"/>
                                      </p:to>
                                    </p:set>
                                    <p:anim calcmode="lin" valueType="num">
                                      <p:cBhvr>
                                        <p:cTn id="25" dur="1000" fill="hold"/>
                                        <p:tgtEl>
                                          <p:spTgt spid="841735"/>
                                        </p:tgtEl>
                                        <p:attrNameLst>
                                          <p:attrName>ppt_w</p:attrName>
                                        </p:attrNameLst>
                                      </p:cBhvr>
                                      <p:tavLst>
                                        <p:tav tm="0">
                                          <p:val>
                                            <p:fltVal val="0"/>
                                          </p:val>
                                        </p:tav>
                                        <p:tav tm="100000">
                                          <p:val>
                                            <p:strVal val="#ppt_w"/>
                                          </p:val>
                                        </p:tav>
                                      </p:tavLst>
                                    </p:anim>
                                    <p:anim calcmode="lin" valueType="num">
                                      <p:cBhvr>
                                        <p:cTn id="26" dur="1000" fill="hold"/>
                                        <p:tgtEl>
                                          <p:spTgt spid="841735"/>
                                        </p:tgtEl>
                                        <p:attrNameLst>
                                          <p:attrName>ppt_h</p:attrName>
                                        </p:attrNameLst>
                                      </p:cBhvr>
                                      <p:tavLst>
                                        <p:tav tm="0">
                                          <p:val>
                                            <p:fltVal val="0"/>
                                          </p:val>
                                        </p:tav>
                                        <p:tav tm="100000">
                                          <p:val>
                                            <p:strVal val="#ppt_h"/>
                                          </p:val>
                                        </p:tav>
                                      </p:tavLst>
                                    </p:anim>
                                    <p:anim calcmode="lin" valueType="num">
                                      <p:cBhvr>
                                        <p:cTn id="27" dur="1000" fill="hold"/>
                                        <p:tgtEl>
                                          <p:spTgt spid="841735"/>
                                        </p:tgtEl>
                                        <p:attrNameLst>
                                          <p:attrName>style.rotation</p:attrName>
                                        </p:attrNameLst>
                                      </p:cBhvr>
                                      <p:tavLst>
                                        <p:tav tm="0">
                                          <p:val>
                                            <p:fltVal val="90"/>
                                          </p:val>
                                        </p:tav>
                                        <p:tav tm="100000">
                                          <p:val>
                                            <p:fltVal val="0"/>
                                          </p:val>
                                        </p:tav>
                                      </p:tavLst>
                                    </p:anim>
                                    <p:animEffect transition="in" filter="fade">
                                      <p:cBhvr>
                                        <p:cTn id="28" dur="1000"/>
                                        <p:tgtEl>
                                          <p:spTgt spid="841735"/>
                                        </p:tgtEl>
                                      </p:cBhvr>
                                    </p:animEffect>
                                  </p:childTnLst>
                                </p:cTn>
                              </p:par>
                              <p:par>
                                <p:cTn id="29" presetID="31" presetClass="entr" presetSubtype="0" fill="hold" grpId="0" nodeType="withEffect">
                                  <p:stCondLst>
                                    <p:cond delay="0"/>
                                  </p:stCondLst>
                                  <p:iterate type="lt">
                                    <p:tmPct val="5000"/>
                                  </p:iterate>
                                  <p:childTnLst>
                                    <p:set>
                                      <p:cBhvr>
                                        <p:cTn id="30" dur="1" fill="hold">
                                          <p:stCondLst>
                                            <p:cond delay="0"/>
                                          </p:stCondLst>
                                        </p:cTn>
                                        <p:tgtEl>
                                          <p:spTgt spid="841736"/>
                                        </p:tgtEl>
                                        <p:attrNameLst>
                                          <p:attrName>style.visibility</p:attrName>
                                        </p:attrNameLst>
                                      </p:cBhvr>
                                      <p:to>
                                        <p:strVal val="visible"/>
                                      </p:to>
                                    </p:set>
                                    <p:anim calcmode="lin" valueType="num">
                                      <p:cBhvr>
                                        <p:cTn id="31" dur="1000" fill="hold"/>
                                        <p:tgtEl>
                                          <p:spTgt spid="841736"/>
                                        </p:tgtEl>
                                        <p:attrNameLst>
                                          <p:attrName>ppt_w</p:attrName>
                                        </p:attrNameLst>
                                      </p:cBhvr>
                                      <p:tavLst>
                                        <p:tav tm="0">
                                          <p:val>
                                            <p:fltVal val="0"/>
                                          </p:val>
                                        </p:tav>
                                        <p:tav tm="100000">
                                          <p:val>
                                            <p:strVal val="#ppt_w"/>
                                          </p:val>
                                        </p:tav>
                                      </p:tavLst>
                                    </p:anim>
                                    <p:anim calcmode="lin" valueType="num">
                                      <p:cBhvr>
                                        <p:cTn id="32" dur="1000" fill="hold"/>
                                        <p:tgtEl>
                                          <p:spTgt spid="841736"/>
                                        </p:tgtEl>
                                        <p:attrNameLst>
                                          <p:attrName>ppt_h</p:attrName>
                                        </p:attrNameLst>
                                      </p:cBhvr>
                                      <p:tavLst>
                                        <p:tav tm="0">
                                          <p:val>
                                            <p:fltVal val="0"/>
                                          </p:val>
                                        </p:tav>
                                        <p:tav tm="100000">
                                          <p:val>
                                            <p:strVal val="#ppt_h"/>
                                          </p:val>
                                        </p:tav>
                                      </p:tavLst>
                                    </p:anim>
                                    <p:anim calcmode="lin" valueType="num">
                                      <p:cBhvr>
                                        <p:cTn id="33" dur="1000" fill="hold"/>
                                        <p:tgtEl>
                                          <p:spTgt spid="841736"/>
                                        </p:tgtEl>
                                        <p:attrNameLst>
                                          <p:attrName>style.rotation</p:attrName>
                                        </p:attrNameLst>
                                      </p:cBhvr>
                                      <p:tavLst>
                                        <p:tav tm="0">
                                          <p:val>
                                            <p:fltVal val="90"/>
                                          </p:val>
                                        </p:tav>
                                        <p:tav tm="100000">
                                          <p:val>
                                            <p:fltVal val="0"/>
                                          </p:val>
                                        </p:tav>
                                      </p:tavLst>
                                    </p:anim>
                                    <p:animEffect transition="in" filter="fade">
                                      <p:cBhvr>
                                        <p:cTn id="34" dur="1000"/>
                                        <p:tgtEl>
                                          <p:spTgt spid="841736"/>
                                        </p:tgtEl>
                                      </p:cBhvr>
                                    </p:animEffect>
                                  </p:childTnLst>
                                </p:cTn>
                              </p:par>
                              <p:par>
                                <p:cTn id="35" presetID="31" presetClass="entr" presetSubtype="0" fill="hold" grpId="0" nodeType="withEffect">
                                  <p:stCondLst>
                                    <p:cond delay="0"/>
                                  </p:stCondLst>
                                  <p:iterate type="lt">
                                    <p:tmPct val="5000"/>
                                  </p:iterate>
                                  <p:childTnLst>
                                    <p:set>
                                      <p:cBhvr>
                                        <p:cTn id="36" dur="1" fill="hold">
                                          <p:stCondLst>
                                            <p:cond delay="0"/>
                                          </p:stCondLst>
                                        </p:cTn>
                                        <p:tgtEl>
                                          <p:spTgt spid="841737"/>
                                        </p:tgtEl>
                                        <p:attrNameLst>
                                          <p:attrName>style.visibility</p:attrName>
                                        </p:attrNameLst>
                                      </p:cBhvr>
                                      <p:to>
                                        <p:strVal val="visible"/>
                                      </p:to>
                                    </p:set>
                                    <p:anim calcmode="lin" valueType="num">
                                      <p:cBhvr>
                                        <p:cTn id="37" dur="1000" fill="hold"/>
                                        <p:tgtEl>
                                          <p:spTgt spid="841737"/>
                                        </p:tgtEl>
                                        <p:attrNameLst>
                                          <p:attrName>ppt_w</p:attrName>
                                        </p:attrNameLst>
                                      </p:cBhvr>
                                      <p:tavLst>
                                        <p:tav tm="0">
                                          <p:val>
                                            <p:fltVal val="0"/>
                                          </p:val>
                                        </p:tav>
                                        <p:tav tm="100000">
                                          <p:val>
                                            <p:strVal val="#ppt_w"/>
                                          </p:val>
                                        </p:tav>
                                      </p:tavLst>
                                    </p:anim>
                                    <p:anim calcmode="lin" valueType="num">
                                      <p:cBhvr>
                                        <p:cTn id="38" dur="1000" fill="hold"/>
                                        <p:tgtEl>
                                          <p:spTgt spid="841737"/>
                                        </p:tgtEl>
                                        <p:attrNameLst>
                                          <p:attrName>ppt_h</p:attrName>
                                        </p:attrNameLst>
                                      </p:cBhvr>
                                      <p:tavLst>
                                        <p:tav tm="0">
                                          <p:val>
                                            <p:fltVal val="0"/>
                                          </p:val>
                                        </p:tav>
                                        <p:tav tm="100000">
                                          <p:val>
                                            <p:strVal val="#ppt_h"/>
                                          </p:val>
                                        </p:tav>
                                      </p:tavLst>
                                    </p:anim>
                                    <p:anim calcmode="lin" valueType="num">
                                      <p:cBhvr>
                                        <p:cTn id="39" dur="1000" fill="hold"/>
                                        <p:tgtEl>
                                          <p:spTgt spid="841737"/>
                                        </p:tgtEl>
                                        <p:attrNameLst>
                                          <p:attrName>style.rotation</p:attrName>
                                        </p:attrNameLst>
                                      </p:cBhvr>
                                      <p:tavLst>
                                        <p:tav tm="0">
                                          <p:val>
                                            <p:fltVal val="90"/>
                                          </p:val>
                                        </p:tav>
                                        <p:tav tm="100000">
                                          <p:val>
                                            <p:fltVal val="0"/>
                                          </p:val>
                                        </p:tav>
                                      </p:tavLst>
                                    </p:anim>
                                    <p:animEffect transition="in" filter="fade">
                                      <p:cBhvr>
                                        <p:cTn id="40" dur="1000"/>
                                        <p:tgtEl>
                                          <p:spTgt spid="841737"/>
                                        </p:tgtEl>
                                      </p:cBhvr>
                                    </p:animEffect>
                                  </p:childTnLst>
                                </p:cTn>
                              </p:par>
                              <p:par>
                                <p:cTn id="41" presetID="31" presetClass="entr" presetSubtype="0" fill="hold" grpId="0" nodeType="withEffect">
                                  <p:stCondLst>
                                    <p:cond delay="0"/>
                                  </p:stCondLst>
                                  <p:iterate type="lt">
                                    <p:tmPct val="5000"/>
                                  </p:iterate>
                                  <p:childTnLst>
                                    <p:set>
                                      <p:cBhvr>
                                        <p:cTn id="42" dur="1" fill="hold">
                                          <p:stCondLst>
                                            <p:cond delay="0"/>
                                          </p:stCondLst>
                                        </p:cTn>
                                        <p:tgtEl>
                                          <p:spTgt spid="841738"/>
                                        </p:tgtEl>
                                        <p:attrNameLst>
                                          <p:attrName>style.visibility</p:attrName>
                                        </p:attrNameLst>
                                      </p:cBhvr>
                                      <p:to>
                                        <p:strVal val="visible"/>
                                      </p:to>
                                    </p:set>
                                    <p:anim calcmode="lin" valueType="num">
                                      <p:cBhvr>
                                        <p:cTn id="43" dur="1000" fill="hold"/>
                                        <p:tgtEl>
                                          <p:spTgt spid="841738"/>
                                        </p:tgtEl>
                                        <p:attrNameLst>
                                          <p:attrName>ppt_w</p:attrName>
                                        </p:attrNameLst>
                                      </p:cBhvr>
                                      <p:tavLst>
                                        <p:tav tm="0">
                                          <p:val>
                                            <p:fltVal val="0"/>
                                          </p:val>
                                        </p:tav>
                                        <p:tav tm="100000">
                                          <p:val>
                                            <p:strVal val="#ppt_w"/>
                                          </p:val>
                                        </p:tav>
                                      </p:tavLst>
                                    </p:anim>
                                    <p:anim calcmode="lin" valueType="num">
                                      <p:cBhvr>
                                        <p:cTn id="44" dur="1000" fill="hold"/>
                                        <p:tgtEl>
                                          <p:spTgt spid="841738"/>
                                        </p:tgtEl>
                                        <p:attrNameLst>
                                          <p:attrName>ppt_h</p:attrName>
                                        </p:attrNameLst>
                                      </p:cBhvr>
                                      <p:tavLst>
                                        <p:tav tm="0">
                                          <p:val>
                                            <p:fltVal val="0"/>
                                          </p:val>
                                        </p:tav>
                                        <p:tav tm="100000">
                                          <p:val>
                                            <p:strVal val="#ppt_h"/>
                                          </p:val>
                                        </p:tav>
                                      </p:tavLst>
                                    </p:anim>
                                    <p:anim calcmode="lin" valueType="num">
                                      <p:cBhvr>
                                        <p:cTn id="45" dur="1000" fill="hold"/>
                                        <p:tgtEl>
                                          <p:spTgt spid="841738"/>
                                        </p:tgtEl>
                                        <p:attrNameLst>
                                          <p:attrName>style.rotation</p:attrName>
                                        </p:attrNameLst>
                                      </p:cBhvr>
                                      <p:tavLst>
                                        <p:tav tm="0">
                                          <p:val>
                                            <p:fltVal val="90"/>
                                          </p:val>
                                        </p:tav>
                                        <p:tav tm="100000">
                                          <p:val>
                                            <p:fltVal val="0"/>
                                          </p:val>
                                        </p:tav>
                                      </p:tavLst>
                                    </p:anim>
                                    <p:animEffect transition="in" filter="fade">
                                      <p:cBhvr>
                                        <p:cTn id="46" dur="1000"/>
                                        <p:tgtEl>
                                          <p:spTgt spid="841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733" grpId="0"/>
      <p:bldP spid="841734" grpId="0" animBg="1"/>
      <p:bldP spid="841735" grpId="0"/>
      <p:bldP spid="841736" grpId="0" animBg="1"/>
      <p:bldP spid="841737" grpId="0"/>
      <p:bldP spid="841738"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35171"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A56B6BEB-A42E-4A44-9013-A442FAEE3F94}" type="slidenum">
              <a:rPr lang="fr-FR" sz="1400">
                <a:solidFill>
                  <a:srgbClr val="000099"/>
                </a:solidFill>
              </a:rPr>
              <a:pPr/>
              <a:t>143</a:t>
            </a:fld>
            <a:r>
              <a:rPr lang="fr-FR" sz="1400" dirty="0">
                <a:solidFill>
                  <a:srgbClr val="000099"/>
                </a:solidFill>
              </a:rPr>
              <a:t>)</a:t>
            </a:r>
          </a:p>
        </p:txBody>
      </p:sp>
      <p:sp>
        <p:nvSpPr>
          <p:cNvPr id="135172" name="Rectangle 2"/>
          <p:cNvSpPr>
            <a:spLocks noGrp="1" noChangeArrowheads="1"/>
          </p:cNvSpPr>
          <p:nvPr>
            <p:ph type="title"/>
          </p:nvPr>
        </p:nvSpPr>
        <p:spPr>
          <a:xfrm>
            <a:off x="107950" y="165100"/>
            <a:ext cx="8915400" cy="457200"/>
          </a:xfrm>
        </p:spPr>
        <p:txBody>
          <a:bodyPr/>
          <a:lstStyle/>
          <a:p>
            <a:r>
              <a:rPr lang="fr-FR"/>
              <a:t>Pseudo-état historique</a:t>
            </a:r>
          </a:p>
        </p:txBody>
      </p:sp>
      <p:sp>
        <p:nvSpPr>
          <p:cNvPr id="135173" name="Rectangle 3"/>
          <p:cNvSpPr>
            <a:spLocks noChangeArrowheads="1"/>
          </p:cNvSpPr>
          <p:nvPr/>
        </p:nvSpPr>
        <p:spPr bwMode="auto">
          <a:xfrm>
            <a:off x="36513" y="687388"/>
            <a:ext cx="9082087" cy="4191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rgbClr val="FF0000"/>
              </a:buClr>
              <a:buFont typeface="Symbol" panose="05050102010706020507" pitchFamily="18" charset="2"/>
              <a:buChar char="¨"/>
            </a:pPr>
            <a:r>
              <a:rPr lang="fr-FR" sz="2800" dirty="0">
                <a:solidFill>
                  <a:srgbClr val="000099"/>
                </a:solidFill>
              </a:rPr>
              <a:t>Quand une transition sort d’un super-état :</a:t>
            </a:r>
          </a:p>
          <a:p>
            <a:pPr lvl="1">
              <a:spcBef>
                <a:spcPct val="20000"/>
              </a:spcBef>
              <a:buClr>
                <a:srgbClr val="FF0000"/>
              </a:buClr>
              <a:buFont typeface="Symbol" panose="05050102010706020507" pitchFamily="18" charset="2"/>
              <a:buChar char="¨"/>
            </a:pPr>
            <a:r>
              <a:rPr lang="fr-FR" dirty="0">
                <a:solidFill>
                  <a:srgbClr val="000099"/>
                </a:solidFill>
              </a:rPr>
              <a:t>le dernier sous-état atteint n’est plus connu,</a:t>
            </a:r>
          </a:p>
          <a:p>
            <a:pPr lvl="1">
              <a:spcBef>
                <a:spcPct val="20000"/>
              </a:spcBef>
              <a:buClr>
                <a:srgbClr val="FF0000"/>
              </a:buClr>
              <a:buFont typeface="Symbol" panose="05050102010706020507" pitchFamily="18" charset="2"/>
              <a:buChar char="¨"/>
            </a:pPr>
            <a:r>
              <a:rPr lang="fr-FR" dirty="0">
                <a:solidFill>
                  <a:srgbClr val="000099"/>
                </a:solidFill>
              </a:rPr>
              <a:t>une nouvelle entrée dans le super état redémarre au premier sous-état.</a:t>
            </a:r>
          </a:p>
          <a:p>
            <a:pPr>
              <a:spcBef>
                <a:spcPct val="20000"/>
              </a:spcBef>
              <a:buClr>
                <a:srgbClr val="FF0000"/>
              </a:buClr>
              <a:buFont typeface="Symbol" panose="05050102010706020507" pitchFamily="18" charset="2"/>
              <a:buChar char="¨"/>
            </a:pPr>
            <a:r>
              <a:rPr lang="fr-FR" sz="2800" dirty="0">
                <a:solidFill>
                  <a:srgbClr val="000099"/>
                </a:solidFill>
              </a:rPr>
              <a:t>Un pseudo-état historique permet de mémoriser le dernier sous-état.</a:t>
            </a:r>
          </a:p>
          <a:p>
            <a:pPr>
              <a:spcBef>
                <a:spcPct val="20000"/>
              </a:spcBef>
              <a:buClr>
                <a:srgbClr val="FF0000"/>
              </a:buClr>
              <a:buFont typeface="Symbol" panose="05050102010706020507" pitchFamily="18" charset="2"/>
              <a:buChar char="¨"/>
            </a:pPr>
            <a:r>
              <a:rPr lang="fr-FR" sz="2800" dirty="0">
                <a:solidFill>
                  <a:srgbClr val="000099"/>
                </a:solidFill>
              </a:rPr>
              <a:t>Notation : </a:t>
            </a:r>
          </a:p>
          <a:p>
            <a:pPr>
              <a:spcBef>
                <a:spcPct val="20000"/>
              </a:spcBef>
              <a:buClr>
                <a:srgbClr val="FF0000"/>
              </a:buClr>
              <a:buFont typeface="Symbol" panose="05050102010706020507" pitchFamily="18" charset="2"/>
              <a:buChar char="¨"/>
            </a:pPr>
            <a:r>
              <a:rPr lang="fr-FR" sz="2800" dirty="0">
                <a:solidFill>
                  <a:srgbClr val="000099"/>
                </a:solidFill>
              </a:rPr>
              <a:t>Exemple : diagramme d’états d’un développement informatique :</a:t>
            </a:r>
          </a:p>
        </p:txBody>
      </p:sp>
      <p:pic>
        <p:nvPicPr>
          <p:cNvPr id="13517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3189288"/>
            <a:ext cx="617537" cy="61912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455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86288"/>
            <a:ext cx="9144000" cy="188118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1004556"/>
                                        </p:tgtEl>
                                        <p:attrNameLst>
                                          <p:attrName>style.visibility</p:attrName>
                                        </p:attrNameLst>
                                      </p:cBhvr>
                                      <p:to>
                                        <p:strVal val="visible"/>
                                      </p:to>
                                    </p:set>
                                    <p:anim calcmode="lin" valueType="num">
                                      <p:cBhvr>
                                        <p:cTn id="7" dur="1000" fill="hold"/>
                                        <p:tgtEl>
                                          <p:spTgt spid="1004556"/>
                                        </p:tgtEl>
                                        <p:attrNameLst>
                                          <p:attrName>ppt_w</p:attrName>
                                        </p:attrNameLst>
                                      </p:cBhvr>
                                      <p:tavLst>
                                        <p:tav tm="0">
                                          <p:val>
                                            <p:fltVal val="0"/>
                                          </p:val>
                                        </p:tav>
                                        <p:tav tm="100000">
                                          <p:val>
                                            <p:strVal val="#ppt_w"/>
                                          </p:val>
                                        </p:tav>
                                      </p:tavLst>
                                    </p:anim>
                                    <p:anim calcmode="lin" valueType="num">
                                      <p:cBhvr>
                                        <p:cTn id="8" dur="1000" fill="hold"/>
                                        <p:tgtEl>
                                          <p:spTgt spid="1004556"/>
                                        </p:tgtEl>
                                        <p:attrNameLst>
                                          <p:attrName>ppt_h</p:attrName>
                                        </p:attrNameLst>
                                      </p:cBhvr>
                                      <p:tavLst>
                                        <p:tav tm="0">
                                          <p:val>
                                            <p:fltVal val="0"/>
                                          </p:val>
                                        </p:tav>
                                        <p:tav tm="100000">
                                          <p:val>
                                            <p:strVal val="#ppt_h"/>
                                          </p:val>
                                        </p:tav>
                                      </p:tavLst>
                                    </p:anim>
                                    <p:anim calcmode="lin" valueType="num">
                                      <p:cBhvr>
                                        <p:cTn id="9" dur="1000" fill="hold"/>
                                        <p:tgtEl>
                                          <p:spTgt spid="1004556"/>
                                        </p:tgtEl>
                                        <p:attrNameLst>
                                          <p:attrName>style.rotation</p:attrName>
                                        </p:attrNameLst>
                                      </p:cBhvr>
                                      <p:tavLst>
                                        <p:tav tm="0">
                                          <p:val>
                                            <p:fltVal val="90"/>
                                          </p:val>
                                        </p:tav>
                                        <p:tav tm="100000">
                                          <p:val>
                                            <p:fltVal val="0"/>
                                          </p:val>
                                        </p:tav>
                                      </p:tavLst>
                                    </p:anim>
                                    <p:animEffect transition="in" filter="fade">
                                      <p:cBhvr>
                                        <p:cTn id="10" dur="1000"/>
                                        <p:tgtEl>
                                          <p:spTgt spid="1004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36195"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983294F3-F507-4E80-8F1C-0B1C5CE8F23C}" type="slidenum">
              <a:rPr lang="fr-FR" sz="1400">
                <a:solidFill>
                  <a:srgbClr val="000099"/>
                </a:solidFill>
              </a:rPr>
              <a:pPr/>
              <a:t>144</a:t>
            </a:fld>
            <a:r>
              <a:rPr lang="fr-FR" sz="1400" dirty="0">
                <a:solidFill>
                  <a:srgbClr val="000099"/>
                </a:solidFill>
              </a:rPr>
              <a:t>)</a:t>
            </a:r>
          </a:p>
        </p:txBody>
      </p:sp>
      <p:sp>
        <p:nvSpPr>
          <p:cNvPr id="136196" name="Rectangle 2"/>
          <p:cNvSpPr>
            <a:spLocks noGrp="1" noChangeArrowheads="1"/>
          </p:cNvSpPr>
          <p:nvPr>
            <p:ph type="title"/>
          </p:nvPr>
        </p:nvSpPr>
        <p:spPr>
          <a:xfrm>
            <a:off x="107950" y="150813"/>
            <a:ext cx="8915400" cy="457200"/>
          </a:xfrm>
        </p:spPr>
        <p:txBody>
          <a:bodyPr/>
          <a:lstStyle/>
          <a:p>
            <a:r>
              <a:rPr lang="fr-FR"/>
              <a:t>Comportements concurrents</a:t>
            </a:r>
          </a:p>
        </p:txBody>
      </p:sp>
      <p:sp>
        <p:nvSpPr>
          <p:cNvPr id="136197" name="Rectangle 36"/>
          <p:cNvSpPr>
            <a:spLocks noChangeArrowheads="1"/>
          </p:cNvSpPr>
          <p:nvPr/>
        </p:nvSpPr>
        <p:spPr bwMode="auto">
          <a:xfrm>
            <a:off x="61913" y="896938"/>
            <a:ext cx="9082087" cy="333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82600" indent="-4826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rgbClr val="FF0000"/>
              </a:buClr>
              <a:buFont typeface="Symbol" panose="05050102010706020507" pitchFamily="18" charset="2"/>
              <a:buChar char="¨"/>
            </a:pPr>
            <a:r>
              <a:rPr lang="fr-FR" sz="2800">
                <a:solidFill>
                  <a:srgbClr val="000099"/>
                </a:solidFill>
              </a:rPr>
              <a:t>Un objet peut se trouver dans plusieurs états à la fois. On crée alors un état composé de plusieurs </a:t>
            </a:r>
            <a:r>
              <a:rPr lang="fr-FR" sz="2800" b="1">
                <a:solidFill>
                  <a:srgbClr val="000099"/>
                </a:solidFill>
              </a:rPr>
              <a:t>régions</a:t>
            </a:r>
            <a:r>
              <a:rPr lang="fr-FR" sz="2800">
                <a:solidFill>
                  <a:srgbClr val="000099"/>
                </a:solidFill>
              </a:rPr>
              <a:t> concurrentes.</a:t>
            </a:r>
          </a:p>
          <a:p>
            <a:pPr>
              <a:spcBef>
                <a:spcPct val="20000"/>
              </a:spcBef>
              <a:buClr>
                <a:srgbClr val="FF0000"/>
              </a:buClr>
              <a:buFont typeface="Symbol" panose="05050102010706020507" pitchFamily="18" charset="2"/>
              <a:buChar char="¨"/>
            </a:pPr>
            <a:r>
              <a:rPr lang="fr-FR" sz="2800">
                <a:solidFill>
                  <a:srgbClr val="000099"/>
                </a:solidFill>
              </a:rPr>
              <a:t>Chaque région possède son propre diagramme d’état.</a:t>
            </a:r>
          </a:p>
          <a:p>
            <a:pPr>
              <a:spcBef>
                <a:spcPct val="20000"/>
              </a:spcBef>
              <a:buClr>
                <a:srgbClr val="FF0000"/>
              </a:buClr>
              <a:buFont typeface="Symbol" panose="05050102010706020507" pitchFamily="18" charset="2"/>
              <a:buChar char="¨"/>
            </a:pPr>
            <a:r>
              <a:rPr lang="fr-FR" sz="2800">
                <a:solidFill>
                  <a:srgbClr val="000099"/>
                </a:solidFill>
              </a:rPr>
              <a:t>Lorsqu’un objet est dans l’état composite, il se trouve dans un état de chaque diagramme d’état.</a:t>
            </a:r>
          </a:p>
          <a:p>
            <a:pPr>
              <a:spcBef>
                <a:spcPct val="20000"/>
              </a:spcBef>
              <a:buClr>
                <a:srgbClr val="FF0000"/>
              </a:buClr>
              <a:buFont typeface="Symbol" panose="05050102010706020507" pitchFamily="18" charset="2"/>
              <a:buChar char="¨"/>
            </a:pPr>
            <a:r>
              <a:rPr lang="fr-FR" sz="2800">
                <a:solidFill>
                  <a:srgbClr val="000099"/>
                </a:solidFill>
              </a:rPr>
              <a:t>Exemple : diagramme d’état d’une automobile :</a:t>
            </a:r>
          </a:p>
        </p:txBody>
      </p:sp>
      <p:grpSp>
        <p:nvGrpSpPr>
          <p:cNvPr id="665640" name="Group 40"/>
          <p:cNvGrpSpPr>
            <a:grpSpLocks/>
          </p:cNvGrpSpPr>
          <p:nvPr/>
        </p:nvGrpSpPr>
        <p:grpSpPr bwMode="auto">
          <a:xfrm>
            <a:off x="0" y="4211638"/>
            <a:ext cx="8724900" cy="2438400"/>
            <a:chOff x="0" y="2653"/>
            <a:chExt cx="5496" cy="1536"/>
          </a:xfrm>
        </p:grpSpPr>
        <p:pic>
          <p:nvPicPr>
            <p:cNvPr id="136200"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53"/>
              <a:ext cx="5496" cy="1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201" name="Line 38"/>
            <p:cNvSpPr>
              <a:spLocks noChangeShapeType="1"/>
            </p:cNvSpPr>
            <p:nvPr/>
          </p:nvSpPr>
          <p:spPr bwMode="auto">
            <a:xfrm flipV="1">
              <a:off x="1225" y="3447"/>
              <a:ext cx="3105" cy="1"/>
            </a:xfrm>
            <a:prstGeom prst="line">
              <a:avLst/>
            </a:prstGeom>
            <a:noFill/>
            <a:ln w="9525">
              <a:solidFill>
                <a:srgbClr val="8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6202" name="Line 39"/>
            <p:cNvSpPr>
              <a:spLocks noChangeShapeType="1"/>
            </p:cNvSpPr>
            <p:nvPr/>
          </p:nvSpPr>
          <p:spPr bwMode="auto">
            <a:xfrm flipV="1">
              <a:off x="1216" y="2955"/>
              <a:ext cx="3113" cy="1"/>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136199" name="AutoShape 41">
            <a:hlinkClick r:id="rId4" action="ppaction://hlinksldjump" highlightClick="1"/>
          </p:cNvPr>
          <p:cNvSpPr>
            <a:spLocks noChangeArrowheads="1"/>
          </p:cNvSpPr>
          <p:nvPr/>
        </p:nvSpPr>
        <p:spPr bwMode="auto">
          <a:xfrm>
            <a:off x="8585200" y="6096000"/>
            <a:ext cx="369888" cy="369888"/>
          </a:xfrm>
          <a:prstGeom prst="actionButtonHome">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665640"/>
                                        </p:tgtEl>
                                        <p:attrNameLst>
                                          <p:attrName>style.visibility</p:attrName>
                                        </p:attrNameLst>
                                      </p:cBhvr>
                                      <p:to>
                                        <p:strVal val="visible"/>
                                      </p:to>
                                    </p:set>
                                    <p:anim calcmode="lin" valueType="num">
                                      <p:cBhvr>
                                        <p:cTn id="7" dur="1000" fill="hold"/>
                                        <p:tgtEl>
                                          <p:spTgt spid="665640"/>
                                        </p:tgtEl>
                                        <p:attrNameLst>
                                          <p:attrName>ppt_w</p:attrName>
                                        </p:attrNameLst>
                                      </p:cBhvr>
                                      <p:tavLst>
                                        <p:tav tm="0">
                                          <p:val>
                                            <p:fltVal val="0"/>
                                          </p:val>
                                        </p:tav>
                                        <p:tav tm="100000">
                                          <p:val>
                                            <p:strVal val="#ppt_w"/>
                                          </p:val>
                                        </p:tav>
                                      </p:tavLst>
                                    </p:anim>
                                    <p:anim calcmode="lin" valueType="num">
                                      <p:cBhvr>
                                        <p:cTn id="8" dur="1000" fill="hold"/>
                                        <p:tgtEl>
                                          <p:spTgt spid="665640"/>
                                        </p:tgtEl>
                                        <p:attrNameLst>
                                          <p:attrName>ppt_h</p:attrName>
                                        </p:attrNameLst>
                                      </p:cBhvr>
                                      <p:tavLst>
                                        <p:tav tm="0">
                                          <p:val>
                                            <p:fltVal val="0"/>
                                          </p:val>
                                        </p:tav>
                                        <p:tav tm="100000">
                                          <p:val>
                                            <p:strVal val="#ppt_h"/>
                                          </p:val>
                                        </p:tav>
                                      </p:tavLst>
                                    </p:anim>
                                    <p:anim calcmode="lin" valueType="num">
                                      <p:cBhvr>
                                        <p:cTn id="9" dur="1000" fill="hold"/>
                                        <p:tgtEl>
                                          <p:spTgt spid="665640"/>
                                        </p:tgtEl>
                                        <p:attrNameLst>
                                          <p:attrName>style.rotation</p:attrName>
                                        </p:attrNameLst>
                                      </p:cBhvr>
                                      <p:tavLst>
                                        <p:tav tm="0">
                                          <p:val>
                                            <p:fltVal val="90"/>
                                          </p:val>
                                        </p:tav>
                                        <p:tav tm="100000">
                                          <p:val>
                                            <p:fltVal val="0"/>
                                          </p:val>
                                        </p:tav>
                                      </p:tavLst>
                                    </p:anim>
                                    <p:animEffect transition="in" filter="fade">
                                      <p:cBhvr>
                                        <p:cTn id="10" dur="1000"/>
                                        <p:tgtEl>
                                          <p:spTgt spid="665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277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F6556F4-680E-42C5-9AD9-DE23D23C01C9}" type="slidenum">
              <a:rPr lang="fr-FR" sz="1400">
                <a:solidFill>
                  <a:srgbClr val="000099"/>
                </a:solidFill>
              </a:rPr>
              <a:pPr/>
              <a:t>145</a:t>
            </a:fld>
            <a:r>
              <a:rPr lang="fr-FR" sz="1400" dirty="0">
                <a:solidFill>
                  <a:srgbClr val="000099"/>
                </a:solidFill>
              </a:rPr>
              <a:t>)</a:t>
            </a:r>
          </a:p>
        </p:txBody>
      </p:sp>
      <p:sp>
        <p:nvSpPr>
          <p:cNvPr id="32772" name="Rectangle 4"/>
          <p:cNvSpPr>
            <a:spLocks noGrp="1" noChangeArrowheads="1"/>
          </p:cNvSpPr>
          <p:nvPr>
            <p:ph type="title"/>
          </p:nvPr>
        </p:nvSpPr>
        <p:spPr>
          <a:xfrm>
            <a:off x="107950" y="46038"/>
            <a:ext cx="8915400" cy="457200"/>
          </a:xfrm>
          <a:noFill/>
        </p:spPr>
        <p:txBody>
          <a:bodyPr/>
          <a:lstStyle/>
          <a:p>
            <a:r>
              <a:rPr lang="fr-FR" dirty="0"/>
              <a:t>Exercice 6</a:t>
            </a:r>
          </a:p>
        </p:txBody>
      </p:sp>
      <p:sp>
        <p:nvSpPr>
          <p:cNvPr id="32773" name="Rectangle 5"/>
          <p:cNvSpPr>
            <a:spLocks noGrp="1" noChangeArrowheads="1"/>
          </p:cNvSpPr>
          <p:nvPr>
            <p:ph type="body" idx="1"/>
          </p:nvPr>
        </p:nvSpPr>
        <p:spPr>
          <a:xfrm>
            <a:off x="86706" y="965200"/>
            <a:ext cx="8686800" cy="4692650"/>
          </a:xfrm>
        </p:spPr>
        <p:txBody>
          <a:bodyPr/>
          <a:lstStyle/>
          <a:p>
            <a:r>
              <a:rPr lang="fr-FR" sz="2800" dirty="0"/>
              <a:t>Représenter par un diagramme d’états les états          que peut prendre un individu du point de vue de l’INSEE : </a:t>
            </a:r>
          </a:p>
          <a:p>
            <a:pPr lvl="1"/>
            <a:r>
              <a:rPr lang="fr-FR" sz="2400" dirty="0"/>
              <a:t>vivant,</a:t>
            </a:r>
          </a:p>
          <a:p>
            <a:pPr lvl="1"/>
            <a:r>
              <a:rPr lang="fr-FR" sz="2400" dirty="0"/>
              <a:t>décédé,</a:t>
            </a:r>
          </a:p>
          <a:p>
            <a:pPr lvl="1"/>
            <a:r>
              <a:rPr lang="fr-FR" sz="2400" dirty="0"/>
              <a:t>mineur,</a:t>
            </a:r>
          </a:p>
          <a:p>
            <a:pPr lvl="1"/>
            <a:r>
              <a:rPr lang="fr-FR" sz="2400" dirty="0"/>
              <a:t>majeur,</a:t>
            </a:r>
          </a:p>
          <a:p>
            <a:pPr lvl="1"/>
            <a:r>
              <a:rPr lang="fr-FR" sz="2400" dirty="0"/>
              <a:t>célibataire,</a:t>
            </a:r>
          </a:p>
          <a:p>
            <a:pPr lvl="1"/>
            <a:r>
              <a:rPr lang="fr-FR" sz="2400" dirty="0"/>
              <a:t>marié,</a:t>
            </a:r>
          </a:p>
          <a:p>
            <a:pPr lvl="1"/>
            <a:r>
              <a:rPr lang="fr-FR" sz="2400" dirty="0"/>
              <a:t>veuf,</a:t>
            </a:r>
          </a:p>
          <a:p>
            <a:pPr lvl="1"/>
            <a:r>
              <a:rPr lang="fr-FR" sz="2400" dirty="0"/>
              <a:t>divorcé.</a:t>
            </a:r>
            <a:endParaRPr lang="fr-FR" sz="2000" dirty="0"/>
          </a:p>
          <a:p>
            <a:pPr lvl="1">
              <a:lnSpc>
                <a:spcPct val="90000"/>
              </a:lnSpc>
              <a:buFontTx/>
              <a:buNone/>
            </a:pPr>
            <a:endParaRPr lang="fr-FR" sz="2000" dirty="0"/>
          </a:p>
        </p:txBody>
      </p:sp>
      <p:pic>
        <p:nvPicPr>
          <p:cNvPr id="7" name="Picture 2" descr="Résultat de recherche d'images pour &quot;entrainement&quot;">
            <a:extLst>
              <a:ext uri="{FF2B5EF4-FFF2-40B4-BE49-F238E27FC236}">
                <a16:creationId xmlns:a16="http://schemas.microsoft.com/office/drawing/2014/main" id="{A15411BE-B287-4314-AA1C-C87BB2F85B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46" r="18000"/>
          <a:stretch/>
        </p:blipFill>
        <p:spPr bwMode="auto">
          <a:xfrm>
            <a:off x="7788170" y="46038"/>
            <a:ext cx="1311659"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780730"/>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38243"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898BBC7F-2E1D-456C-81FA-200AF861783A}" type="slidenum">
              <a:rPr lang="fr-FR" sz="1400">
                <a:solidFill>
                  <a:srgbClr val="000099"/>
                </a:solidFill>
              </a:rPr>
              <a:pPr/>
              <a:t>146</a:t>
            </a:fld>
            <a:r>
              <a:rPr lang="fr-FR" sz="1400" dirty="0">
                <a:solidFill>
                  <a:srgbClr val="000099"/>
                </a:solidFill>
              </a:rPr>
              <a:t>)</a:t>
            </a:r>
          </a:p>
        </p:txBody>
      </p:sp>
      <p:sp>
        <p:nvSpPr>
          <p:cNvPr id="138244" name="Text Box 2"/>
          <p:cNvSpPr txBox="1">
            <a:spLocks noChangeArrowheads="1"/>
          </p:cNvSpPr>
          <p:nvPr/>
        </p:nvSpPr>
        <p:spPr bwMode="auto">
          <a:xfrm>
            <a:off x="57150" y="112713"/>
            <a:ext cx="9031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b="1">
                <a:solidFill>
                  <a:srgbClr val="000099"/>
                </a:solidFill>
                <a:sym typeface="Wingdings" panose="05000000000000000000" pitchFamily="2" charset="2"/>
              </a:rPr>
              <a:t>Les diagrammes un par un</a:t>
            </a:r>
          </a:p>
        </p:txBody>
      </p:sp>
      <p:sp>
        <p:nvSpPr>
          <p:cNvPr id="138245" name="Text Box 3"/>
          <p:cNvSpPr txBox="1">
            <a:spLocks noChangeArrowheads="1"/>
          </p:cNvSpPr>
          <p:nvPr/>
        </p:nvSpPr>
        <p:spPr bwMode="auto">
          <a:xfrm>
            <a:off x="84138" y="2286000"/>
            <a:ext cx="893603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fr-FR" sz="2800" b="1" dirty="0">
                <a:solidFill>
                  <a:srgbClr val="003399"/>
                </a:solidFill>
                <a:latin typeface="Arial" panose="020B0604020202020204" pitchFamily="34" charset="0"/>
              </a:rPr>
              <a:t>VII</a:t>
            </a:r>
          </a:p>
          <a:p>
            <a:pPr algn="ctr" eaLnBrk="1" hangingPunct="1"/>
            <a:r>
              <a:rPr lang="fr-FR" sz="2800" b="1" dirty="0">
                <a:solidFill>
                  <a:srgbClr val="003399"/>
                </a:solidFill>
                <a:latin typeface="Arial" panose="020B0604020202020204" pitchFamily="34" charset="0"/>
              </a:rPr>
              <a:t>Le diagramme d’activités</a:t>
            </a:r>
          </a:p>
        </p:txBody>
      </p:sp>
      <p:sp>
        <p:nvSpPr>
          <p:cNvPr id="138246" name="AutoShape 4">
            <a:hlinkClick r:id="rId4" action="ppaction://hlinksldjump" highlightClick="1"/>
          </p:cNvPr>
          <p:cNvSpPr>
            <a:spLocks noChangeArrowheads="1"/>
          </p:cNvSpPr>
          <p:nvPr/>
        </p:nvSpPr>
        <p:spPr bwMode="auto">
          <a:xfrm>
            <a:off x="8445500" y="5905500"/>
            <a:ext cx="522288" cy="547688"/>
          </a:xfrm>
          <a:prstGeom prst="actionButtonHome">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pic>
        <p:nvPicPr>
          <p:cNvPr id="7" name="Picture 4" descr="logo">
            <a:extLst>
              <a:ext uri="{FF2B5EF4-FFF2-40B4-BE49-F238E27FC236}">
                <a16:creationId xmlns:a16="http://schemas.microsoft.com/office/drawing/2014/main" id="{64868652-9F9F-4648-AD6D-3AD025EBD8FB}"/>
              </a:ext>
            </a:extLst>
          </p:cNvPr>
          <p:cNvPicPr>
            <a:picLocks noGrp="1" noChangeAspect="1" noChangeArrowheads="1"/>
          </p:cNvPicPr>
          <p:nvPr>
            <p:ph/>
          </p:nvPr>
        </p:nvPicPr>
        <p:blipFill>
          <a:blip r:embed="rId5">
            <a:extLst>
              <a:ext uri="{28A0092B-C50C-407E-A947-70E740481C1C}">
                <a14:useLocalDpi xmlns:a14="http://schemas.microsoft.com/office/drawing/2010/main" val="0"/>
              </a:ext>
            </a:extLst>
          </a:blip>
          <a:srcRect/>
          <a:stretch>
            <a:fillRect/>
          </a:stretch>
        </p:blipFill>
        <p:spPr>
          <a:xfrm>
            <a:off x="2789238" y="788988"/>
            <a:ext cx="3602037" cy="148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Image 7">
            <a:extLst>
              <a:ext uri="{FF2B5EF4-FFF2-40B4-BE49-F238E27FC236}">
                <a16:creationId xmlns:a16="http://schemas.microsoft.com/office/drawing/2014/main" id="{5B3DF636-06A4-499D-85AD-1C6A74AF177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73545" y="824408"/>
            <a:ext cx="1544613" cy="154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3926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E0C42DA4-ABF7-44B5-800B-2F935993A5A5}" type="slidenum">
              <a:rPr lang="fr-FR" sz="1400">
                <a:solidFill>
                  <a:srgbClr val="000099"/>
                </a:solidFill>
              </a:rPr>
              <a:pPr/>
              <a:t>147</a:t>
            </a:fld>
            <a:r>
              <a:rPr lang="fr-FR" sz="1400" dirty="0">
                <a:solidFill>
                  <a:srgbClr val="000099"/>
                </a:solidFill>
              </a:rPr>
              <a:t>)</a:t>
            </a:r>
          </a:p>
        </p:txBody>
      </p:sp>
      <p:sp>
        <p:nvSpPr>
          <p:cNvPr id="139268" name="Rectangle 2"/>
          <p:cNvSpPr>
            <a:spLocks noGrp="1" noChangeArrowheads="1"/>
          </p:cNvSpPr>
          <p:nvPr>
            <p:ph type="title"/>
          </p:nvPr>
        </p:nvSpPr>
        <p:spPr>
          <a:xfrm>
            <a:off x="107950" y="174625"/>
            <a:ext cx="8915400" cy="457200"/>
          </a:xfrm>
        </p:spPr>
        <p:txBody>
          <a:bodyPr/>
          <a:lstStyle/>
          <a:p>
            <a:r>
              <a:rPr lang="fr-FR"/>
              <a:t>Diagramme d’activités</a:t>
            </a:r>
          </a:p>
        </p:txBody>
      </p:sp>
      <p:sp>
        <p:nvSpPr>
          <p:cNvPr id="139269" name="Rectangle 3"/>
          <p:cNvSpPr>
            <a:spLocks noGrp="1" noChangeArrowheads="1"/>
          </p:cNvSpPr>
          <p:nvPr>
            <p:ph type="body" idx="1"/>
          </p:nvPr>
        </p:nvSpPr>
        <p:spPr>
          <a:xfrm>
            <a:off x="73025" y="962025"/>
            <a:ext cx="9070975" cy="4941888"/>
          </a:xfrm>
        </p:spPr>
        <p:txBody>
          <a:bodyPr>
            <a:spAutoFit/>
          </a:bodyPr>
          <a:lstStyle/>
          <a:p>
            <a:r>
              <a:rPr lang="fr-FR"/>
              <a:t>Permet la modélisation dynamique d’un système.</a:t>
            </a:r>
          </a:p>
          <a:p>
            <a:endParaRPr lang="fr-FR"/>
          </a:p>
          <a:p>
            <a:r>
              <a:rPr lang="fr-FR"/>
              <a:t>Mettre l’accent sur les enchaînements et les conditions pour exécuter et coordonner des actions.</a:t>
            </a:r>
          </a:p>
          <a:p>
            <a:endParaRPr lang="fr-FR"/>
          </a:p>
          <a:p>
            <a:r>
              <a:rPr lang="fr-FR"/>
              <a:t>Utilisation :</a:t>
            </a:r>
          </a:p>
          <a:p>
            <a:pPr lvl="1"/>
            <a:r>
              <a:rPr lang="fr-FR"/>
              <a:t>Décrire un processus métier,</a:t>
            </a:r>
          </a:p>
          <a:p>
            <a:pPr lvl="1"/>
            <a:r>
              <a:rPr lang="fr-FR"/>
              <a:t>Décrire un cas d’utilisation,</a:t>
            </a:r>
          </a:p>
          <a:p>
            <a:pPr lvl="1"/>
            <a:r>
              <a:rPr lang="fr-FR"/>
              <a:t>Décrire un algorithme ou une méthode.</a:t>
            </a:r>
            <a:endParaRPr lang="fr-FR" sz="4800">
              <a:solidFill>
                <a:srgbClr val="FF00FF"/>
              </a:solidFill>
            </a:endParaRPr>
          </a:p>
        </p:txBody>
      </p:sp>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4029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33683E23-385F-41DE-925A-A19D62387072}" type="slidenum">
              <a:rPr lang="fr-FR" sz="1400">
                <a:solidFill>
                  <a:srgbClr val="000099"/>
                </a:solidFill>
              </a:rPr>
              <a:pPr/>
              <a:t>148</a:t>
            </a:fld>
            <a:r>
              <a:rPr lang="fr-FR" sz="1400" dirty="0">
                <a:solidFill>
                  <a:srgbClr val="000099"/>
                </a:solidFill>
              </a:rPr>
              <a:t>)</a:t>
            </a:r>
          </a:p>
        </p:txBody>
      </p:sp>
      <p:sp>
        <p:nvSpPr>
          <p:cNvPr id="140292" name="Rectangle 2"/>
          <p:cNvSpPr>
            <a:spLocks noGrp="1" noChangeArrowheads="1"/>
          </p:cNvSpPr>
          <p:nvPr>
            <p:ph type="title"/>
          </p:nvPr>
        </p:nvSpPr>
        <p:spPr>
          <a:xfrm>
            <a:off x="107950" y="173038"/>
            <a:ext cx="8915400" cy="457200"/>
          </a:xfrm>
        </p:spPr>
        <p:txBody>
          <a:bodyPr/>
          <a:lstStyle/>
          <a:p>
            <a:r>
              <a:rPr lang="fr-FR"/>
              <a:t>Éléments de base du diagramme</a:t>
            </a:r>
          </a:p>
        </p:txBody>
      </p:sp>
      <p:sp>
        <p:nvSpPr>
          <p:cNvPr id="140293" name="Rectangle 12"/>
          <p:cNvSpPr>
            <a:spLocks noGrp="1" noChangeArrowheads="1"/>
          </p:cNvSpPr>
          <p:nvPr>
            <p:ph type="body" idx="1"/>
          </p:nvPr>
        </p:nvSpPr>
        <p:spPr>
          <a:xfrm>
            <a:off x="73025" y="884238"/>
            <a:ext cx="9070975" cy="4475162"/>
          </a:xfrm>
          <a:noFill/>
        </p:spPr>
        <p:txBody>
          <a:bodyPr>
            <a:spAutoFit/>
          </a:bodyPr>
          <a:lstStyle/>
          <a:p>
            <a:r>
              <a:rPr lang="fr-FR"/>
              <a:t>Une </a:t>
            </a:r>
            <a:r>
              <a:rPr lang="fr-FR" b="1"/>
              <a:t>action</a:t>
            </a:r>
            <a:r>
              <a:rPr lang="fr-FR"/>
              <a:t> modélise une étape dans l’exécution d’un flot (algorithme ou processus).</a:t>
            </a:r>
          </a:p>
          <a:p>
            <a:r>
              <a:rPr lang="fr-FR"/>
              <a:t>Les actions sont reliées par des </a:t>
            </a:r>
            <a:r>
              <a:rPr lang="fr-FR" b="1"/>
              <a:t>transitions</a:t>
            </a:r>
            <a:r>
              <a:rPr lang="fr-FR"/>
              <a:t>, en général automatiques.</a:t>
            </a:r>
          </a:p>
          <a:p>
            <a:r>
              <a:rPr lang="fr-FR"/>
              <a:t>Exemple :</a:t>
            </a:r>
          </a:p>
          <a:p>
            <a:endParaRPr lang="fr-FR"/>
          </a:p>
          <a:p>
            <a:endParaRPr lang="fr-FR"/>
          </a:p>
          <a:p>
            <a:r>
              <a:rPr lang="fr-FR"/>
              <a:t>Noter la similitude avec le diagramme d’états !</a:t>
            </a:r>
            <a:endParaRPr lang="fr-FR" sz="5400">
              <a:solidFill>
                <a:srgbClr val="FF00FF"/>
              </a:solidFill>
            </a:endParaRPr>
          </a:p>
        </p:txBody>
      </p:sp>
      <p:pic>
        <p:nvPicPr>
          <p:cNvPr id="14029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525" y="3467100"/>
            <a:ext cx="7034213" cy="138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Espace réservé du pied de page 4"/>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41315" name="Espace réservé du numéro de diapositive 5"/>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60637711-6F11-4E84-B628-C97AE3E21C08}" type="slidenum">
              <a:rPr lang="fr-FR" sz="1400">
                <a:solidFill>
                  <a:srgbClr val="000099"/>
                </a:solidFill>
              </a:rPr>
              <a:pPr/>
              <a:t>149</a:t>
            </a:fld>
            <a:r>
              <a:rPr lang="fr-FR" sz="1400" dirty="0">
                <a:solidFill>
                  <a:srgbClr val="000099"/>
                </a:solidFill>
              </a:rPr>
              <a:t>)</a:t>
            </a:r>
          </a:p>
        </p:txBody>
      </p:sp>
      <p:sp>
        <p:nvSpPr>
          <p:cNvPr id="141316" name="Rectangle 2"/>
          <p:cNvSpPr>
            <a:spLocks noGrp="1" noChangeArrowheads="1"/>
          </p:cNvSpPr>
          <p:nvPr>
            <p:ph type="title"/>
          </p:nvPr>
        </p:nvSpPr>
        <p:spPr>
          <a:xfrm>
            <a:off x="107950" y="173038"/>
            <a:ext cx="8915400" cy="457200"/>
          </a:xfrm>
        </p:spPr>
        <p:txBody>
          <a:bodyPr/>
          <a:lstStyle/>
          <a:p>
            <a:r>
              <a:rPr lang="fr-FR"/>
              <a:t>Décisions et fusions</a:t>
            </a:r>
          </a:p>
        </p:txBody>
      </p:sp>
      <p:sp>
        <p:nvSpPr>
          <p:cNvPr id="141317" name="Rectangle 16"/>
          <p:cNvSpPr>
            <a:spLocks noGrp="1" noChangeArrowheads="1"/>
          </p:cNvSpPr>
          <p:nvPr>
            <p:ph type="body" idx="1"/>
          </p:nvPr>
        </p:nvSpPr>
        <p:spPr>
          <a:xfrm>
            <a:off x="73025" y="909638"/>
            <a:ext cx="9070975" cy="3403600"/>
          </a:xfrm>
          <a:noFill/>
        </p:spPr>
        <p:txBody>
          <a:bodyPr>
            <a:spAutoFit/>
          </a:bodyPr>
          <a:lstStyle/>
          <a:p>
            <a:r>
              <a:rPr lang="fr-FR"/>
              <a:t>Une </a:t>
            </a:r>
            <a:r>
              <a:rPr lang="fr-FR" b="1"/>
              <a:t>décision</a:t>
            </a:r>
            <a:r>
              <a:rPr lang="fr-FR"/>
              <a:t> modélise un choix entre plusieurs flots.</a:t>
            </a:r>
          </a:p>
          <a:p>
            <a:r>
              <a:rPr lang="fr-FR"/>
              <a:t>Une </a:t>
            </a:r>
            <a:r>
              <a:rPr lang="fr-FR" b="1"/>
              <a:t>fusion</a:t>
            </a:r>
            <a:r>
              <a:rPr lang="fr-FR"/>
              <a:t> rassemble plusieurs flots alternatifs.</a:t>
            </a:r>
          </a:p>
          <a:p>
            <a:r>
              <a:rPr lang="fr-FR"/>
              <a:t>Équivalent d’un OU dans un texte.</a:t>
            </a:r>
          </a:p>
          <a:p>
            <a:r>
              <a:rPr lang="fr-FR"/>
              <a:t>Notation : </a:t>
            </a:r>
          </a:p>
          <a:p>
            <a:r>
              <a:rPr lang="fr-FR"/>
              <a:t>Exemple :</a:t>
            </a:r>
          </a:p>
        </p:txBody>
      </p:sp>
      <p:pic>
        <p:nvPicPr>
          <p:cNvPr id="14131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88" y="4187825"/>
            <a:ext cx="8672512"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319"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13" y="3154363"/>
            <a:ext cx="8445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320" name="Text Box 19"/>
          <p:cNvSpPr txBox="1">
            <a:spLocks noChangeArrowheads="1"/>
          </p:cNvSpPr>
          <p:nvPr/>
        </p:nvSpPr>
        <p:spPr bwMode="auto">
          <a:xfrm>
            <a:off x="6886575" y="4025900"/>
            <a:ext cx="1731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chemeClr val="accent2"/>
                </a:solidFill>
              </a:rPr>
              <a:t>fusion</a:t>
            </a:r>
          </a:p>
        </p:txBody>
      </p:sp>
      <p:sp>
        <p:nvSpPr>
          <p:cNvPr id="141321" name="Line 20"/>
          <p:cNvSpPr>
            <a:spLocks noChangeShapeType="1"/>
          </p:cNvSpPr>
          <p:nvPr/>
        </p:nvSpPr>
        <p:spPr bwMode="auto">
          <a:xfrm flipH="1">
            <a:off x="6581775" y="4267200"/>
            <a:ext cx="1031875" cy="703263"/>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1322" name="Text Box 21"/>
          <p:cNvSpPr txBox="1">
            <a:spLocks noChangeArrowheads="1"/>
          </p:cNvSpPr>
          <p:nvPr/>
        </p:nvSpPr>
        <p:spPr bwMode="auto">
          <a:xfrm>
            <a:off x="0" y="5807075"/>
            <a:ext cx="1731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chemeClr val="accent2"/>
                </a:solidFill>
              </a:rPr>
              <a:t>décision</a:t>
            </a:r>
          </a:p>
        </p:txBody>
      </p:sp>
      <p:sp>
        <p:nvSpPr>
          <p:cNvPr id="141323" name="Line 22"/>
          <p:cNvSpPr>
            <a:spLocks noChangeShapeType="1"/>
          </p:cNvSpPr>
          <p:nvPr/>
        </p:nvSpPr>
        <p:spPr bwMode="auto">
          <a:xfrm flipV="1">
            <a:off x="1004888" y="5187950"/>
            <a:ext cx="1397000" cy="674688"/>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2765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1AF3A486-928E-4EF1-A04D-4C4DCD624E99}" type="slidenum">
              <a:rPr lang="fr-FR" sz="1400">
                <a:solidFill>
                  <a:srgbClr val="000099"/>
                </a:solidFill>
              </a:rPr>
              <a:pPr/>
              <a:t>15</a:t>
            </a:fld>
            <a:r>
              <a:rPr lang="fr-FR" sz="1400" dirty="0">
                <a:solidFill>
                  <a:srgbClr val="000099"/>
                </a:solidFill>
              </a:rPr>
              <a:t>)</a:t>
            </a:r>
          </a:p>
        </p:txBody>
      </p:sp>
      <p:sp>
        <p:nvSpPr>
          <p:cNvPr id="27652" name="Text Box 2"/>
          <p:cNvSpPr txBox="1">
            <a:spLocks noChangeArrowheads="1"/>
          </p:cNvSpPr>
          <p:nvPr/>
        </p:nvSpPr>
        <p:spPr bwMode="auto">
          <a:xfrm>
            <a:off x="57150" y="112713"/>
            <a:ext cx="9031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b="1">
                <a:solidFill>
                  <a:srgbClr val="000099"/>
                </a:solidFill>
                <a:sym typeface="Wingdings" panose="05000000000000000000" pitchFamily="2" charset="2"/>
              </a:rPr>
              <a:t>Tour d’horizon des diagrammes – 13 diagrammes ! </a:t>
            </a:r>
          </a:p>
        </p:txBody>
      </p:sp>
      <p:sp>
        <p:nvSpPr>
          <p:cNvPr id="27653" name="Rectangle 7"/>
          <p:cNvSpPr>
            <a:spLocks noGrp="1" noChangeArrowheads="1"/>
          </p:cNvSpPr>
          <p:nvPr>
            <p:ph type="body" idx="1"/>
          </p:nvPr>
        </p:nvSpPr>
        <p:spPr>
          <a:xfrm>
            <a:off x="92075" y="899899"/>
            <a:ext cx="8937625" cy="5349157"/>
          </a:xfrm>
          <a:noFill/>
        </p:spPr>
        <p:txBody>
          <a:bodyPr>
            <a:spAutoFit/>
          </a:bodyPr>
          <a:lstStyle/>
          <a:p>
            <a:r>
              <a:rPr lang="fr-FR" sz="2800" dirty="0"/>
              <a:t>Historiquement UML proposait 9 types de diagrammes (UML 1.x).</a:t>
            </a:r>
          </a:p>
          <a:p>
            <a:pPr lvl="2"/>
            <a:endParaRPr lang="fr-FR" sz="2800" dirty="0"/>
          </a:p>
          <a:p>
            <a:r>
              <a:rPr lang="fr-FR" sz="2800" dirty="0"/>
              <a:t>UML 2 a enrichi les concepts des diagrammes existants et a ajouté 4 nouveaux types de diagrammes.</a:t>
            </a:r>
          </a:p>
          <a:p>
            <a:pPr lvl="2"/>
            <a:endParaRPr lang="fr-FR" sz="2800" dirty="0"/>
          </a:p>
          <a:p>
            <a:r>
              <a:rPr lang="fr-FR" sz="2800" dirty="0"/>
              <a:t>Les diagrammes manipulent des concepts parfois communs (ex. classe, objet, …), parfois spécifiques (ex. cas d’utilisation).</a:t>
            </a:r>
          </a:p>
          <a:p>
            <a:endParaRPr lang="fr-FR" sz="2800" dirty="0"/>
          </a:p>
          <a:p>
            <a:r>
              <a:rPr lang="fr-FR" sz="2800" dirty="0"/>
              <a:t>Quelle différence entre un modèle et un diagramme ?</a:t>
            </a:r>
          </a:p>
        </p:txBody>
      </p:sp>
    </p:spTree>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Espace réservé du pied de page 4"/>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42339" name="Espace réservé du numéro de diapositive 5"/>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4AFE5C19-4250-4ADE-989E-EBE885A996E5}" type="slidenum">
              <a:rPr lang="fr-FR" sz="1400">
                <a:solidFill>
                  <a:srgbClr val="000099"/>
                </a:solidFill>
              </a:rPr>
              <a:pPr/>
              <a:t>150</a:t>
            </a:fld>
            <a:r>
              <a:rPr lang="fr-FR" sz="1400" dirty="0">
                <a:solidFill>
                  <a:srgbClr val="000099"/>
                </a:solidFill>
              </a:rPr>
              <a:t>)</a:t>
            </a:r>
          </a:p>
        </p:txBody>
      </p:sp>
      <p:sp>
        <p:nvSpPr>
          <p:cNvPr id="142340" name="Rectangle 2"/>
          <p:cNvSpPr>
            <a:spLocks noGrp="1" noChangeArrowheads="1"/>
          </p:cNvSpPr>
          <p:nvPr>
            <p:ph type="title"/>
          </p:nvPr>
        </p:nvSpPr>
        <p:spPr>
          <a:xfrm>
            <a:off x="107950" y="201613"/>
            <a:ext cx="8915400" cy="457200"/>
          </a:xfrm>
        </p:spPr>
        <p:txBody>
          <a:bodyPr/>
          <a:lstStyle/>
          <a:p>
            <a:r>
              <a:rPr lang="fr-FR"/>
              <a:t>Bifurcation et union</a:t>
            </a:r>
          </a:p>
        </p:txBody>
      </p:sp>
      <p:sp>
        <p:nvSpPr>
          <p:cNvPr id="142341" name="Rectangle 3"/>
          <p:cNvSpPr>
            <a:spLocks noGrp="1" noChangeArrowheads="1"/>
          </p:cNvSpPr>
          <p:nvPr>
            <p:ph type="body" idx="1"/>
          </p:nvPr>
        </p:nvSpPr>
        <p:spPr>
          <a:xfrm>
            <a:off x="73025" y="1008063"/>
            <a:ext cx="9070975" cy="3890962"/>
          </a:xfrm>
          <a:noFill/>
        </p:spPr>
        <p:txBody>
          <a:bodyPr>
            <a:spAutoFit/>
          </a:bodyPr>
          <a:lstStyle/>
          <a:p>
            <a:r>
              <a:rPr lang="fr-FR"/>
              <a:t>Une </a:t>
            </a:r>
            <a:r>
              <a:rPr lang="fr-FR" b="1"/>
              <a:t>bifurcation</a:t>
            </a:r>
            <a:r>
              <a:rPr lang="fr-FR"/>
              <a:t> (ou débranchement) modélise une séparation d’un flot en plusieurs flots concurrents.</a:t>
            </a:r>
          </a:p>
          <a:p>
            <a:r>
              <a:rPr lang="fr-FR"/>
              <a:t>Une </a:t>
            </a:r>
            <a:r>
              <a:rPr lang="fr-FR" b="1"/>
              <a:t>union</a:t>
            </a:r>
            <a:r>
              <a:rPr lang="fr-FR"/>
              <a:t> (ou jointure) synchronise des flots multiples.</a:t>
            </a:r>
          </a:p>
          <a:p>
            <a:r>
              <a:rPr lang="fr-FR"/>
              <a:t>Équivalent d’un ET dans un texte.</a:t>
            </a:r>
          </a:p>
          <a:p>
            <a:r>
              <a:rPr lang="fr-FR"/>
              <a:t>Notation :            ou </a:t>
            </a:r>
          </a:p>
          <a:p>
            <a:r>
              <a:rPr lang="fr-FR"/>
              <a:t>Exemple :</a:t>
            </a:r>
          </a:p>
        </p:txBody>
      </p:sp>
      <p:sp>
        <p:nvSpPr>
          <p:cNvPr id="142342" name="Text Box 6"/>
          <p:cNvSpPr txBox="1">
            <a:spLocks noChangeArrowheads="1"/>
          </p:cNvSpPr>
          <p:nvPr/>
        </p:nvSpPr>
        <p:spPr bwMode="auto">
          <a:xfrm>
            <a:off x="6919913" y="4246563"/>
            <a:ext cx="17319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chemeClr val="accent2"/>
                </a:solidFill>
              </a:rPr>
              <a:t>union</a:t>
            </a:r>
          </a:p>
        </p:txBody>
      </p:sp>
      <p:sp>
        <p:nvSpPr>
          <p:cNvPr id="142343" name="Line 7"/>
          <p:cNvSpPr>
            <a:spLocks noChangeShapeType="1"/>
          </p:cNvSpPr>
          <p:nvPr/>
        </p:nvSpPr>
        <p:spPr bwMode="auto">
          <a:xfrm flipH="1">
            <a:off x="6526213" y="4498975"/>
            <a:ext cx="1031875" cy="703263"/>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2344" name="Text Box 8"/>
          <p:cNvSpPr txBox="1">
            <a:spLocks noChangeArrowheads="1"/>
          </p:cNvSpPr>
          <p:nvPr/>
        </p:nvSpPr>
        <p:spPr bwMode="auto">
          <a:xfrm>
            <a:off x="1563688" y="6153150"/>
            <a:ext cx="17319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chemeClr val="accent2"/>
                </a:solidFill>
              </a:rPr>
              <a:t>bifurcation</a:t>
            </a:r>
          </a:p>
        </p:txBody>
      </p:sp>
      <p:sp>
        <p:nvSpPr>
          <p:cNvPr id="142345" name="Line 9"/>
          <p:cNvSpPr>
            <a:spLocks noChangeShapeType="1"/>
          </p:cNvSpPr>
          <p:nvPr/>
        </p:nvSpPr>
        <p:spPr bwMode="auto">
          <a:xfrm flipV="1">
            <a:off x="2859088" y="5653088"/>
            <a:ext cx="887412" cy="617537"/>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14234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413" y="3517900"/>
            <a:ext cx="1870075" cy="107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234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813" y="4618038"/>
            <a:ext cx="7586662" cy="161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Espace réservé du pied de page 4"/>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43363" name="Espace réservé du numéro de diapositive 5"/>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C9073D33-0C08-44EE-905B-EF3E0DF1D47E}" type="slidenum">
              <a:rPr lang="fr-FR" sz="1400">
                <a:solidFill>
                  <a:srgbClr val="000099"/>
                </a:solidFill>
              </a:rPr>
              <a:pPr/>
              <a:t>151</a:t>
            </a:fld>
            <a:r>
              <a:rPr lang="fr-FR" sz="1400" dirty="0">
                <a:solidFill>
                  <a:srgbClr val="000099"/>
                </a:solidFill>
              </a:rPr>
              <a:t>)</a:t>
            </a:r>
          </a:p>
        </p:txBody>
      </p:sp>
      <p:sp>
        <p:nvSpPr>
          <p:cNvPr id="143364" name="Rectangle 2"/>
          <p:cNvSpPr>
            <a:spLocks noGrp="1" noChangeArrowheads="1"/>
          </p:cNvSpPr>
          <p:nvPr>
            <p:ph type="title"/>
          </p:nvPr>
        </p:nvSpPr>
        <p:spPr>
          <a:xfrm>
            <a:off x="107950" y="173038"/>
            <a:ext cx="8915400" cy="457200"/>
          </a:xfrm>
        </p:spPr>
        <p:txBody>
          <a:bodyPr/>
          <a:lstStyle/>
          <a:p>
            <a:r>
              <a:rPr lang="fr-FR"/>
              <a:t>Objets</a:t>
            </a:r>
          </a:p>
        </p:txBody>
      </p:sp>
      <p:sp>
        <p:nvSpPr>
          <p:cNvPr id="143365" name="Rectangle 3"/>
          <p:cNvSpPr>
            <a:spLocks noGrp="1" noChangeArrowheads="1"/>
          </p:cNvSpPr>
          <p:nvPr>
            <p:ph type="body" idx="1"/>
          </p:nvPr>
        </p:nvSpPr>
        <p:spPr>
          <a:xfrm>
            <a:off x="73025" y="868363"/>
            <a:ext cx="9070975" cy="3794125"/>
          </a:xfrm>
          <a:noFill/>
        </p:spPr>
        <p:txBody>
          <a:bodyPr>
            <a:spAutoFit/>
          </a:bodyPr>
          <a:lstStyle/>
          <a:p>
            <a:r>
              <a:rPr lang="fr-FR"/>
              <a:t>Il est possible de faire apparaître des </a:t>
            </a:r>
            <a:r>
              <a:rPr lang="fr-FR" b="1"/>
              <a:t>objets</a:t>
            </a:r>
            <a:r>
              <a:rPr lang="fr-FR"/>
              <a:t> dans le diagramme.</a:t>
            </a:r>
          </a:p>
          <a:p>
            <a:r>
              <a:rPr lang="fr-FR"/>
              <a:t>L’</a:t>
            </a:r>
            <a:r>
              <a:rPr lang="fr-FR" b="1"/>
              <a:t>état</a:t>
            </a:r>
            <a:r>
              <a:rPr lang="fr-FR"/>
              <a:t> de l’objet peut être indiqué si l’objet change d’état durant l’exécution du diagramme.</a:t>
            </a:r>
          </a:p>
          <a:p>
            <a:r>
              <a:rPr lang="fr-FR"/>
              <a:t>Permet de montrer la circulation et l’utilisation d’objets au sein de l’activité.</a:t>
            </a:r>
          </a:p>
          <a:p>
            <a:r>
              <a:rPr lang="fr-FR"/>
              <a:t>Exemple :</a:t>
            </a:r>
          </a:p>
        </p:txBody>
      </p:sp>
      <p:sp>
        <p:nvSpPr>
          <p:cNvPr id="143366" name="Text Box 6"/>
          <p:cNvSpPr txBox="1">
            <a:spLocks noChangeArrowheads="1"/>
          </p:cNvSpPr>
          <p:nvPr/>
        </p:nvSpPr>
        <p:spPr bwMode="auto">
          <a:xfrm>
            <a:off x="342900" y="5867400"/>
            <a:ext cx="1731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chemeClr val="accent2"/>
                </a:solidFill>
              </a:rPr>
              <a:t>Un objet et son état</a:t>
            </a:r>
          </a:p>
        </p:txBody>
      </p:sp>
      <p:sp>
        <p:nvSpPr>
          <p:cNvPr id="143367" name="Line 7"/>
          <p:cNvSpPr>
            <a:spLocks noChangeShapeType="1"/>
          </p:cNvSpPr>
          <p:nvPr/>
        </p:nvSpPr>
        <p:spPr bwMode="auto">
          <a:xfrm flipV="1">
            <a:off x="1974850" y="5611813"/>
            <a:ext cx="390525" cy="34131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14336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18075"/>
            <a:ext cx="9144000" cy="83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Espace réservé du pied de page 4"/>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45411" name="Espace réservé du numéro de diapositive 5"/>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82DC1FC9-E539-4DEC-97D5-94B4180DD03A}" type="slidenum">
              <a:rPr lang="fr-FR" sz="1400">
                <a:solidFill>
                  <a:srgbClr val="000099"/>
                </a:solidFill>
              </a:rPr>
              <a:pPr/>
              <a:t>152</a:t>
            </a:fld>
            <a:r>
              <a:rPr lang="fr-FR" sz="1400" dirty="0">
                <a:solidFill>
                  <a:srgbClr val="000099"/>
                </a:solidFill>
              </a:rPr>
              <a:t>)</a:t>
            </a:r>
          </a:p>
        </p:txBody>
      </p:sp>
      <p:sp>
        <p:nvSpPr>
          <p:cNvPr id="145412" name="Rectangle 2"/>
          <p:cNvSpPr>
            <a:spLocks noGrp="1" noChangeArrowheads="1"/>
          </p:cNvSpPr>
          <p:nvPr>
            <p:ph type="title"/>
          </p:nvPr>
        </p:nvSpPr>
        <p:spPr/>
        <p:txBody>
          <a:bodyPr/>
          <a:lstStyle/>
          <a:p>
            <a:r>
              <a:rPr lang="fr-FR"/>
              <a:t>Partitions</a:t>
            </a:r>
          </a:p>
        </p:txBody>
      </p:sp>
      <p:sp>
        <p:nvSpPr>
          <p:cNvPr id="145413" name="Rectangle 3"/>
          <p:cNvSpPr>
            <a:spLocks noGrp="1" noChangeArrowheads="1"/>
          </p:cNvSpPr>
          <p:nvPr>
            <p:ph type="body" idx="1"/>
          </p:nvPr>
        </p:nvSpPr>
        <p:spPr>
          <a:xfrm>
            <a:off x="73025" y="819150"/>
            <a:ext cx="9070975" cy="5546725"/>
          </a:xfrm>
          <a:noFill/>
        </p:spPr>
        <p:txBody>
          <a:bodyPr>
            <a:spAutoFit/>
          </a:bodyPr>
          <a:lstStyle/>
          <a:p>
            <a:r>
              <a:rPr lang="fr-FR" dirty="0"/>
              <a:t>Les </a:t>
            </a:r>
            <a:r>
              <a:rPr lang="fr-FR" b="1" dirty="0"/>
              <a:t>partitions</a:t>
            </a:r>
            <a:r>
              <a:rPr lang="fr-FR" dirty="0"/>
              <a:t> (ou couloirs) sont utilisées pour structurer le diagramme en opérant des regroupements.</a:t>
            </a:r>
          </a:p>
          <a:p>
            <a:r>
              <a:rPr lang="fr-FR" dirty="0"/>
              <a:t>Souvent utilisées pour représenter les acteurs ou les responsabilités des actions.</a:t>
            </a:r>
          </a:p>
          <a:p>
            <a:r>
              <a:rPr lang="fr-FR" dirty="0"/>
              <a:t>Exemple :</a:t>
            </a:r>
          </a:p>
          <a:p>
            <a:endParaRPr lang="fr-FR" dirty="0"/>
          </a:p>
          <a:p>
            <a:endParaRPr lang="fr-FR" dirty="0"/>
          </a:p>
          <a:p>
            <a:endParaRPr lang="fr-FR" dirty="0"/>
          </a:p>
          <a:p>
            <a:r>
              <a:rPr lang="fr-FR" dirty="0"/>
              <a:t>Représentation verticale ou horizontale.</a:t>
            </a:r>
          </a:p>
        </p:txBody>
      </p:sp>
      <p:pic>
        <p:nvPicPr>
          <p:cNvPr id="145414" name="Picture 8"/>
          <p:cNvPicPr>
            <a:picLocks noChangeAspect="1" noChangeArrowheads="1"/>
          </p:cNvPicPr>
          <p:nvPr/>
        </p:nvPicPr>
        <p:blipFill>
          <a:blip r:embed="rId3">
            <a:extLst>
              <a:ext uri="{28A0092B-C50C-407E-A947-70E740481C1C}">
                <a14:useLocalDpi xmlns:a14="http://schemas.microsoft.com/office/drawing/2010/main" val="0"/>
              </a:ext>
            </a:extLst>
          </a:blip>
          <a:srcRect b="15797"/>
          <a:stretch>
            <a:fillRect/>
          </a:stretch>
        </p:blipFill>
        <p:spPr bwMode="auto">
          <a:xfrm>
            <a:off x="2532063" y="3254375"/>
            <a:ext cx="6254750" cy="271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5415" name="Text Box 9"/>
          <p:cNvSpPr txBox="1">
            <a:spLocks noChangeArrowheads="1"/>
          </p:cNvSpPr>
          <p:nvPr/>
        </p:nvSpPr>
        <p:spPr bwMode="auto">
          <a:xfrm>
            <a:off x="328613" y="4230688"/>
            <a:ext cx="18367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chemeClr val="accent2"/>
                </a:solidFill>
              </a:rPr>
              <a:t>Partition verticale</a:t>
            </a:r>
          </a:p>
        </p:txBody>
      </p:sp>
      <p:sp>
        <p:nvSpPr>
          <p:cNvPr id="145416" name="Line 10"/>
          <p:cNvSpPr>
            <a:spLocks noChangeShapeType="1"/>
          </p:cNvSpPr>
          <p:nvPr/>
        </p:nvSpPr>
        <p:spPr bwMode="auto">
          <a:xfrm flipV="1">
            <a:off x="1917700" y="3732213"/>
            <a:ext cx="1023938" cy="65405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4643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4B5A8883-03D1-4B05-B054-4D9736026DC6}" type="slidenum">
              <a:rPr lang="fr-FR" sz="1400">
                <a:solidFill>
                  <a:srgbClr val="000099"/>
                </a:solidFill>
              </a:rPr>
              <a:pPr/>
              <a:t>153</a:t>
            </a:fld>
            <a:r>
              <a:rPr lang="fr-FR" sz="1400" dirty="0">
                <a:solidFill>
                  <a:srgbClr val="000099"/>
                </a:solidFill>
              </a:rPr>
              <a:t>)</a:t>
            </a:r>
          </a:p>
        </p:txBody>
      </p:sp>
      <p:sp>
        <p:nvSpPr>
          <p:cNvPr id="146436" name="Rectangle 2"/>
          <p:cNvSpPr>
            <a:spLocks noGrp="1" noChangeArrowheads="1"/>
          </p:cNvSpPr>
          <p:nvPr>
            <p:ph type="title"/>
          </p:nvPr>
        </p:nvSpPr>
        <p:spPr>
          <a:xfrm>
            <a:off x="107950" y="169863"/>
            <a:ext cx="8915400" cy="457200"/>
          </a:xfrm>
        </p:spPr>
        <p:txBody>
          <a:bodyPr/>
          <a:lstStyle/>
          <a:p>
            <a:r>
              <a:rPr lang="fr-FR" dirty="0"/>
              <a:t>Partitions</a:t>
            </a:r>
          </a:p>
        </p:txBody>
      </p:sp>
      <p:sp>
        <p:nvSpPr>
          <p:cNvPr id="146438" name="AutoShape 4">
            <a:hlinkClick r:id="rId3" action="ppaction://hlinksldjump" highlightClick="1"/>
          </p:cNvPr>
          <p:cNvSpPr>
            <a:spLocks noChangeArrowheads="1"/>
          </p:cNvSpPr>
          <p:nvPr/>
        </p:nvSpPr>
        <p:spPr bwMode="auto">
          <a:xfrm>
            <a:off x="8585200" y="6096000"/>
            <a:ext cx="369888" cy="369888"/>
          </a:xfrm>
          <a:prstGeom prst="actionButtonHome">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pic>
        <p:nvPicPr>
          <p:cNvPr id="3" name="Image 2"/>
          <p:cNvPicPr>
            <a:picLocks noChangeAspect="1"/>
          </p:cNvPicPr>
          <p:nvPr/>
        </p:nvPicPr>
        <p:blipFill rotWithShape="1">
          <a:blip r:embed="rId4"/>
          <a:srcRect l="27099" t="22301" r="32309" b="7051"/>
          <a:stretch/>
        </p:blipFill>
        <p:spPr>
          <a:xfrm>
            <a:off x="2380593" y="819150"/>
            <a:ext cx="6012136" cy="5653202"/>
          </a:xfrm>
          <a:prstGeom prst="rect">
            <a:avLst/>
          </a:prstGeom>
        </p:spPr>
      </p:pic>
      <p:sp>
        <p:nvSpPr>
          <p:cNvPr id="9" name="Rectangle 3"/>
          <p:cNvSpPr txBox="1">
            <a:spLocks noChangeArrowheads="1"/>
          </p:cNvSpPr>
          <p:nvPr/>
        </p:nvSpPr>
        <p:spPr bwMode="auto">
          <a:xfrm>
            <a:off x="73025" y="819150"/>
            <a:ext cx="90709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482600" indent="-482600" algn="l" rtl="0" eaLnBrk="0" fontAlgn="base" hangingPunct="0">
              <a:spcBef>
                <a:spcPct val="20000"/>
              </a:spcBef>
              <a:spcAft>
                <a:spcPct val="0"/>
              </a:spcAft>
              <a:buClr>
                <a:srgbClr val="FF0000"/>
              </a:buClr>
              <a:buFont typeface="Symbol" panose="05050102010706020507" pitchFamily="18" charset="2"/>
              <a:buChar char="¨"/>
              <a:defRPr sz="3200">
                <a:solidFill>
                  <a:srgbClr val="000099"/>
                </a:solidFill>
                <a:latin typeface="+mn-lt"/>
                <a:ea typeface="+mn-ea"/>
                <a:cs typeface="+mn-cs"/>
              </a:defRPr>
            </a:lvl1pPr>
            <a:lvl2pPr marL="958850" indent="-285750" algn="l" rtl="0" eaLnBrk="0" fontAlgn="base" hangingPunct="0">
              <a:spcBef>
                <a:spcPct val="20000"/>
              </a:spcBef>
              <a:spcAft>
                <a:spcPct val="0"/>
              </a:spcAft>
              <a:buClr>
                <a:srgbClr val="FF0000"/>
              </a:buClr>
              <a:buChar char="•"/>
              <a:defRPr sz="2800">
                <a:solidFill>
                  <a:srgbClr val="000099"/>
                </a:solidFill>
                <a:latin typeface="+mn-lt"/>
              </a:defRPr>
            </a:lvl2pPr>
            <a:lvl3pPr marL="1377950" indent="-228600" algn="l" rtl="0" eaLnBrk="0" fontAlgn="base" hangingPunct="0">
              <a:spcBef>
                <a:spcPct val="20000"/>
              </a:spcBef>
              <a:spcAft>
                <a:spcPct val="0"/>
              </a:spcAft>
              <a:buClr>
                <a:srgbClr val="FF0000"/>
              </a:buClr>
              <a:buChar char="°"/>
              <a:defRPr sz="2400">
                <a:solidFill>
                  <a:srgbClr val="000099"/>
                </a:solidFill>
                <a:latin typeface="+mn-lt"/>
              </a:defRPr>
            </a:lvl3pPr>
            <a:lvl4pPr marL="1797050" indent="-228600" algn="l" rtl="0" eaLnBrk="0" fontAlgn="base" hangingPunct="0">
              <a:spcBef>
                <a:spcPct val="20000"/>
              </a:spcBef>
              <a:spcAft>
                <a:spcPct val="0"/>
              </a:spcAft>
              <a:buClr>
                <a:srgbClr val="FF0000"/>
              </a:buClr>
              <a:buChar char="–"/>
              <a:defRPr sz="2000">
                <a:solidFill>
                  <a:srgbClr val="000099"/>
                </a:solidFill>
                <a:latin typeface="+mn-lt"/>
              </a:defRPr>
            </a:lvl4pPr>
            <a:lvl5pPr marL="2216150" indent="-228600" algn="l" rtl="0" eaLnBrk="0" fontAlgn="base" hangingPunct="0">
              <a:spcBef>
                <a:spcPct val="20000"/>
              </a:spcBef>
              <a:spcAft>
                <a:spcPct val="0"/>
              </a:spcAft>
              <a:buClr>
                <a:srgbClr val="FF0000"/>
              </a:buClr>
              <a:buChar char="»"/>
              <a:defRPr sz="2000">
                <a:solidFill>
                  <a:srgbClr val="000099"/>
                </a:solidFill>
                <a:latin typeface="+mn-lt"/>
              </a:defRPr>
            </a:lvl5pPr>
            <a:lvl6pPr marL="2673350" indent="-228600" algn="l" rtl="0" eaLnBrk="0" fontAlgn="base" hangingPunct="0">
              <a:spcBef>
                <a:spcPct val="20000"/>
              </a:spcBef>
              <a:spcAft>
                <a:spcPct val="0"/>
              </a:spcAft>
              <a:buClr>
                <a:srgbClr val="FF0000"/>
              </a:buClr>
              <a:buChar char="»"/>
              <a:defRPr sz="2000">
                <a:solidFill>
                  <a:srgbClr val="000099"/>
                </a:solidFill>
                <a:latin typeface="+mn-lt"/>
              </a:defRPr>
            </a:lvl6pPr>
            <a:lvl7pPr marL="3130550" indent="-228600" algn="l" rtl="0" eaLnBrk="0" fontAlgn="base" hangingPunct="0">
              <a:spcBef>
                <a:spcPct val="20000"/>
              </a:spcBef>
              <a:spcAft>
                <a:spcPct val="0"/>
              </a:spcAft>
              <a:buClr>
                <a:srgbClr val="FF0000"/>
              </a:buClr>
              <a:buChar char="»"/>
              <a:defRPr sz="2000">
                <a:solidFill>
                  <a:srgbClr val="000099"/>
                </a:solidFill>
                <a:latin typeface="+mn-lt"/>
              </a:defRPr>
            </a:lvl7pPr>
            <a:lvl8pPr marL="3587750" indent="-228600" algn="l" rtl="0" eaLnBrk="0" fontAlgn="base" hangingPunct="0">
              <a:spcBef>
                <a:spcPct val="20000"/>
              </a:spcBef>
              <a:spcAft>
                <a:spcPct val="0"/>
              </a:spcAft>
              <a:buClr>
                <a:srgbClr val="FF0000"/>
              </a:buClr>
              <a:buChar char="»"/>
              <a:defRPr sz="2000">
                <a:solidFill>
                  <a:srgbClr val="000099"/>
                </a:solidFill>
                <a:latin typeface="+mn-lt"/>
              </a:defRPr>
            </a:lvl8pPr>
            <a:lvl9pPr marL="4044950" indent="-228600" algn="l" rtl="0" eaLnBrk="0" fontAlgn="base" hangingPunct="0">
              <a:spcBef>
                <a:spcPct val="20000"/>
              </a:spcBef>
              <a:spcAft>
                <a:spcPct val="0"/>
              </a:spcAft>
              <a:buClr>
                <a:srgbClr val="FF0000"/>
              </a:buClr>
              <a:buChar char="»"/>
              <a:defRPr sz="2000">
                <a:solidFill>
                  <a:srgbClr val="000099"/>
                </a:solidFill>
                <a:latin typeface="+mn-lt"/>
              </a:defRPr>
            </a:lvl9pPr>
          </a:lstStyle>
          <a:p>
            <a:r>
              <a:rPr lang="fr-FR" kern="0" dirty="0"/>
              <a:t>Exemple :</a:t>
            </a:r>
          </a:p>
        </p:txBody>
      </p:sp>
    </p:spTree>
    <p:extLst>
      <p:ext uri="{BB962C8B-B14F-4D97-AF65-F5344CB8AC3E}">
        <p14:creationId xmlns:p14="http://schemas.microsoft.com/office/powerpoint/2010/main" val="920454144"/>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Espace réservé du pied de page 4"/>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44387" name="Espace réservé du numéro de diapositive 5"/>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8260E830-D36E-4FC2-A57B-D323E8EB0237}" type="slidenum">
              <a:rPr lang="fr-FR" sz="1400">
                <a:solidFill>
                  <a:srgbClr val="000099"/>
                </a:solidFill>
              </a:rPr>
              <a:pPr/>
              <a:t>154</a:t>
            </a:fld>
            <a:r>
              <a:rPr lang="fr-FR" sz="1400" dirty="0">
                <a:solidFill>
                  <a:srgbClr val="000099"/>
                </a:solidFill>
              </a:rPr>
              <a:t>)</a:t>
            </a:r>
          </a:p>
        </p:txBody>
      </p:sp>
      <p:sp>
        <p:nvSpPr>
          <p:cNvPr id="144388" name="Rectangle 2"/>
          <p:cNvSpPr>
            <a:spLocks noGrp="1" noChangeArrowheads="1"/>
          </p:cNvSpPr>
          <p:nvPr>
            <p:ph type="title"/>
          </p:nvPr>
        </p:nvSpPr>
        <p:spPr>
          <a:xfrm>
            <a:off x="107950" y="173038"/>
            <a:ext cx="8915400" cy="457200"/>
          </a:xfrm>
        </p:spPr>
        <p:txBody>
          <a:bodyPr/>
          <a:lstStyle/>
          <a:p>
            <a:r>
              <a:rPr lang="fr-FR"/>
              <a:t>Signaux</a:t>
            </a:r>
          </a:p>
        </p:txBody>
      </p:sp>
      <p:sp>
        <p:nvSpPr>
          <p:cNvPr id="144389" name="Rectangle 3"/>
          <p:cNvSpPr>
            <a:spLocks noGrp="1" noChangeArrowheads="1"/>
          </p:cNvSpPr>
          <p:nvPr>
            <p:ph type="body" idx="1"/>
          </p:nvPr>
        </p:nvSpPr>
        <p:spPr>
          <a:xfrm>
            <a:off x="73025" y="785813"/>
            <a:ext cx="9070975" cy="4184650"/>
          </a:xfrm>
          <a:noFill/>
        </p:spPr>
        <p:txBody>
          <a:bodyPr>
            <a:spAutoFit/>
          </a:bodyPr>
          <a:lstStyle/>
          <a:p>
            <a:r>
              <a:rPr lang="fr-FR"/>
              <a:t>Les </a:t>
            </a:r>
            <a:r>
              <a:rPr lang="fr-FR" b="1"/>
              <a:t>signaux</a:t>
            </a:r>
            <a:r>
              <a:rPr lang="fr-FR"/>
              <a:t> permettent de représenter des interactions avec des participants externes (acteurs, systèmes, autres activités,…).</a:t>
            </a:r>
          </a:p>
          <a:p>
            <a:r>
              <a:rPr lang="fr-FR"/>
              <a:t>Un </a:t>
            </a:r>
            <a:r>
              <a:rPr lang="fr-FR" b="1"/>
              <a:t>signal reçu</a:t>
            </a:r>
            <a:r>
              <a:rPr lang="fr-FR"/>
              <a:t> déclenche une action du diagramme. Un </a:t>
            </a:r>
            <a:r>
              <a:rPr lang="fr-FR" b="1"/>
              <a:t>signal émis</a:t>
            </a:r>
            <a:r>
              <a:rPr lang="fr-FR"/>
              <a:t> est un signal envoyé à un participant externe.</a:t>
            </a:r>
          </a:p>
          <a:p>
            <a:r>
              <a:rPr lang="fr-FR"/>
              <a:t>Exemple : interactions entre 2 diagrammes d’activités:</a:t>
            </a:r>
          </a:p>
        </p:txBody>
      </p:sp>
      <p:sp>
        <p:nvSpPr>
          <p:cNvPr id="144390" name="Text Box 4"/>
          <p:cNvSpPr txBox="1">
            <a:spLocks noChangeArrowheads="1"/>
          </p:cNvSpPr>
          <p:nvPr/>
        </p:nvSpPr>
        <p:spPr bwMode="auto">
          <a:xfrm>
            <a:off x="7169150" y="5689600"/>
            <a:ext cx="183673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chemeClr val="accent2"/>
                </a:solidFill>
              </a:rPr>
              <a:t>Signal reçu</a:t>
            </a:r>
          </a:p>
          <a:p>
            <a:pPr algn="ctr"/>
            <a:r>
              <a:rPr lang="fr-FR" sz="1400">
                <a:solidFill>
                  <a:schemeClr val="accent2"/>
                </a:solidFill>
              </a:rPr>
              <a:t>Signal émis</a:t>
            </a:r>
          </a:p>
        </p:txBody>
      </p:sp>
      <p:sp>
        <p:nvSpPr>
          <p:cNvPr id="144391" name="Line 5"/>
          <p:cNvSpPr>
            <a:spLocks noChangeShapeType="1"/>
          </p:cNvSpPr>
          <p:nvPr/>
        </p:nvSpPr>
        <p:spPr bwMode="auto">
          <a:xfrm flipH="1" flipV="1">
            <a:off x="6069013" y="5526088"/>
            <a:ext cx="1497012" cy="295275"/>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14439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4875213"/>
            <a:ext cx="7754937" cy="171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4393" name="Line 9"/>
          <p:cNvSpPr>
            <a:spLocks noChangeShapeType="1"/>
          </p:cNvSpPr>
          <p:nvPr/>
        </p:nvSpPr>
        <p:spPr bwMode="auto">
          <a:xfrm flipH="1" flipV="1">
            <a:off x="6245225" y="5980113"/>
            <a:ext cx="1381125" cy="8731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cxnSp>
        <p:nvCxnSpPr>
          <p:cNvPr id="3" name="Connecteur droit 2"/>
          <p:cNvCxnSpPr/>
          <p:nvPr/>
        </p:nvCxnSpPr>
        <p:spPr bwMode="auto">
          <a:xfrm>
            <a:off x="397565" y="5689600"/>
            <a:ext cx="8608323"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4643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4B5A8883-03D1-4B05-B054-4D9736026DC6}" type="slidenum">
              <a:rPr lang="fr-FR" sz="1400">
                <a:solidFill>
                  <a:srgbClr val="000099"/>
                </a:solidFill>
              </a:rPr>
              <a:pPr/>
              <a:t>155</a:t>
            </a:fld>
            <a:r>
              <a:rPr lang="fr-FR" sz="1400" dirty="0">
                <a:solidFill>
                  <a:srgbClr val="000099"/>
                </a:solidFill>
              </a:rPr>
              <a:t>)</a:t>
            </a:r>
          </a:p>
        </p:txBody>
      </p:sp>
      <p:sp>
        <p:nvSpPr>
          <p:cNvPr id="146436" name="Rectangle 2"/>
          <p:cNvSpPr>
            <a:spLocks noGrp="1" noChangeArrowheads="1"/>
          </p:cNvSpPr>
          <p:nvPr>
            <p:ph type="title"/>
          </p:nvPr>
        </p:nvSpPr>
        <p:spPr>
          <a:xfrm>
            <a:off x="107950" y="169863"/>
            <a:ext cx="8915400" cy="457200"/>
          </a:xfrm>
        </p:spPr>
        <p:txBody>
          <a:bodyPr/>
          <a:lstStyle/>
          <a:p>
            <a:r>
              <a:rPr lang="fr-FR"/>
              <a:t>Utilisation du diagramme d’activité</a:t>
            </a:r>
          </a:p>
        </p:txBody>
      </p:sp>
      <p:sp>
        <p:nvSpPr>
          <p:cNvPr id="146437" name="Rectangle 3"/>
          <p:cNvSpPr>
            <a:spLocks noGrp="1" noChangeArrowheads="1"/>
          </p:cNvSpPr>
          <p:nvPr>
            <p:ph type="body" idx="1"/>
          </p:nvPr>
        </p:nvSpPr>
        <p:spPr>
          <a:xfrm>
            <a:off x="228600" y="866775"/>
            <a:ext cx="8686800" cy="4591050"/>
          </a:xfrm>
        </p:spPr>
        <p:txBody>
          <a:bodyPr>
            <a:spAutoFit/>
          </a:bodyPr>
          <a:lstStyle/>
          <a:p>
            <a:r>
              <a:rPr lang="fr-FR"/>
              <a:t>Le diagramme d’activité est plus facile à lire et à comprendre que les autres diagrammes. Il permet donc de communiquer avec des acteurs « non techniques ».</a:t>
            </a:r>
          </a:p>
          <a:p>
            <a:r>
              <a:rPr lang="fr-FR"/>
              <a:t>Il s’utilise à différents niveaux :</a:t>
            </a:r>
          </a:p>
          <a:p>
            <a:pPr lvl="1"/>
            <a:r>
              <a:rPr lang="fr-FR"/>
              <a:t>[1] Modélisation d’un processus métier (BPM),</a:t>
            </a:r>
          </a:p>
          <a:p>
            <a:pPr lvl="1"/>
            <a:r>
              <a:rPr lang="fr-FR"/>
              <a:t>[2] Modélisation d’un cas d’utilisation,</a:t>
            </a:r>
          </a:p>
          <a:p>
            <a:pPr lvl="1"/>
            <a:r>
              <a:rPr lang="fr-FR"/>
              <a:t>[3] Modélisation du comportement interne d’une méthode (algorithme).</a:t>
            </a:r>
          </a:p>
        </p:txBody>
      </p:sp>
      <p:sp>
        <p:nvSpPr>
          <p:cNvPr id="146438" name="AutoShape 4">
            <a:hlinkClick r:id="rId3" action="ppaction://hlinksldjump" highlightClick="1"/>
          </p:cNvPr>
          <p:cNvSpPr>
            <a:spLocks noChangeArrowheads="1"/>
          </p:cNvSpPr>
          <p:nvPr/>
        </p:nvSpPr>
        <p:spPr bwMode="auto">
          <a:xfrm>
            <a:off x="8585200" y="6096000"/>
            <a:ext cx="369888" cy="369888"/>
          </a:xfrm>
          <a:prstGeom prst="actionButtonHome">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277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F6556F4-680E-42C5-9AD9-DE23D23C01C9}" type="slidenum">
              <a:rPr lang="fr-FR" sz="1400">
                <a:solidFill>
                  <a:srgbClr val="000099"/>
                </a:solidFill>
              </a:rPr>
              <a:pPr/>
              <a:t>156</a:t>
            </a:fld>
            <a:r>
              <a:rPr lang="fr-FR" sz="1400" dirty="0">
                <a:solidFill>
                  <a:srgbClr val="000099"/>
                </a:solidFill>
              </a:rPr>
              <a:t>)</a:t>
            </a:r>
          </a:p>
        </p:txBody>
      </p:sp>
      <p:sp>
        <p:nvSpPr>
          <p:cNvPr id="32772" name="Rectangle 4"/>
          <p:cNvSpPr>
            <a:spLocks noGrp="1" noChangeArrowheads="1"/>
          </p:cNvSpPr>
          <p:nvPr>
            <p:ph type="title"/>
          </p:nvPr>
        </p:nvSpPr>
        <p:spPr>
          <a:xfrm>
            <a:off x="107950" y="46038"/>
            <a:ext cx="8915400" cy="457200"/>
          </a:xfrm>
          <a:noFill/>
        </p:spPr>
        <p:txBody>
          <a:bodyPr/>
          <a:lstStyle/>
          <a:p>
            <a:r>
              <a:rPr lang="fr-FR" dirty="0"/>
              <a:t>Exercice 7</a:t>
            </a:r>
          </a:p>
        </p:txBody>
      </p:sp>
      <p:sp>
        <p:nvSpPr>
          <p:cNvPr id="32773" name="Rectangle 5"/>
          <p:cNvSpPr>
            <a:spLocks noGrp="1" noChangeArrowheads="1"/>
          </p:cNvSpPr>
          <p:nvPr>
            <p:ph type="body" idx="1"/>
          </p:nvPr>
        </p:nvSpPr>
        <p:spPr>
          <a:xfrm>
            <a:off x="48782" y="713406"/>
            <a:ext cx="9047920" cy="5816977"/>
          </a:xfrm>
        </p:spPr>
        <p:txBody>
          <a:bodyPr>
            <a:spAutoFit/>
          </a:bodyPr>
          <a:lstStyle/>
          <a:p>
            <a:pPr marL="533400" indent="-533400"/>
            <a:r>
              <a:rPr lang="fr-FR" sz="2800" dirty="0"/>
              <a:t>Réaliser un diagramme d’activités pour décrire le   passage au guichet d’enregistrement d’un vol dans         un aéroport.</a:t>
            </a:r>
          </a:p>
          <a:p>
            <a:pPr marL="533400" indent="-533400">
              <a:buFontTx/>
              <a:buAutoNum type="arabicPeriod"/>
            </a:pPr>
            <a:r>
              <a:rPr lang="fr-FR" sz="2000" dirty="0"/>
              <a:t>Lorsqu’un passager se présente au guichet d’enregistrement, l’hôtesse lui demande son billet et une pièce d’identité (PI).</a:t>
            </a:r>
          </a:p>
          <a:p>
            <a:pPr marL="533400" indent="-533400">
              <a:buFontTx/>
              <a:buAutoNum type="arabicPeriod"/>
            </a:pPr>
            <a:r>
              <a:rPr lang="fr-FR" sz="2000" dirty="0"/>
              <a:t>Elle vérifie alors que le billet correspond bien au vol en cours d’enregistrement, et la correspondance entre le nom écrit sur le billet et le nom écrit sur la PI.</a:t>
            </a:r>
          </a:p>
          <a:p>
            <a:pPr marL="533400" indent="-533400">
              <a:buFontTx/>
              <a:buAutoNum type="arabicPeriod"/>
            </a:pPr>
            <a:r>
              <a:rPr lang="fr-FR" sz="2000" dirty="0"/>
              <a:t>En cas de problème, le passager peut être réorienté vers l’agence de voyage qui se trouve dans l’aéroport.</a:t>
            </a:r>
          </a:p>
          <a:p>
            <a:pPr marL="533400" indent="-533400">
              <a:buFontTx/>
              <a:buAutoNum type="arabicPeriod"/>
            </a:pPr>
            <a:r>
              <a:rPr lang="fr-FR" sz="2000" dirty="0"/>
              <a:t>Si tout est correct, l’hôtesse demande les préférences au passager (placement dans l’avion, …).</a:t>
            </a:r>
          </a:p>
          <a:p>
            <a:pPr marL="533400" indent="-533400">
              <a:buFontTx/>
              <a:buAutoNum type="arabicPeriod"/>
            </a:pPr>
            <a:r>
              <a:rPr lang="fr-FR" sz="2000" dirty="0"/>
              <a:t>Puis, si le passager est muni de bagages, elle prend les bagages et édite un reçu à destination du passager.</a:t>
            </a:r>
          </a:p>
          <a:p>
            <a:pPr marL="533400" indent="-533400">
              <a:buFontTx/>
              <a:buAutoNum type="arabicPeriod"/>
            </a:pPr>
            <a:r>
              <a:rPr lang="fr-FR" sz="2000" dirty="0"/>
              <a:t>En parallèle, la carte d’enregistrement est imprimée.</a:t>
            </a:r>
          </a:p>
          <a:p>
            <a:pPr marL="533400" indent="-533400">
              <a:buFontTx/>
              <a:buAutoNum type="arabicPeriod"/>
            </a:pPr>
            <a:r>
              <a:rPr lang="fr-FR" sz="2000" dirty="0"/>
              <a:t>Enfin la carte d’enregistrement est remise au passager, ainsi qu’une documentation sur la compagnie aérienne.</a:t>
            </a:r>
          </a:p>
        </p:txBody>
      </p:sp>
      <p:pic>
        <p:nvPicPr>
          <p:cNvPr id="7" name="Picture 2" descr="Résultat de recherche d'images pour &quot;entrainement&quot;">
            <a:extLst>
              <a:ext uri="{FF2B5EF4-FFF2-40B4-BE49-F238E27FC236}">
                <a16:creationId xmlns:a16="http://schemas.microsoft.com/office/drawing/2014/main" id="{DB7B26BA-1272-4E65-9D4B-6731517467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46" r="18000"/>
          <a:stretch/>
        </p:blipFill>
        <p:spPr bwMode="auto">
          <a:xfrm>
            <a:off x="7788170" y="46038"/>
            <a:ext cx="1311659"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374306"/>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56675"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DED5D6F7-B45D-4FD3-88D7-5F17CB6ABF6C}" type="slidenum">
              <a:rPr lang="fr-FR" sz="1400">
                <a:solidFill>
                  <a:srgbClr val="000099"/>
                </a:solidFill>
              </a:rPr>
              <a:pPr/>
              <a:t>157</a:t>
            </a:fld>
            <a:r>
              <a:rPr lang="fr-FR" sz="1400" dirty="0">
                <a:solidFill>
                  <a:srgbClr val="000099"/>
                </a:solidFill>
              </a:rPr>
              <a:t>)</a:t>
            </a:r>
          </a:p>
        </p:txBody>
      </p:sp>
      <p:sp>
        <p:nvSpPr>
          <p:cNvPr id="156676" name="Text Box 2"/>
          <p:cNvSpPr txBox="1">
            <a:spLocks noChangeArrowheads="1"/>
          </p:cNvSpPr>
          <p:nvPr/>
        </p:nvSpPr>
        <p:spPr bwMode="auto">
          <a:xfrm>
            <a:off x="57150" y="112713"/>
            <a:ext cx="9031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b="1">
                <a:solidFill>
                  <a:srgbClr val="000099"/>
                </a:solidFill>
                <a:sym typeface="Wingdings" panose="05000000000000000000" pitchFamily="2" charset="2"/>
              </a:rPr>
              <a:t>Les diagrammes un par un</a:t>
            </a:r>
          </a:p>
        </p:txBody>
      </p:sp>
      <p:sp>
        <p:nvSpPr>
          <p:cNvPr id="156677" name="Text Box 3"/>
          <p:cNvSpPr txBox="1">
            <a:spLocks noChangeArrowheads="1"/>
          </p:cNvSpPr>
          <p:nvPr/>
        </p:nvSpPr>
        <p:spPr bwMode="auto">
          <a:xfrm>
            <a:off x="84138" y="2286000"/>
            <a:ext cx="893603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fr-FR" sz="2800" b="1" dirty="0">
                <a:solidFill>
                  <a:srgbClr val="003399"/>
                </a:solidFill>
                <a:latin typeface="Arial" panose="020B0604020202020204" pitchFamily="34" charset="0"/>
              </a:rPr>
              <a:t>VIII</a:t>
            </a:r>
          </a:p>
          <a:p>
            <a:pPr algn="ctr" eaLnBrk="1" hangingPunct="1"/>
            <a:r>
              <a:rPr lang="fr-FR" sz="2800" b="1" dirty="0">
                <a:solidFill>
                  <a:srgbClr val="003399"/>
                </a:solidFill>
                <a:latin typeface="Arial" panose="020B0604020202020204" pitchFamily="34" charset="0"/>
              </a:rPr>
              <a:t>Le diagramme de composants</a:t>
            </a:r>
          </a:p>
        </p:txBody>
      </p:sp>
      <p:sp>
        <p:nvSpPr>
          <p:cNvPr id="156678" name="AutoShape 4">
            <a:hlinkClick r:id="rId4" action="ppaction://hlinksldjump" highlightClick="1"/>
          </p:cNvPr>
          <p:cNvSpPr>
            <a:spLocks noChangeArrowheads="1"/>
          </p:cNvSpPr>
          <p:nvPr/>
        </p:nvSpPr>
        <p:spPr bwMode="auto">
          <a:xfrm>
            <a:off x="8445500" y="5905500"/>
            <a:ext cx="522288" cy="547688"/>
          </a:xfrm>
          <a:prstGeom prst="actionButtonHome">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pic>
        <p:nvPicPr>
          <p:cNvPr id="7" name="Picture 4" descr="logo">
            <a:extLst>
              <a:ext uri="{FF2B5EF4-FFF2-40B4-BE49-F238E27FC236}">
                <a16:creationId xmlns:a16="http://schemas.microsoft.com/office/drawing/2014/main" id="{9AEBA290-8E55-4024-98FB-D010D6D54840}"/>
              </a:ext>
            </a:extLst>
          </p:cNvPr>
          <p:cNvPicPr>
            <a:picLocks noGrp="1" noChangeAspect="1" noChangeArrowheads="1"/>
          </p:cNvPicPr>
          <p:nvPr>
            <p:ph/>
          </p:nvPr>
        </p:nvPicPr>
        <p:blipFill>
          <a:blip r:embed="rId5">
            <a:extLst>
              <a:ext uri="{28A0092B-C50C-407E-A947-70E740481C1C}">
                <a14:useLocalDpi xmlns:a14="http://schemas.microsoft.com/office/drawing/2010/main" val="0"/>
              </a:ext>
            </a:extLst>
          </a:blip>
          <a:srcRect/>
          <a:stretch>
            <a:fillRect/>
          </a:stretch>
        </p:blipFill>
        <p:spPr>
          <a:xfrm>
            <a:off x="2789238" y="788988"/>
            <a:ext cx="3602037" cy="148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Image 7">
            <a:extLst>
              <a:ext uri="{FF2B5EF4-FFF2-40B4-BE49-F238E27FC236}">
                <a16:creationId xmlns:a16="http://schemas.microsoft.com/office/drawing/2014/main" id="{18BAB11F-162A-46D7-BBB7-14CAB63310F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73545" y="824408"/>
            <a:ext cx="1544613" cy="154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5769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2FCA0489-6404-4449-9AC5-84A95BC6E61A}" type="slidenum">
              <a:rPr lang="fr-FR" sz="1400">
                <a:solidFill>
                  <a:srgbClr val="000099"/>
                </a:solidFill>
              </a:rPr>
              <a:pPr/>
              <a:t>158</a:t>
            </a:fld>
            <a:r>
              <a:rPr lang="fr-FR" sz="1400" dirty="0">
                <a:solidFill>
                  <a:srgbClr val="000099"/>
                </a:solidFill>
              </a:rPr>
              <a:t>)</a:t>
            </a:r>
          </a:p>
        </p:txBody>
      </p:sp>
      <p:sp>
        <p:nvSpPr>
          <p:cNvPr id="157700" name="Rectangle 2"/>
          <p:cNvSpPr>
            <a:spLocks noGrp="1" noChangeArrowheads="1"/>
          </p:cNvSpPr>
          <p:nvPr>
            <p:ph type="title"/>
          </p:nvPr>
        </p:nvSpPr>
        <p:spPr>
          <a:xfrm>
            <a:off x="107950" y="174625"/>
            <a:ext cx="8915400" cy="457200"/>
          </a:xfrm>
        </p:spPr>
        <p:txBody>
          <a:bodyPr/>
          <a:lstStyle/>
          <a:p>
            <a:r>
              <a:rPr lang="fr-FR"/>
              <a:t>Diagramme de composants</a:t>
            </a:r>
          </a:p>
        </p:txBody>
      </p:sp>
      <p:sp>
        <p:nvSpPr>
          <p:cNvPr id="157701" name="Rectangle 3"/>
          <p:cNvSpPr>
            <a:spLocks noGrp="1" noChangeArrowheads="1"/>
          </p:cNvSpPr>
          <p:nvPr>
            <p:ph type="body" idx="1"/>
          </p:nvPr>
        </p:nvSpPr>
        <p:spPr>
          <a:xfrm>
            <a:off x="61913" y="871538"/>
            <a:ext cx="9070975" cy="4672012"/>
          </a:xfrm>
        </p:spPr>
        <p:txBody>
          <a:bodyPr>
            <a:spAutoFit/>
          </a:bodyPr>
          <a:lstStyle/>
          <a:p>
            <a:r>
              <a:rPr lang="fr-FR"/>
              <a:t>Le diagramme de composants présente l’</a:t>
            </a:r>
            <a:r>
              <a:rPr lang="fr-FR" b="1"/>
              <a:t>architecture applicative</a:t>
            </a:r>
            <a:r>
              <a:rPr lang="fr-FR"/>
              <a:t> statique du système, alors que le diagramme de classes présente la structure logique du système.</a:t>
            </a:r>
          </a:p>
          <a:p>
            <a:r>
              <a:rPr lang="fr-FR"/>
              <a:t>Il permet de montrer les </a:t>
            </a:r>
            <a:r>
              <a:rPr lang="fr-FR" b="1"/>
              <a:t>composants</a:t>
            </a:r>
            <a:r>
              <a:rPr lang="fr-FR"/>
              <a:t> du système et leurs </a:t>
            </a:r>
            <a:r>
              <a:rPr lang="fr-FR" b="1"/>
              <a:t>dépendances</a:t>
            </a:r>
            <a:r>
              <a:rPr lang="fr-FR"/>
              <a:t> dans leur environnement d’implémentation.</a:t>
            </a:r>
          </a:p>
          <a:p>
            <a:r>
              <a:rPr lang="fr-FR"/>
              <a:t>Les composants permettent d’organiser un système en « morceaux » logiciels. </a:t>
            </a:r>
          </a:p>
        </p:txBody>
      </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58723"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93F27CC3-A2A1-4CCB-AB54-A3E853D17970}" type="slidenum">
              <a:rPr lang="fr-FR" sz="1400">
                <a:solidFill>
                  <a:srgbClr val="000099"/>
                </a:solidFill>
              </a:rPr>
              <a:pPr/>
              <a:t>159</a:t>
            </a:fld>
            <a:r>
              <a:rPr lang="fr-FR" sz="1400" dirty="0">
                <a:solidFill>
                  <a:srgbClr val="000099"/>
                </a:solidFill>
              </a:rPr>
              <a:t>)</a:t>
            </a:r>
          </a:p>
        </p:txBody>
      </p:sp>
      <p:sp>
        <p:nvSpPr>
          <p:cNvPr id="158724" name="Rectangle 2"/>
          <p:cNvSpPr>
            <a:spLocks noGrp="1" noChangeArrowheads="1"/>
          </p:cNvSpPr>
          <p:nvPr>
            <p:ph type="title"/>
          </p:nvPr>
        </p:nvSpPr>
        <p:spPr>
          <a:xfrm>
            <a:off x="107950" y="174625"/>
            <a:ext cx="8915400" cy="457200"/>
          </a:xfrm>
        </p:spPr>
        <p:txBody>
          <a:bodyPr/>
          <a:lstStyle/>
          <a:p>
            <a:r>
              <a:rPr lang="fr-FR"/>
              <a:t>Composant</a:t>
            </a:r>
          </a:p>
        </p:txBody>
      </p:sp>
      <p:sp>
        <p:nvSpPr>
          <p:cNvPr id="158725" name="Rectangle 3"/>
          <p:cNvSpPr>
            <a:spLocks noGrp="1" noChangeArrowheads="1"/>
          </p:cNvSpPr>
          <p:nvPr>
            <p:ph type="body" idx="1"/>
          </p:nvPr>
        </p:nvSpPr>
        <p:spPr>
          <a:xfrm>
            <a:off x="73025" y="863600"/>
            <a:ext cx="9070975" cy="5546725"/>
          </a:xfrm>
        </p:spPr>
        <p:txBody>
          <a:bodyPr>
            <a:spAutoFit/>
          </a:bodyPr>
          <a:lstStyle/>
          <a:p>
            <a:r>
              <a:rPr lang="fr-FR"/>
              <a:t>Un composant est un élément encapsulé, réutilisable et remplaçable du logiciel.</a:t>
            </a:r>
          </a:p>
          <a:p>
            <a:r>
              <a:rPr lang="fr-FR"/>
              <a:t>Ce sont des « briques de construction », qui permettent en les combinant de réaliser un système.</a:t>
            </a:r>
          </a:p>
          <a:p>
            <a:endParaRPr lang="fr-FR"/>
          </a:p>
          <a:p>
            <a:r>
              <a:rPr lang="fr-FR"/>
              <a:t>Notation :                   ou</a:t>
            </a:r>
          </a:p>
          <a:p>
            <a:endParaRPr lang="fr-FR"/>
          </a:p>
          <a:p>
            <a:r>
              <a:rPr lang="fr-FR"/>
              <a:t>Exemples : enregistreur d’évènements, éditeur PDF, convertisseur de format, …</a:t>
            </a:r>
          </a:p>
          <a:p>
            <a:pPr>
              <a:buFont typeface="Symbol" panose="05050102010706020507" pitchFamily="18" charset="2"/>
              <a:buNone/>
            </a:pPr>
            <a:endParaRPr lang="fr-FR"/>
          </a:p>
        </p:txBody>
      </p:sp>
      <p:pic>
        <p:nvPicPr>
          <p:cNvPr id="15872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3475" y="3363913"/>
            <a:ext cx="4579938"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2867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76BEDDB-4CD6-429B-9E6B-04DAB769EFD6}" type="slidenum">
              <a:rPr lang="fr-FR" sz="1400">
                <a:solidFill>
                  <a:srgbClr val="000099"/>
                </a:solidFill>
              </a:rPr>
              <a:pPr/>
              <a:t>16</a:t>
            </a:fld>
            <a:r>
              <a:rPr lang="fr-FR" sz="1400" dirty="0">
                <a:solidFill>
                  <a:srgbClr val="000099"/>
                </a:solidFill>
              </a:rPr>
              <a:t>)</a:t>
            </a:r>
          </a:p>
        </p:txBody>
      </p:sp>
      <p:sp>
        <p:nvSpPr>
          <p:cNvPr id="28676" name="Text Box 2"/>
          <p:cNvSpPr txBox="1">
            <a:spLocks noChangeArrowheads="1"/>
          </p:cNvSpPr>
          <p:nvPr/>
        </p:nvSpPr>
        <p:spPr bwMode="auto">
          <a:xfrm>
            <a:off x="57150" y="112713"/>
            <a:ext cx="9031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b="1">
                <a:solidFill>
                  <a:srgbClr val="000099"/>
                </a:solidFill>
                <a:sym typeface="Wingdings" panose="05000000000000000000" pitchFamily="2" charset="2"/>
              </a:rPr>
              <a:t>Tour d’horizon des diagrammes – 13 diagrammes !</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 y="757382"/>
            <a:ext cx="9031288" cy="5902036"/>
          </a:xfrm>
          <a:prstGeom prst="rect">
            <a:avLst/>
          </a:prstGeom>
        </p:spPr>
      </p:pic>
    </p:spTree>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5974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D399356B-2DEB-49C6-9498-8E3514425A77}" type="slidenum">
              <a:rPr lang="fr-FR" sz="1400">
                <a:solidFill>
                  <a:srgbClr val="000099"/>
                </a:solidFill>
              </a:rPr>
              <a:pPr/>
              <a:t>160</a:t>
            </a:fld>
            <a:r>
              <a:rPr lang="fr-FR" sz="1400" dirty="0">
                <a:solidFill>
                  <a:srgbClr val="000099"/>
                </a:solidFill>
              </a:rPr>
              <a:t>)</a:t>
            </a:r>
          </a:p>
        </p:txBody>
      </p:sp>
      <p:sp>
        <p:nvSpPr>
          <p:cNvPr id="159748" name="Rectangle 1026"/>
          <p:cNvSpPr>
            <a:spLocks noGrp="1" noChangeArrowheads="1"/>
          </p:cNvSpPr>
          <p:nvPr>
            <p:ph type="title"/>
          </p:nvPr>
        </p:nvSpPr>
        <p:spPr>
          <a:xfrm>
            <a:off x="107950" y="134938"/>
            <a:ext cx="8915400" cy="457200"/>
          </a:xfrm>
        </p:spPr>
        <p:txBody>
          <a:bodyPr/>
          <a:lstStyle/>
          <a:p>
            <a:r>
              <a:rPr lang="fr-FR"/>
              <a:t>Interfaces de composants</a:t>
            </a:r>
          </a:p>
        </p:txBody>
      </p:sp>
      <p:sp>
        <p:nvSpPr>
          <p:cNvPr id="159749" name="Rectangle 1027"/>
          <p:cNvSpPr>
            <a:spLocks noGrp="1" noChangeArrowheads="1"/>
          </p:cNvSpPr>
          <p:nvPr>
            <p:ph type="body" idx="1"/>
          </p:nvPr>
        </p:nvSpPr>
        <p:spPr>
          <a:xfrm>
            <a:off x="28575" y="885825"/>
            <a:ext cx="9070975" cy="5449888"/>
          </a:xfrm>
        </p:spPr>
        <p:txBody>
          <a:bodyPr>
            <a:spAutoFit/>
          </a:bodyPr>
          <a:lstStyle/>
          <a:p>
            <a:r>
              <a:rPr lang="fr-FR"/>
              <a:t>Les interfaces d’un composant définissent les comportements offerts à d’autres composants (interfaces offertes) ou attendus d’autres composants (interfaces requises).</a:t>
            </a:r>
          </a:p>
          <a:p>
            <a:r>
              <a:rPr lang="fr-FR"/>
              <a:t>Notation : </a:t>
            </a:r>
          </a:p>
          <a:p>
            <a:endParaRPr lang="fr-FR"/>
          </a:p>
          <a:p>
            <a:r>
              <a:rPr lang="fr-FR"/>
              <a:t>Autre notation possible, avec affichage des opérations offertes par les interfaces :</a:t>
            </a:r>
          </a:p>
          <a:p>
            <a:endParaRPr lang="fr-FR"/>
          </a:p>
          <a:p>
            <a:endParaRPr lang="fr-FR"/>
          </a:p>
        </p:txBody>
      </p:sp>
      <p:pic>
        <p:nvPicPr>
          <p:cNvPr id="159750" name="Picture 10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2775" y="2825750"/>
            <a:ext cx="3021013" cy="148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9751" name="Text Box 1030"/>
          <p:cNvSpPr txBox="1">
            <a:spLocks noChangeArrowheads="1"/>
          </p:cNvSpPr>
          <p:nvPr/>
        </p:nvSpPr>
        <p:spPr bwMode="auto">
          <a:xfrm>
            <a:off x="7137400" y="3175000"/>
            <a:ext cx="1836738"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chemeClr val="accent2"/>
                </a:solidFill>
              </a:rPr>
              <a:t>Interface offerte</a:t>
            </a:r>
          </a:p>
          <a:p>
            <a:pPr algn="ctr"/>
            <a:endParaRPr lang="fr-FR" sz="1400">
              <a:solidFill>
                <a:schemeClr val="accent2"/>
              </a:solidFill>
            </a:endParaRPr>
          </a:p>
          <a:p>
            <a:pPr algn="ctr"/>
            <a:r>
              <a:rPr lang="fr-FR" sz="1400">
                <a:solidFill>
                  <a:schemeClr val="accent2"/>
                </a:solidFill>
              </a:rPr>
              <a:t>Interface requise</a:t>
            </a:r>
          </a:p>
        </p:txBody>
      </p:sp>
      <p:sp>
        <p:nvSpPr>
          <p:cNvPr id="159752" name="Line 1031"/>
          <p:cNvSpPr>
            <a:spLocks noChangeShapeType="1"/>
          </p:cNvSpPr>
          <p:nvPr/>
        </p:nvSpPr>
        <p:spPr bwMode="auto">
          <a:xfrm flipH="1" flipV="1">
            <a:off x="5915025" y="3167063"/>
            <a:ext cx="1465263" cy="18891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9753" name="Line 1032"/>
          <p:cNvSpPr>
            <a:spLocks noChangeShapeType="1"/>
          </p:cNvSpPr>
          <p:nvPr/>
        </p:nvSpPr>
        <p:spPr bwMode="auto">
          <a:xfrm flipH="1">
            <a:off x="6013450" y="3740150"/>
            <a:ext cx="1349375" cy="117475"/>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159754" name="Picture 10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4738" y="4995863"/>
            <a:ext cx="3249612" cy="159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9755" name="Text Box 1034"/>
          <p:cNvSpPr txBox="1">
            <a:spLocks noChangeArrowheads="1"/>
          </p:cNvSpPr>
          <p:nvPr/>
        </p:nvSpPr>
        <p:spPr bwMode="auto">
          <a:xfrm>
            <a:off x="7181850" y="5230813"/>
            <a:ext cx="1836738"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chemeClr val="accent2"/>
                </a:solidFill>
              </a:rPr>
              <a:t>Interface offerte (flèche de réalisation)</a:t>
            </a:r>
          </a:p>
          <a:p>
            <a:pPr algn="ctr"/>
            <a:endParaRPr lang="fr-FR" sz="1400">
              <a:solidFill>
                <a:schemeClr val="accent2"/>
              </a:solidFill>
            </a:endParaRPr>
          </a:p>
          <a:p>
            <a:pPr algn="ctr"/>
            <a:r>
              <a:rPr lang="fr-FR" sz="1400">
                <a:solidFill>
                  <a:schemeClr val="accent2"/>
                </a:solidFill>
              </a:rPr>
              <a:t>Interface requise</a:t>
            </a:r>
          </a:p>
          <a:p>
            <a:pPr algn="ctr"/>
            <a:r>
              <a:rPr lang="fr-FR" sz="1400">
                <a:solidFill>
                  <a:schemeClr val="accent2"/>
                </a:solidFill>
              </a:rPr>
              <a:t>(flèche de dépendance)</a:t>
            </a:r>
          </a:p>
        </p:txBody>
      </p:sp>
      <p:sp>
        <p:nvSpPr>
          <p:cNvPr id="159756" name="Line 1035"/>
          <p:cNvSpPr>
            <a:spLocks noChangeShapeType="1"/>
          </p:cNvSpPr>
          <p:nvPr/>
        </p:nvSpPr>
        <p:spPr bwMode="auto">
          <a:xfrm flipH="1">
            <a:off x="6757988" y="5376863"/>
            <a:ext cx="654050" cy="476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9757" name="Line 1037"/>
          <p:cNvSpPr>
            <a:spLocks noChangeShapeType="1"/>
          </p:cNvSpPr>
          <p:nvPr/>
        </p:nvSpPr>
        <p:spPr bwMode="auto">
          <a:xfrm flipH="1">
            <a:off x="6732588" y="6040438"/>
            <a:ext cx="654050" cy="476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6077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B19A806-7393-4B1B-A9AD-8E229F2A6FD0}" type="slidenum">
              <a:rPr lang="fr-FR" sz="1400">
                <a:solidFill>
                  <a:srgbClr val="000099"/>
                </a:solidFill>
              </a:rPr>
              <a:pPr/>
              <a:t>161</a:t>
            </a:fld>
            <a:r>
              <a:rPr lang="fr-FR" sz="1400" dirty="0">
                <a:solidFill>
                  <a:srgbClr val="000099"/>
                </a:solidFill>
              </a:rPr>
              <a:t>)</a:t>
            </a:r>
          </a:p>
        </p:txBody>
      </p:sp>
      <p:sp>
        <p:nvSpPr>
          <p:cNvPr id="160772" name="Rectangle 2"/>
          <p:cNvSpPr>
            <a:spLocks noGrp="1" noChangeArrowheads="1"/>
          </p:cNvSpPr>
          <p:nvPr>
            <p:ph type="title"/>
          </p:nvPr>
        </p:nvSpPr>
        <p:spPr>
          <a:xfrm>
            <a:off x="107950" y="174625"/>
            <a:ext cx="8915400" cy="457200"/>
          </a:xfrm>
        </p:spPr>
        <p:txBody>
          <a:bodyPr/>
          <a:lstStyle/>
          <a:p>
            <a:r>
              <a:rPr lang="fr-FR"/>
              <a:t>Dépendances entre composants</a:t>
            </a:r>
          </a:p>
        </p:txBody>
      </p:sp>
      <p:sp>
        <p:nvSpPr>
          <p:cNvPr id="160773" name="Rectangle 3"/>
          <p:cNvSpPr>
            <a:spLocks noGrp="1" noChangeArrowheads="1"/>
          </p:cNvSpPr>
          <p:nvPr>
            <p:ph type="body" idx="1"/>
          </p:nvPr>
        </p:nvSpPr>
        <p:spPr>
          <a:xfrm>
            <a:off x="73025" y="842963"/>
            <a:ext cx="9070975" cy="3987800"/>
          </a:xfrm>
        </p:spPr>
        <p:txBody>
          <a:bodyPr>
            <a:spAutoFit/>
          </a:bodyPr>
          <a:lstStyle/>
          <a:p>
            <a:r>
              <a:rPr lang="fr-FR"/>
              <a:t>Les dépendances entre composants peuvent être matérialisées par les interfaces :</a:t>
            </a:r>
          </a:p>
          <a:p>
            <a:endParaRPr lang="fr-FR"/>
          </a:p>
          <a:p>
            <a:endParaRPr lang="fr-FR"/>
          </a:p>
          <a:p>
            <a:endParaRPr lang="fr-FR"/>
          </a:p>
          <a:p>
            <a:endParaRPr lang="fr-FR"/>
          </a:p>
          <a:p>
            <a:r>
              <a:rPr lang="fr-FR"/>
              <a:t>Ou bien par le lien de dépendance standard UML :</a:t>
            </a:r>
          </a:p>
        </p:txBody>
      </p:sp>
      <p:pic>
        <p:nvPicPr>
          <p:cNvPr id="16077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727200"/>
            <a:ext cx="4024312"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077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6300" y="4787900"/>
            <a:ext cx="5443538" cy="127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6179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D4A70E43-F249-44B0-AF3C-5A40C88F5610}" type="slidenum">
              <a:rPr lang="fr-FR" sz="1400">
                <a:solidFill>
                  <a:srgbClr val="000099"/>
                </a:solidFill>
              </a:rPr>
              <a:pPr/>
              <a:t>162</a:t>
            </a:fld>
            <a:r>
              <a:rPr lang="fr-FR" sz="1400" dirty="0">
                <a:solidFill>
                  <a:srgbClr val="000099"/>
                </a:solidFill>
              </a:rPr>
              <a:t>)</a:t>
            </a:r>
          </a:p>
        </p:txBody>
      </p:sp>
      <p:sp>
        <p:nvSpPr>
          <p:cNvPr id="161796" name="Rectangle 2"/>
          <p:cNvSpPr>
            <a:spLocks noGrp="1" noChangeArrowheads="1"/>
          </p:cNvSpPr>
          <p:nvPr>
            <p:ph type="title"/>
          </p:nvPr>
        </p:nvSpPr>
        <p:spPr>
          <a:xfrm>
            <a:off x="107950" y="174625"/>
            <a:ext cx="8915400" cy="457200"/>
          </a:xfrm>
        </p:spPr>
        <p:txBody>
          <a:bodyPr/>
          <a:lstStyle/>
          <a:p>
            <a:r>
              <a:rPr lang="fr-FR"/>
              <a:t>Conception d’un composant</a:t>
            </a:r>
          </a:p>
        </p:txBody>
      </p:sp>
      <p:sp>
        <p:nvSpPr>
          <p:cNvPr id="161797" name="Rectangle 3"/>
          <p:cNvSpPr>
            <a:spLocks noGrp="1" noChangeArrowheads="1"/>
          </p:cNvSpPr>
          <p:nvPr>
            <p:ph type="body" idx="1"/>
          </p:nvPr>
        </p:nvSpPr>
        <p:spPr>
          <a:xfrm>
            <a:off x="73025" y="779463"/>
            <a:ext cx="8942388" cy="5743575"/>
          </a:xfrm>
        </p:spPr>
        <p:txBody>
          <a:bodyPr>
            <a:spAutoFit/>
          </a:bodyPr>
          <a:lstStyle/>
          <a:p>
            <a:r>
              <a:rPr lang="fr-FR"/>
              <a:t>Un composant doit fournir des </a:t>
            </a:r>
            <a:r>
              <a:rPr lang="fr-FR" b="1"/>
              <a:t>services</a:t>
            </a:r>
            <a:r>
              <a:rPr lang="fr-FR"/>
              <a:t> bien précis, qui doivent être cohérents et génériques pour être réutilisables dans différents contextes.</a:t>
            </a:r>
          </a:p>
          <a:p>
            <a:r>
              <a:rPr lang="fr-FR"/>
              <a:t>Le comportement interne, réalisé par un ensemble de classes, est masqué aux autres composants ; seules les interfaces sont visibles.</a:t>
            </a:r>
          </a:p>
          <a:p>
            <a:r>
              <a:rPr lang="fr-FR"/>
              <a:t>On peut substituer un composant à un autre si les interfaces sont identiques.</a:t>
            </a:r>
          </a:p>
          <a:p>
            <a:r>
              <a:rPr lang="fr-FR"/>
              <a:t>Le « découpage » d’un système en composants se fait en recherchant les éléments qui sont employés fréquemment dans le système.</a:t>
            </a:r>
          </a:p>
        </p:txBody>
      </p:sp>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6281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AF446BBD-B156-4B3D-AF99-07AC610F6B48}" type="slidenum">
              <a:rPr lang="fr-FR" sz="1400">
                <a:solidFill>
                  <a:srgbClr val="000099"/>
                </a:solidFill>
              </a:rPr>
              <a:pPr/>
              <a:t>163</a:t>
            </a:fld>
            <a:r>
              <a:rPr lang="fr-FR" sz="1400" dirty="0">
                <a:solidFill>
                  <a:srgbClr val="000099"/>
                </a:solidFill>
              </a:rPr>
              <a:t>)</a:t>
            </a:r>
          </a:p>
        </p:txBody>
      </p:sp>
      <p:sp>
        <p:nvSpPr>
          <p:cNvPr id="162820" name="Rectangle 2"/>
          <p:cNvSpPr>
            <a:spLocks noGrp="1" noChangeArrowheads="1"/>
          </p:cNvSpPr>
          <p:nvPr>
            <p:ph type="title"/>
          </p:nvPr>
        </p:nvSpPr>
        <p:spPr>
          <a:xfrm>
            <a:off x="107950" y="174625"/>
            <a:ext cx="8915400" cy="457200"/>
          </a:xfrm>
        </p:spPr>
        <p:txBody>
          <a:bodyPr/>
          <a:lstStyle/>
          <a:p>
            <a:r>
              <a:rPr lang="fr-FR"/>
              <a:t>Vues d’un composant</a:t>
            </a:r>
          </a:p>
        </p:txBody>
      </p:sp>
      <p:sp>
        <p:nvSpPr>
          <p:cNvPr id="162821" name="Rectangle 3"/>
          <p:cNvSpPr>
            <a:spLocks noGrp="1" noChangeArrowheads="1"/>
          </p:cNvSpPr>
          <p:nvPr>
            <p:ph type="body" idx="1"/>
          </p:nvPr>
        </p:nvSpPr>
        <p:spPr>
          <a:xfrm>
            <a:off x="73025" y="1185863"/>
            <a:ext cx="8942388" cy="5089525"/>
          </a:xfrm>
        </p:spPr>
        <p:txBody>
          <a:bodyPr>
            <a:spAutoFit/>
          </a:bodyPr>
          <a:lstStyle/>
          <a:p>
            <a:r>
              <a:rPr lang="fr-FR" b="1"/>
              <a:t>Vue boîte noire</a:t>
            </a:r>
            <a:r>
              <a:rPr lang="fr-FR"/>
              <a:t> : montre l’aspect extérieur d’un composant : interfaces fournies et requises, liens avec d’autres composants.</a:t>
            </a:r>
          </a:p>
          <a:p>
            <a:pPr lvl="1">
              <a:buFontTx/>
              <a:buNone/>
            </a:pPr>
            <a:r>
              <a:rPr lang="fr-FR">
                <a:sym typeface="Wingdings" panose="05000000000000000000" pitchFamily="2" charset="2"/>
              </a:rPr>
              <a:t> pour se concentrer sur les problèmes d’architecture applicative générale du système.</a:t>
            </a:r>
            <a:endParaRPr lang="fr-FR"/>
          </a:p>
          <a:p>
            <a:r>
              <a:rPr lang="fr-FR" b="1"/>
              <a:t>Vue boîte blanche</a:t>
            </a:r>
            <a:r>
              <a:rPr lang="fr-FR"/>
              <a:t> : montre les classes, les interfaces et les autres composants inclus.</a:t>
            </a:r>
          </a:p>
          <a:p>
            <a:pPr lvl="1">
              <a:buFontTx/>
              <a:buNone/>
            </a:pPr>
            <a:r>
              <a:rPr lang="fr-FR">
                <a:sym typeface="Wingdings" panose="05000000000000000000" pitchFamily="2" charset="2"/>
              </a:rPr>
              <a:t> Pour montrer comment un composant rend ses services au travers des classes qu’il utilise.</a:t>
            </a:r>
            <a:endParaRPr lang="fr-FR"/>
          </a:p>
          <a:p>
            <a:endParaRPr lang="fr-FR"/>
          </a:p>
        </p:txBody>
      </p:sp>
      <p:sp>
        <p:nvSpPr>
          <p:cNvPr id="162822" name="AutoShape 4">
            <a:hlinkClick r:id="rId3" action="ppaction://hlinksldjump" highlightClick="1"/>
          </p:cNvPr>
          <p:cNvSpPr>
            <a:spLocks noChangeArrowheads="1"/>
          </p:cNvSpPr>
          <p:nvPr/>
        </p:nvSpPr>
        <p:spPr bwMode="auto">
          <a:xfrm>
            <a:off x="8585200" y="6096000"/>
            <a:ext cx="369888" cy="369888"/>
          </a:xfrm>
          <a:prstGeom prst="actionButtonHome">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63843"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461AB744-3ACE-4AE8-9D1D-CF8D1C2FE4C3}" type="slidenum">
              <a:rPr lang="fr-FR" sz="1400">
                <a:solidFill>
                  <a:srgbClr val="000099"/>
                </a:solidFill>
              </a:rPr>
              <a:pPr/>
              <a:t>164</a:t>
            </a:fld>
            <a:r>
              <a:rPr lang="fr-FR" sz="1400" dirty="0">
                <a:solidFill>
                  <a:srgbClr val="000099"/>
                </a:solidFill>
              </a:rPr>
              <a:t>)</a:t>
            </a:r>
          </a:p>
        </p:txBody>
      </p:sp>
      <p:sp>
        <p:nvSpPr>
          <p:cNvPr id="163844" name="Text Box 2"/>
          <p:cNvSpPr txBox="1">
            <a:spLocks noChangeArrowheads="1"/>
          </p:cNvSpPr>
          <p:nvPr/>
        </p:nvSpPr>
        <p:spPr bwMode="auto">
          <a:xfrm>
            <a:off x="57150" y="112713"/>
            <a:ext cx="9031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b="1">
                <a:solidFill>
                  <a:srgbClr val="000099"/>
                </a:solidFill>
                <a:sym typeface="Wingdings" panose="05000000000000000000" pitchFamily="2" charset="2"/>
              </a:rPr>
              <a:t>Les diagrammes un par un</a:t>
            </a:r>
          </a:p>
        </p:txBody>
      </p:sp>
      <p:sp>
        <p:nvSpPr>
          <p:cNvPr id="163845" name="Text Box 3"/>
          <p:cNvSpPr txBox="1">
            <a:spLocks noChangeArrowheads="1"/>
          </p:cNvSpPr>
          <p:nvPr/>
        </p:nvSpPr>
        <p:spPr bwMode="auto">
          <a:xfrm>
            <a:off x="84138" y="2286000"/>
            <a:ext cx="893603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fr-FR" sz="2800" b="1" dirty="0">
                <a:solidFill>
                  <a:srgbClr val="003399"/>
                </a:solidFill>
                <a:latin typeface="Arial" panose="020B0604020202020204" pitchFamily="34" charset="0"/>
              </a:rPr>
              <a:t>IX</a:t>
            </a:r>
          </a:p>
          <a:p>
            <a:pPr algn="ctr" eaLnBrk="1" hangingPunct="1"/>
            <a:r>
              <a:rPr lang="fr-FR" sz="2800" b="1" dirty="0">
                <a:solidFill>
                  <a:srgbClr val="003399"/>
                </a:solidFill>
                <a:latin typeface="Arial" panose="020B0604020202020204" pitchFamily="34" charset="0"/>
              </a:rPr>
              <a:t>Le diagramme de déploiement</a:t>
            </a:r>
          </a:p>
        </p:txBody>
      </p:sp>
      <p:sp>
        <p:nvSpPr>
          <p:cNvPr id="163846" name="AutoShape 4">
            <a:hlinkClick r:id="rId4" action="ppaction://hlinksldjump" highlightClick="1"/>
          </p:cNvPr>
          <p:cNvSpPr>
            <a:spLocks noChangeArrowheads="1"/>
          </p:cNvSpPr>
          <p:nvPr/>
        </p:nvSpPr>
        <p:spPr bwMode="auto">
          <a:xfrm>
            <a:off x="8445500" y="5905500"/>
            <a:ext cx="522288" cy="547688"/>
          </a:xfrm>
          <a:prstGeom prst="actionButtonHome">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pic>
        <p:nvPicPr>
          <p:cNvPr id="7" name="Picture 4" descr="logo">
            <a:extLst>
              <a:ext uri="{FF2B5EF4-FFF2-40B4-BE49-F238E27FC236}">
                <a16:creationId xmlns:a16="http://schemas.microsoft.com/office/drawing/2014/main" id="{6621397D-6096-46EE-841A-144C1F21A52F}"/>
              </a:ext>
            </a:extLst>
          </p:cNvPr>
          <p:cNvPicPr>
            <a:picLocks noGrp="1" noChangeAspect="1" noChangeArrowheads="1"/>
          </p:cNvPicPr>
          <p:nvPr>
            <p:ph/>
          </p:nvPr>
        </p:nvPicPr>
        <p:blipFill>
          <a:blip r:embed="rId5">
            <a:extLst>
              <a:ext uri="{28A0092B-C50C-407E-A947-70E740481C1C}">
                <a14:useLocalDpi xmlns:a14="http://schemas.microsoft.com/office/drawing/2010/main" val="0"/>
              </a:ext>
            </a:extLst>
          </a:blip>
          <a:srcRect/>
          <a:stretch>
            <a:fillRect/>
          </a:stretch>
        </p:blipFill>
        <p:spPr>
          <a:xfrm>
            <a:off x="2789238" y="788988"/>
            <a:ext cx="3602037" cy="148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Image 7">
            <a:extLst>
              <a:ext uri="{FF2B5EF4-FFF2-40B4-BE49-F238E27FC236}">
                <a16:creationId xmlns:a16="http://schemas.microsoft.com/office/drawing/2014/main" id="{9144523A-C69D-45E3-9E13-B8689B5DF08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73545" y="824408"/>
            <a:ext cx="1544613" cy="154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6486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849119BE-30D1-4C3C-A8EF-5539901125E4}" type="slidenum">
              <a:rPr lang="fr-FR" sz="1400">
                <a:solidFill>
                  <a:srgbClr val="000099"/>
                </a:solidFill>
              </a:rPr>
              <a:pPr/>
              <a:t>165</a:t>
            </a:fld>
            <a:r>
              <a:rPr lang="fr-FR" sz="1400" dirty="0">
                <a:solidFill>
                  <a:srgbClr val="000099"/>
                </a:solidFill>
              </a:rPr>
              <a:t>)</a:t>
            </a:r>
          </a:p>
        </p:txBody>
      </p:sp>
      <p:sp>
        <p:nvSpPr>
          <p:cNvPr id="164868" name="Rectangle 2"/>
          <p:cNvSpPr>
            <a:spLocks noGrp="1" noChangeArrowheads="1"/>
          </p:cNvSpPr>
          <p:nvPr>
            <p:ph type="title"/>
          </p:nvPr>
        </p:nvSpPr>
        <p:spPr>
          <a:xfrm>
            <a:off x="107950" y="174625"/>
            <a:ext cx="8915400" cy="457200"/>
          </a:xfrm>
        </p:spPr>
        <p:txBody>
          <a:bodyPr/>
          <a:lstStyle/>
          <a:p>
            <a:r>
              <a:rPr lang="fr-FR"/>
              <a:t>Diagramme de déploiement</a:t>
            </a:r>
          </a:p>
        </p:txBody>
      </p:sp>
      <p:sp>
        <p:nvSpPr>
          <p:cNvPr id="164869" name="Rectangle 3"/>
          <p:cNvSpPr>
            <a:spLocks noGrp="1" noChangeArrowheads="1"/>
          </p:cNvSpPr>
          <p:nvPr>
            <p:ph type="body" idx="1"/>
          </p:nvPr>
        </p:nvSpPr>
        <p:spPr>
          <a:xfrm>
            <a:off x="73025" y="906463"/>
            <a:ext cx="9070975" cy="4505325"/>
          </a:xfrm>
        </p:spPr>
        <p:txBody>
          <a:bodyPr>
            <a:spAutoFit/>
          </a:bodyPr>
          <a:lstStyle/>
          <a:p>
            <a:r>
              <a:rPr lang="fr-FR"/>
              <a:t>Le diagramme de déploiement montre la </a:t>
            </a:r>
            <a:r>
              <a:rPr lang="fr-FR" b="1"/>
              <a:t>configuration physique</a:t>
            </a:r>
            <a:r>
              <a:rPr lang="fr-FR"/>
              <a:t> des différents matériels qui participent à l’exécution du système, et montre la répartition des composants sur ces matériels.</a:t>
            </a:r>
          </a:p>
          <a:p>
            <a:r>
              <a:rPr lang="fr-FR"/>
              <a:t>Utile :</a:t>
            </a:r>
          </a:p>
          <a:p>
            <a:pPr lvl="1"/>
            <a:r>
              <a:rPr lang="fr-FR"/>
              <a:t>dans les premières phases du projet pour montrer une esquisse grossière du système,</a:t>
            </a:r>
          </a:p>
          <a:p>
            <a:pPr lvl="1"/>
            <a:r>
              <a:rPr lang="fr-FR"/>
              <a:t>à la fin du développement pour servir de base au guide d’installation par exemple.</a:t>
            </a:r>
          </a:p>
        </p:txBody>
      </p:sp>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6589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3EC20C13-64D8-4745-90D3-55367107EAA6}" type="slidenum">
              <a:rPr lang="fr-FR" sz="1400">
                <a:solidFill>
                  <a:srgbClr val="000099"/>
                </a:solidFill>
              </a:rPr>
              <a:pPr/>
              <a:t>166</a:t>
            </a:fld>
            <a:r>
              <a:rPr lang="fr-FR" sz="1400" dirty="0">
                <a:solidFill>
                  <a:srgbClr val="000099"/>
                </a:solidFill>
              </a:rPr>
              <a:t>)</a:t>
            </a:r>
          </a:p>
        </p:txBody>
      </p:sp>
      <p:sp>
        <p:nvSpPr>
          <p:cNvPr id="165892" name="Rectangle 2"/>
          <p:cNvSpPr>
            <a:spLocks noGrp="1" noChangeArrowheads="1"/>
          </p:cNvSpPr>
          <p:nvPr>
            <p:ph type="title"/>
          </p:nvPr>
        </p:nvSpPr>
        <p:spPr>
          <a:xfrm>
            <a:off x="107950" y="174625"/>
            <a:ext cx="8915400" cy="457200"/>
          </a:xfrm>
        </p:spPr>
        <p:txBody>
          <a:bodyPr/>
          <a:lstStyle/>
          <a:p>
            <a:r>
              <a:rPr lang="fr-FR"/>
              <a:t>Noeud</a:t>
            </a:r>
          </a:p>
        </p:txBody>
      </p:sp>
      <p:sp>
        <p:nvSpPr>
          <p:cNvPr id="165893" name="Rectangle 3"/>
          <p:cNvSpPr>
            <a:spLocks noGrp="1" noChangeArrowheads="1"/>
          </p:cNvSpPr>
          <p:nvPr>
            <p:ph type="body" idx="1"/>
          </p:nvPr>
        </p:nvSpPr>
        <p:spPr>
          <a:xfrm>
            <a:off x="73025" y="906463"/>
            <a:ext cx="9070975" cy="5500687"/>
          </a:xfrm>
        </p:spPr>
        <p:txBody>
          <a:bodyPr>
            <a:spAutoFit/>
          </a:bodyPr>
          <a:lstStyle/>
          <a:p>
            <a:r>
              <a:rPr lang="fr-FR"/>
              <a:t>Un </a:t>
            </a:r>
            <a:r>
              <a:rPr lang="fr-FR" b="1"/>
              <a:t>nœud</a:t>
            </a:r>
            <a:r>
              <a:rPr lang="fr-FR"/>
              <a:t> est une ressource matérielle ou logicielle qui peut héberger des logiciels ou des fichiers associés.</a:t>
            </a:r>
          </a:p>
          <a:p>
            <a:endParaRPr lang="fr-FR"/>
          </a:p>
          <a:p>
            <a:r>
              <a:rPr lang="fr-FR"/>
              <a:t>Notation :                   ou</a:t>
            </a:r>
          </a:p>
          <a:p>
            <a:endParaRPr lang="fr-FR"/>
          </a:p>
          <a:p>
            <a:r>
              <a:rPr lang="fr-FR"/>
              <a:t>Exemples :</a:t>
            </a:r>
          </a:p>
          <a:p>
            <a:pPr lvl="1"/>
            <a:r>
              <a:rPr lang="fr-FR"/>
              <a:t>nœuds matériels : serveur, PC de bureau, disque dur</a:t>
            </a:r>
          </a:p>
          <a:p>
            <a:pPr lvl="1"/>
            <a:r>
              <a:rPr lang="fr-FR"/>
              <a:t>nœuds logiciels : système d’exploitation, serveur web</a:t>
            </a:r>
          </a:p>
          <a:p>
            <a:pPr>
              <a:buFont typeface="Symbol" panose="05050102010706020507" pitchFamily="18" charset="2"/>
              <a:buNone/>
            </a:pPr>
            <a:endParaRPr lang="fr-FR"/>
          </a:p>
        </p:txBody>
      </p:sp>
      <p:pic>
        <p:nvPicPr>
          <p:cNvPr id="16589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588" y="2787650"/>
            <a:ext cx="4460875" cy="119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6691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43358FCD-5256-4C13-A8D8-138B1F695D4A}" type="slidenum">
              <a:rPr lang="fr-FR" sz="1400">
                <a:solidFill>
                  <a:srgbClr val="000099"/>
                </a:solidFill>
              </a:rPr>
              <a:pPr/>
              <a:t>167</a:t>
            </a:fld>
            <a:r>
              <a:rPr lang="fr-FR" sz="1400" dirty="0">
                <a:solidFill>
                  <a:srgbClr val="000099"/>
                </a:solidFill>
              </a:rPr>
              <a:t>)</a:t>
            </a:r>
          </a:p>
        </p:txBody>
      </p:sp>
      <p:sp>
        <p:nvSpPr>
          <p:cNvPr id="166916" name="Rectangle 2"/>
          <p:cNvSpPr>
            <a:spLocks noGrp="1" noChangeArrowheads="1"/>
          </p:cNvSpPr>
          <p:nvPr>
            <p:ph type="title"/>
          </p:nvPr>
        </p:nvSpPr>
        <p:spPr>
          <a:xfrm>
            <a:off x="107950" y="174625"/>
            <a:ext cx="8915400" cy="457200"/>
          </a:xfrm>
        </p:spPr>
        <p:txBody>
          <a:bodyPr/>
          <a:lstStyle/>
          <a:p>
            <a:r>
              <a:rPr lang="fr-FR"/>
              <a:t>Chemin de communication</a:t>
            </a:r>
          </a:p>
        </p:txBody>
      </p:sp>
      <p:sp>
        <p:nvSpPr>
          <p:cNvPr id="166917" name="Rectangle 3"/>
          <p:cNvSpPr>
            <a:spLocks noGrp="1" noChangeArrowheads="1"/>
          </p:cNvSpPr>
          <p:nvPr>
            <p:ph type="body" idx="1"/>
          </p:nvPr>
        </p:nvSpPr>
        <p:spPr>
          <a:xfrm>
            <a:off x="73025" y="938213"/>
            <a:ext cx="9070975" cy="4378325"/>
          </a:xfrm>
        </p:spPr>
        <p:txBody>
          <a:bodyPr>
            <a:spAutoFit/>
          </a:bodyPr>
          <a:lstStyle/>
          <a:p>
            <a:r>
              <a:rPr lang="fr-FR"/>
              <a:t>Un nœud peut avoir besoin de communiquer avec d’autres nœuds.</a:t>
            </a:r>
          </a:p>
          <a:p>
            <a:r>
              <a:rPr lang="fr-FR"/>
              <a:t>Les </a:t>
            </a:r>
            <a:r>
              <a:rPr lang="fr-FR" b="1"/>
              <a:t>chemins de communication</a:t>
            </a:r>
            <a:r>
              <a:rPr lang="fr-FR"/>
              <a:t> sont utilisés pour spécifier que des nœuds communiquent les uns avec les autres à l’exécution.</a:t>
            </a:r>
          </a:p>
          <a:p>
            <a:endParaRPr lang="fr-FR"/>
          </a:p>
          <a:p>
            <a:r>
              <a:rPr lang="fr-FR"/>
              <a:t>Notation :</a:t>
            </a:r>
          </a:p>
          <a:p>
            <a:endParaRPr lang="fr-FR"/>
          </a:p>
        </p:txBody>
      </p:sp>
      <p:pic>
        <p:nvPicPr>
          <p:cNvPr id="16691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0" y="3865563"/>
            <a:ext cx="4038600" cy="1204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6919" name="Text Box 6"/>
          <p:cNvSpPr txBox="1">
            <a:spLocks noChangeArrowheads="1"/>
          </p:cNvSpPr>
          <p:nvPr/>
        </p:nvSpPr>
        <p:spPr bwMode="auto">
          <a:xfrm>
            <a:off x="6899275" y="4953000"/>
            <a:ext cx="21590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chemeClr val="accent2"/>
                </a:solidFill>
              </a:rPr>
              <a:t>Chemin de communication avec type de communication</a:t>
            </a:r>
          </a:p>
        </p:txBody>
      </p:sp>
      <p:sp>
        <p:nvSpPr>
          <p:cNvPr id="166920" name="Line 7"/>
          <p:cNvSpPr>
            <a:spLocks noChangeShapeType="1"/>
          </p:cNvSpPr>
          <p:nvPr/>
        </p:nvSpPr>
        <p:spPr bwMode="auto">
          <a:xfrm flipH="1" flipV="1">
            <a:off x="4432300" y="4598988"/>
            <a:ext cx="2832100" cy="409575"/>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6793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7DAB3A3D-7E39-4889-AF47-B9EF09837D83}" type="slidenum">
              <a:rPr lang="fr-FR" sz="1400">
                <a:solidFill>
                  <a:srgbClr val="000099"/>
                </a:solidFill>
              </a:rPr>
              <a:pPr/>
              <a:t>168</a:t>
            </a:fld>
            <a:r>
              <a:rPr lang="fr-FR" sz="1400" dirty="0">
                <a:solidFill>
                  <a:srgbClr val="000099"/>
                </a:solidFill>
              </a:rPr>
              <a:t>)</a:t>
            </a:r>
          </a:p>
        </p:txBody>
      </p:sp>
      <p:sp>
        <p:nvSpPr>
          <p:cNvPr id="167940" name="Rectangle 2"/>
          <p:cNvSpPr>
            <a:spLocks noGrp="1" noChangeArrowheads="1"/>
          </p:cNvSpPr>
          <p:nvPr>
            <p:ph type="title"/>
          </p:nvPr>
        </p:nvSpPr>
        <p:spPr/>
        <p:txBody>
          <a:bodyPr/>
          <a:lstStyle/>
          <a:p>
            <a:r>
              <a:rPr lang="fr-FR"/>
              <a:t>Artefact</a:t>
            </a:r>
          </a:p>
        </p:txBody>
      </p:sp>
      <p:sp>
        <p:nvSpPr>
          <p:cNvPr id="167941" name="Rectangle 3"/>
          <p:cNvSpPr>
            <a:spLocks noGrp="1" noChangeArrowheads="1"/>
          </p:cNvSpPr>
          <p:nvPr>
            <p:ph type="body" idx="1"/>
          </p:nvPr>
        </p:nvSpPr>
        <p:spPr>
          <a:xfrm>
            <a:off x="73025" y="874713"/>
            <a:ext cx="9070975" cy="5454650"/>
          </a:xfrm>
        </p:spPr>
        <p:txBody>
          <a:bodyPr>
            <a:spAutoFit/>
          </a:bodyPr>
          <a:lstStyle/>
          <a:p>
            <a:r>
              <a:rPr lang="fr-FR"/>
              <a:t>Un </a:t>
            </a:r>
            <a:r>
              <a:rPr lang="fr-FR" b="1"/>
              <a:t>artéfact</a:t>
            </a:r>
            <a:r>
              <a:rPr lang="fr-FR"/>
              <a:t> est fichier physique qui s’exécute ou est utilisé par le système.</a:t>
            </a:r>
          </a:p>
          <a:p>
            <a:endParaRPr lang="fr-FR"/>
          </a:p>
          <a:p>
            <a:r>
              <a:rPr lang="fr-FR"/>
              <a:t>Notation :                       ou</a:t>
            </a:r>
          </a:p>
          <a:p>
            <a:endParaRPr lang="fr-FR"/>
          </a:p>
          <a:p>
            <a:r>
              <a:rPr lang="fr-FR"/>
              <a:t>Exemples :</a:t>
            </a:r>
          </a:p>
          <a:p>
            <a:pPr lvl="1"/>
            <a:r>
              <a:rPr lang="fr-FR"/>
              <a:t>fichiers exécutables (.exe, .jar),</a:t>
            </a:r>
          </a:p>
          <a:p>
            <a:pPr lvl="1"/>
            <a:r>
              <a:rPr lang="fr-FR"/>
              <a:t>fichiers de bibliothèque (.dll),</a:t>
            </a:r>
          </a:p>
          <a:p>
            <a:pPr lvl="1"/>
            <a:r>
              <a:rPr lang="fr-FR"/>
              <a:t>fichiers source (.java),</a:t>
            </a:r>
          </a:p>
          <a:p>
            <a:pPr lvl="1"/>
            <a:r>
              <a:rPr lang="fr-FR"/>
              <a:t>fichiers de configuration (.xml, .properties).</a:t>
            </a:r>
          </a:p>
        </p:txBody>
      </p:sp>
      <p:pic>
        <p:nvPicPr>
          <p:cNvPr id="16794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950" y="2276475"/>
            <a:ext cx="552132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68963"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7B0EAA94-1F70-4832-8437-8FAF554D175E}" type="slidenum">
              <a:rPr lang="fr-FR" sz="1400">
                <a:solidFill>
                  <a:srgbClr val="000099"/>
                </a:solidFill>
              </a:rPr>
              <a:pPr/>
              <a:t>169</a:t>
            </a:fld>
            <a:r>
              <a:rPr lang="fr-FR" sz="1400" dirty="0">
                <a:solidFill>
                  <a:srgbClr val="000099"/>
                </a:solidFill>
              </a:rPr>
              <a:t>)</a:t>
            </a:r>
          </a:p>
        </p:txBody>
      </p:sp>
      <p:sp>
        <p:nvSpPr>
          <p:cNvPr id="168964" name="Rectangle 2"/>
          <p:cNvSpPr>
            <a:spLocks noGrp="1" noChangeArrowheads="1"/>
          </p:cNvSpPr>
          <p:nvPr>
            <p:ph type="title"/>
          </p:nvPr>
        </p:nvSpPr>
        <p:spPr/>
        <p:txBody>
          <a:bodyPr/>
          <a:lstStyle/>
          <a:p>
            <a:r>
              <a:rPr lang="fr-FR"/>
              <a:t>Artefacts, nœuds et composants</a:t>
            </a:r>
          </a:p>
        </p:txBody>
      </p:sp>
      <p:sp>
        <p:nvSpPr>
          <p:cNvPr id="168965" name="Rectangle 3"/>
          <p:cNvSpPr>
            <a:spLocks noGrp="1" noChangeArrowheads="1"/>
          </p:cNvSpPr>
          <p:nvPr>
            <p:ph type="body" idx="1"/>
          </p:nvPr>
        </p:nvSpPr>
        <p:spPr>
          <a:xfrm>
            <a:off x="73025" y="874713"/>
            <a:ext cx="9070975" cy="5546725"/>
          </a:xfrm>
        </p:spPr>
        <p:txBody>
          <a:bodyPr>
            <a:spAutoFit/>
          </a:bodyPr>
          <a:lstStyle/>
          <a:p>
            <a:r>
              <a:rPr lang="fr-FR"/>
              <a:t>Un </a:t>
            </a:r>
            <a:r>
              <a:rPr lang="fr-FR" b="1"/>
              <a:t>artéfact</a:t>
            </a:r>
            <a:r>
              <a:rPr lang="fr-FR"/>
              <a:t> est déployé sur un </a:t>
            </a:r>
            <a:r>
              <a:rPr lang="fr-FR" b="1"/>
              <a:t>nœud</a:t>
            </a:r>
            <a:r>
              <a:rPr lang="fr-FR"/>
              <a:t> : il réside sur (ou est installé sur) le nœud.</a:t>
            </a:r>
          </a:p>
          <a:p>
            <a:r>
              <a:rPr lang="fr-FR"/>
              <a:t>Un artefact peut dépendre d’autres artefacts pour s’exécuter.</a:t>
            </a:r>
          </a:p>
          <a:p>
            <a:r>
              <a:rPr lang="fr-FR"/>
              <a:t>Exemple :                                         ou</a:t>
            </a:r>
          </a:p>
          <a:p>
            <a:endParaRPr lang="fr-FR"/>
          </a:p>
          <a:p>
            <a:r>
              <a:rPr lang="fr-FR"/>
              <a:t>Un artefact peut être la représentation physique d’un </a:t>
            </a:r>
            <a:r>
              <a:rPr lang="fr-FR" b="1"/>
              <a:t>composant</a:t>
            </a:r>
            <a:r>
              <a:rPr lang="fr-FR"/>
              <a:t>.</a:t>
            </a:r>
          </a:p>
          <a:p>
            <a:r>
              <a:rPr lang="fr-FR"/>
              <a:t>Exemple :</a:t>
            </a:r>
          </a:p>
          <a:p>
            <a:endParaRPr lang="fr-FR"/>
          </a:p>
        </p:txBody>
      </p:sp>
      <p:pic>
        <p:nvPicPr>
          <p:cNvPr id="16896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488" y="2571750"/>
            <a:ext cx="3586162"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96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325" y="2659063"/>
            <a:ext cx="2003425" cy="181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96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925" y="5033963"/>
            <a:ext cx="5421313" cy="1179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9771" y="722995"/>
            <a:ext cx="2222498" cy="1614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2867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76BEDDB-4CD6-429B-9E6B-04DAB769EFD6}" type="slidenum">
              <a:rPr lang="fr-FR" sz="1400">
                <a:solidFill>
                  <a:srgbClr val="000099"/>
                </a:solidFill>
              </a:rPr>
              <a:pPr/>
              <a:t>17</a:t>
            </a:fld>
            <a:r>
              <a:rPr lang="fr-FR" sz="1400" dirty="0">
                <a:solidFill>
                  <a:srgbClr val="000099"/>
                </a:solidFill>
              </a:rPr>
              <a:t>)</a:t>
            </a:r>
          </a:p>
        </p:txBody>
      </p:sp>
      <p:sp>
        <p:nvSpPr>
          <p:cNvPr id="28676" name="Text Box 2"/>
          <p:cNvSpPr txBox="1">
            <a:spLocks noChangeArrowheads="1"/>
          </p:cNvSpPr>
          <p:nvPr/>
        </p:nvSpPr>
        <p:spPr bwMode="auto">
          <a:xfrm>
            <a:off x="57150" y="112713"/>
            <a:ext cx="9031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b="1">
                <a:solidFill>
                  <a:srgbClr val="000099"/>
                </a:solidFill>
                <a:sym typeface="Wingdings" panose="05000000000000000000" pitchFamily="2" charset="2"/>
              </a:rPr>
              <a:t>Tour d’horizon des diagrammes – 13 diagrammes !</a:t>
            </a:r>
          </a:p>
        </p:txBody>
      </p:sp>
      <p:sp>
        <p:nvSpPr>
          <p:cNvPr id="55" name="Rectangle 7"/>
          <p:cNvSpPr txBox="1">
            <a:spLocks noChangeArrowheads="1"/>
          </p:cNvSpPr>
          <p:nvPr/>
        </p:nvSpPr>
        <p:spPr bwMode="auto">
          <a:xfrm>
            <a:off x="92075" y="781050"/>
            <a:ext cx="8937625" cy="486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482600" indent="-482600" algn="l" rtl="0" eaLnBrk="0" fontAlgn="base" hangingPunct="0">
              <a:spcBef>
                <a:spcPct val="20000"/>
              </a:spcBef>
              <a:spcAft>
                <a:spcPct val="0"/>
              </a:spcAft>
              <a:buClr>
                <a:srgbClr val="FF0000"/>
              </a:buClr>
              <a:buFont typeface="Symbol" panose="05050102010706020507" pitchFamily="18" charset="2"/>
              <a:buChar char="¨"/>
              <a:defRPr sz="3200">
                <a:solidFill>
                  <a:srgbClr val="000099"/>
                </a:solidFill>
                <a:latin typeface="+mn-lt"/>
                <a:ea typeface="+mn-ea"/>
                <a:cs typeface="+mn-cs"/>
              </a:defRPr>
            </a:lvl1pPr>
            <a:lvl2pPr marL="958850" indent="-285750" algn="l" rtl="0" eaLnBrk="0" fontAlgn="base" hangingPunct="0">
              <a:spcBef>
                <a:spcPct val="20000"/>
              </a:spcBef>
              <a:spcAft>
                <a:spcPct val="0"/>
              </a:spcAft>
              <a:buClr>
                <a:srgbClr val="FF0000"/>
              </a:buClr>
              <a:buChar char="•"/>
              <a:defRPr sz="2800">
                <a:solidFill>
                  <a:srgbClr val="000099"/>
                </a:solidFill>
                <a:latin typeface="+mn-lt"/>
              </a:defRPr>
            </a:lvl2pPr>
            <a:lvl3pPr marL="1377950" indent="-228600" algn="l" rtl="0" eaLnBrk="0" fontAlgn="base" hangingPunct="0">
              <a:spcBef>
                <a:spcPct val="20000"/>
              </a:spcBef>
              <a:spcAft>
                <a:spcPct val="0"/>
              </a:spcAft>
              <a:buClr>
                <a:srgbClr val="FF0000"/>
              </a:buClr>
              <a:buChar char="°"/>
              <a:defRPr sz="2400">
                <a:solidFill>
                  <a:srgbClr val="000099"/>
                </a:solidFill>
                <a:latin typeface="+mn-lt"/>
              </a:defRPr>
            </a:lvl3pPr>
            <a:lvl4pPr marL="1797050" indent="-228600" algn="l" rtl="0" eaLnBrk="0" fontAlgn="base" hangingPunct="0">
              <a:spcBef>
                <a:spcPct val="20000"/>
              </a:spcBef>
              <a:spcAft>
                <a:spcPct val="0"/>
              </a:spcAft>
              <a:buClr>
                <a:srgbClr val="FF0000"/>
              </a:buClr>
              <a:buChar char="–"/>
              <a:defRPr sz="2000">
                <a:solidFill>
                  <a:srgbClr val="000099"/>
                </a:solidFill>
                <a:latin typeface="+mn-lt"/>
              </a:defRPr>
            </a:lvl4pPr>
            <a:lvl5pPr marL="2216150" indent="-228600" algn="l" rtl="0" eaLnBrk="0" fontAlgn="base" hangingPunct="0">
              <a:spcBef>
                <a:spcPct val="20000"/>
              </a:spcBef>
              <a:spcAft>
                <a:spcPct val="0"/>
              </a:spcAft>
              <a:buClr>
                <a:srgbClr val="FF0000"/>
              </a:buClr>
              <a:buChar char="»"/>
              <a:defRPr sz="2000">
                <a:solidFill>
                  <a:srgbClr val="000099"/>
                </a:solidFill>
                <a:latin typeface="+mn-lt"/>
              </a:defRPr>
            </a:lvl5pPr>
            <a:lvl6pPr marL="2673350" indent="-228600" algn="l" rtl="0" eaLnBrk="0" fontAlgn="base" hangingPunct="0">
              <a:spcBef>
                <a:spcPct val="20000"/>
              </a:spcBef>
              <a:spcAft>
                <a:spcPct val="0"/>
              </a:spcAft>
              <a:buClr>
                <a:srgbClr val="FF0000"/>
              </a:buClr>
              <a:buChar char="»"/>
              <a:defRPr sz="2000">
                <a:solidFill>
                  <a:srgbClr val="000099"/>
                </a:solidFill>
                <a:latin typeface="+mn-lt"/>
              </a:defRPr>
            </a:lvl6pPr>
            <a:lvl7pPr marL="3130550" indent="-228600" algn="l" rtl="0" eaLnBrk="0" fontAlgn="base" hangingPunct="0">
              <a:spcBef>
                <a:spcPct val="20000"/>
              </a:spcBef>
              <a:spcAft>
                <a:spcPct val="0"/>
              </a:spcAft>
              <a:buClr>
                <a:srgbClr val="FF0000"/>
              </a:buClr>
              <a:buChar char="»"/>
              <a:defRPr sz="2000">
                <a:solidFill>
                  <a:srgbClr val="000099"/>
                </a:solidFill>
                <a:latin typeface="+mn-lt"/>
              </a:defRPr>
            </a:lvl7pPr>
            <a:lvl8pPr marL="3587750" indent="-228600" algn="l" rtl="0" eaLnBrk="0" fontAlgn="base" hangingPunct="0">
              <a:spcBef>
                <a:spcPct val="20000"/>
              </a:spcBef>
              <a:spcAft>
                <a:spcPct val="0"/>
              </a:spcAft>
              <a:buClr>
                <a:srgbClr val="FF0000"/>
              </a:buClr>
              <a:buChar char="»"/>
              <a:defRPr sz="2000">
                <a:solidFill>
                  <a:srgbClr val="000099"/>
                </a:solidFill>
                <a:latin typeface="+mn-lt"/>
              </a:defRPr>
            </a:lvl8pPr>
            <a:lvl9pPr marL="4044950" indent="-228600" algn="l" rtl="0" eaLnBrk="0" fontAlgn="base" hangingPunct="0">
              <a:spcBef>
                <a:spcPct val="20000"/>
              </a:spcBef>
              <a:spcAft>
                <a:spcPct val="0"/>
              </a:spcAft>
              <a:buClr>
                <a:srgbClr val="FF0000"/>
              </a:buClr>
              <a:buChar char="»"/>
              <a:defRPr sz="2000">
                <a:solidFill>
                  <a:srgbClr val="000099"/>
                </a:solidFill>
                <a:latin typeface="+mn-lt"/>
              </a:defRPr>
            </a:lvl9pPr>
          </a:lstStyle>
          <a:p>
            <a:r>
              <a:rPr lang="fr-FR" sz="2800" dirty="0"/>
              <a:t>UML est une grande boîte à outils,</a:t>
            </a:r>
          </a:p>
          <a:p>
            <a:pPr marL="476250" lvl="1" indent="0">
              <a:buNone/>
            </a:pPr>
            <a:r>
              <a:rPr lang="fr-FR" dirty="0"/>
              <a:t>et comme toute boîte à outils ….</a:t>
            </a:r>
          </a:p>
          <a:p>
            <a:pPr lvl="1"/>
            <a:r>
              <a:rPr lang="fr-FR" sz="2400" dirty="0"/>
              <a:t>On utilise pas tout …</a:t>
            </a:r>
          </a:p>
          <a:p>
            <a:pPr lvl="1"/>
            <a:r>
              <a:rPr lang="fr-FR" sz="2400" dirty="0"/>
              <a:t>Certains outils servent plus souvent que d’autres …</a:t>
            </a:r>
          </a:p>
          <a:p>
            <a:pPr lvl="1"/>
            <a:r>
              <a:rPr lang="fr-FR" sz="2400" dirty="0"/>
              <a:t>Dans chaque situation il faut choisir le bon outil !</a:t>
            </a:r>
          </a:p>
          <a:p>
            <a:endParaRPr lang="fr-FR" sz="2800" dirty="0"/>
          </a:p>
          <a:p>
            <a:r>
              <a:rPr lang="fr-FR" sz="2800" dirty="0"/>
              <a:t>En tant que langage, il faut aussi s’assurer que l’on va être compris ! </a:t>
            </a:r>
          </a:p>
          <a:p>
            <a:pPr marL="0" indent="0">
              <a:buNone/>
            </a:pPr>
            <a:endParaRPr lang="fr-FR" sz="2800" dirty="0"/>
          </a:p>
          <a:p>
            <a:endParaRPr lang="fr-FR" sz="2800" dirty="0"/>
          </a:p>
        </p:txBody>
      </p:sp>
    </p:spTree>
    <p:extLst>
      <p:ext uri="{BB962C8B-B14F-4D97-AF65-F5344CB8AC3E}">
        <p14:creationId xmlns:p14="http://schemas.microsoft.com/office/powerpoint/2010/main" val="1755445912"/>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6998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3FA10057-C819-46AD-8350-75EF4E7000C9}" type="slidenum">
              <a:rPr lang="fr-FR" sz="1400">
                <a:solidFill>
                  <a:srgbClr val="000099"/>
                </a:solidFill>
              </a:rPr>
              <a:pPr/>
              <a:t>170</a:t>
            </a:fld>
            <a:r>
              <a:rPr lang="fr-FR" sz="1400" dirty="0">
                <a:solidFill>
                  <a:srgbClr val="000099"/>
                </a:solidFill>
              </a:rPr>
              <a:t>)</a:t>
            </a:r>
          </a:p>
        </p:txBody>
      </p:sp>
      <p:sp>
        <p:nvSpPr>
          <p:cNvPr id="169988" name="Rectangle 2"/>
          <p:cNvSpPr>
            <a:spLocks noGrp="1" noChangeArrowheads="1"/>
          </p:cNvSpPr>
          <p:nvPr>
            <p:ph type="title"/>
          </p:nvPr>
        </p:nvSpPr>
        <p:spPr/>
        <p:txBody>
          <a:bodyPr/>
          <a:lstStyle/>
          <a:p>
            <a:r>
              <a:rPr lang="fr-FR"/>
              <a:t>Exemple</a:t>
            </a:r>
          </a:p>
        </p:txBody>
      </p:sp>
      <p:sp>
        <p:nvSpPr>
          <p:cNvPr id="169989" name="Rectangle 3"/>
          <p:cNvSpPr>
            <a:spLocks noGrp="1" noChangeArrowheads="1"/>
          </p:cNvSpPr>
          <p:nvPr>
            <p:ph type="body" idx="1"/>
          </p:nvPr>
        </p:nvSpPr>
        <p:spPr>
          <a:xfrm>
            <a:off x="73025" y="874713"/>
            <a:ext cx="9070975" cy="1066800"/>
          </a:xfrm>
        </p:spPr>
        <p:txBody>
          <a:bodyPr>
            <a:spAutoFit/>
          </a:bodyPr>
          <a:lstStyle/>
          <a:p>
            <a:r>
              <a:rPr lang="fr-FR"/>
              <a:t>Diagramme de déploiement d’une architecture J2EE :</a:t>
            </a:r>
          </a:p>
        </p:txBody>
      </p:sp>
      <p:pic>
        <p:nvPicPr>
          <p:cNvPr id="16999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8" y="1920875"/>
            <a:ext cx="8086725" cy="448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9991" name="AutoShape 8">
            <a:hlinkClick r:id="rId4" action="ppaction://hlinksldjump" highlightClick="1"/>
          </p:cNvPr>
          <p:cNvSpPr>
            <a:spLocks noChangeArrowheads="1"/>
          </p:cNvSpPr>
          <p:nvPr/>
        </p:nvSpPr>
        <p:spPr bwMode="auto">
          <a:xfrm>
            <a:off x="8585200" y="6096000"/>
            <a:ext cx="369888" cy="369888"/>
          </a:xfrm>
          <a:prstGeom prst="actionButtonHome">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48483"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D3D4CADB-B29B-416A-A51A-E1614DF5A416}" type="slidenum">
              <a:rPr lang="fr-FR" sz="1400">
                <a:solidFill>
                  <a:srgbClr val="000099"/>
                </a:solidFill>
              </a:rPr>
              <a:pPr/>
              <a:t>171</a:t>
            </a:fld>
            <a:r>
              <a:rPr lang="fr-FR" sz="1400" dirty="0">
                <a:solidFill>
                  <a:srgbClr val="000099"/>
                </a:solidFill>
              </a:rPr>
              <a:t>)</a:t>
            </a:r>
          </a:p>
        </p:txBody>
      </p:sp>
      <p:sp>
        <p:nvSpPr>
          <p:cNvPr id="148484" name="Text Box 2"/>
          <p:cNvSpPr txBox="1">
            <a:spLocks noChangeArrowheads="1"/>
          </p:cNvSpPr>
          <p:nvPr/>
        </p:nvSpPr>
        <p:spPr bwMode="auto">
          <a:xfrm>
            <a:off x="57150" y="112713"/>
            <a:ext cx="9031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b="1">
                <a:solidFill>
                  <a:srgbClr val="000099"/>
                </a:solidFill>
                <a:sym typeface="Wingdings" panose="05000000000000000000" pitchFamily="2" charset="2"/>
              </a:rPr>
              <a:t>Les diagrammes un par un</a:t>
            </a:r>
          </a:p>
        </p:txBody>
      </p:sp>
      <p:sp>
        <p:nvSpPr>
          <p:cNvPr id="148485" name="Text Box 3"/>
          <p:cNvSpPr txBox="1">
            <a:spLocks noChangeArrowheads="1"/>
          </p:cNvSpPr>
          <p:nvPr/>
        </p:nvSpPr>
        <p:spPr bwMode="auto">
          <a:xfrm>
            <a:off x="84138" y="2286000"/>
            <a:ext cx="893603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fr-FR" sz="2800" b="1" dirty="0">
                <a:solidFill>
                  <a:srgbClr val="003399"/>
                </a:solidFill>
                <a:latin typeface="Arial" panose="020B0604020202020204" pitchFamily="34" charset="0"/>
              </a:rPr>
              <a:t>X</a:t>
            </a:r>
          </a:p>
          <a:p>
            <a:pPr algn="ctr" eaLnBrk="1" hangingPunct="1"/>
            <a:r>
              <a:rPr lang="fr-FR" sz="2800" b="1" dirty="0">
                <a:solidFill>
                  <a:srgbClr val="003399"/>
                </a:solidFill>
                <a:latin typeface="Arial" panose="020B0604020202020204" pitchFamily="34" charset="0"/>
              </a:rPr>
              <a:t>Le diagramme de paquetages</a:t>
            </a:r>
          </a:p>
        </p:txBody>
      </p:sp>
      <p:sp>
        <p:nvSpPr>
          <p:cNvPr id="148486" name="AutoShape 4">
            <a:hlinkClick r:id="rId4" action="ppaction://hlinksldjump" highlightClick="1"/>
          </p:cNvPr>
          <p:cNvSpPr>
            <a:spLocks noChangeArrowheads="1"/>
          </p:cNvSpPr>
          <p:nvPr/>
        </p:nvSpPr>
        <p:spPr bwMode="auto">
          <a:xfrm>
            <a:off x="8445500" y="5905500"/>
            <a:ext cx="522288" cy="547688"/>
          </a:xfrm>
          <a:prstGeom prst="actionButtonHome">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pic>
        <p:nvPicPr>
          <p:cNvPr id="7" name="Picture 4" descr="logo">
            <a:extLst>
              <a:ext uri="{FF2B5EF4-FFF2-40B4-BE49-F238E27FC236}">
                <a16:creationId xmlns:a16="http://schemas.microsoft.com/office/drawing/2014/main" id="{281C8BE6-7061-47F3-A6C7-3CFD4B3AE68B}"/>
              </a:ext>
            </a:extLst>
          </p:cNvPr>
          <p:cNvPicPr>
            <a:picLocks noGrp="1" noChangeAspect="1" noChangeArrowheads="1"/>
          </p:cNvPicPr>
          <p:nvPr>
            <p:ph/>
          </p:nvPr>
        </p:nvPicPr>
        <p:blipFill>
          <a:blip r:embed="rId5">
            <a:extLst>
              <a:ext uri="{28A0092B-C50C-407E-A947-70E740481C1C}">
                <a14:useLocalDpi xmlns:a14="http://schemas.microsoft.com/office/drawing/2010/main" val="0"/>
              </a:ext>
            </a:extLst>
          </a:blip>
          <a:srcRect/>
          <a:stretch>
            <a:fillRect/>
          </a:stretch>
        </p:blipFill>
        <p:spPr>
          <a:xfrm>
            <a:off x="2789238" y="788988"/>
            <a:ext cx="3602037" cy="148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Image 7">
            <a:extLst>
              <a:ext uri="{FF2B5EF4-FFF2-40B4-BE49-F238E27FC236}">
                <a16:creationId xmlns:a16="http://schemas.microsoft.com/office/drawing/2014/main" id="{C42FDCFD-1FE6-4DD5-A61F-5690C0EAB15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73545" y="824408"/>
            <a:ext cx="1544613" cy="154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4950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61C52CA3-3479-4826-B892-D5092114DE0D}" type="slidenum">
              <a:rPr lang="fr-FR" sz="1400">
                <a:solidFill>
                  <a:srgbClr val="000099"/>
                </a:solidFill>
              </a:rPr>
              <a:pPr/>
              <a:t>172</a:t>
            </a:fld>
            <a:r>
              <a:rPr lang="fr-FR" sz="1400" dirty="0">
                <a:solidFill>
                  <a:srgbClr val="000099"/>
                </a:solidFill>
              </a:rPr>
              <a:t>)</a:t>
            </a:r>
          </a:p>
        </p:txBody>
      </p:sp>
      <p:sp>
        <p:nvSpPr>
          <p:cNvPr id="149508" name="Rectangle 2"/>
          <p:cNvSpPr>
            <a:spLocks noGrp="1" noChangeArrowheads="1"/>
          </p:cNvSpPr>
          <p:nvPr>
            <p:ph type="title"/>
          </p:nvPr>
        </p:nvSpPr>
        <p:spPr>
          <a:xfrm>
            <a:off x="107950" y="174625"/>
            <a:ext cx="8915400" cy="457200"/>
          </a:xfrm>
        </p:spPr>
        <p:txBody>
          <a:bodyPr/>
          <a:lstStyle/>
          <a:p>
            <a:r>
              <a:rPr lang="fr-FR"/>
              <a:t>Paquetage</a:t>
            </a:r>
          </a:p>
        </p:txBody>
      </p:sp>
      <p:sp>
        <p:nvSpPr>
          <p:cNvPr id="149509" name="Rectangle 3"/>
          <p:cNvSpPr>
            <a:spLocks noGrp="1" noChangeArrowheads="1"/>
          </p:cNvSpPr>
          <p:nvPr>
            <p:ph type="body" idx="1"/>
          </p:nvPr>
        </p:nvSpPr>
        <p:spPr>
          <a:xfrm>
            <a:off x="61913" y="833438"/>
            <a:ext cx="9070975" cy="4768850"/>
          </a:xfrm>
        </p:spPr>
        <p:txBody>
          <a:bodyPr>
            <a:spAutoFit/>
          </a:bodyPr>
          <a:lstStyle/>
          <a:p>
            <a:r>
              <a:rPr lang="fr-FR"/>
              <a:t>Problème : un système peut contenir plusieurs centaines de classes. Comment organiser ces classes ?</a:t>
            </a:r>
          </a:p>
          <a:p>
            <a:r>
              <a:rPr lang="fr-FR"/>
              <a:t>Solution : rassembler les classes dans des groupes logiques.</a:t>
            </a:r>
          </a:p>
          <a:p>
            <a:r>
              <a:rPr lang="fr-FR"/>
              <a:t>Le </a:t>
            </a:r>
            <a:r>
              <a:rPr lang="fr-FR" b="1"/>
              <a:t>paquetage</a:t>
            </a:r>
            <a:r>
              <a:rPr lang="fr-FR"/>
              <a:t> est un regroupement d’éléments UML, par exemple un regroupement de classes.</a:t>
            </a:r>
          </a:p>
          <a:p>
            <a:r>
              <a:rPr lang="fr-FR"/>
              <a:t>Un paquetage peut aussi être un regroupement d’autres éléments comme les cas d’utilisation.</a:t>
            </a:r>
          </a:p>
        </p:txBody>
      </p:sp>
    </p:spTree>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5053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764EA93-6DCE-497D-83C6-0AE6FBEE3CCB}" type="slidenum">
              <a:rPr lang="fr-FR" sz="1400">
                <a:solidFill>
                  <a:srgbClr val="000099"/>
                </a:solidFill>
              </a:rPr>
              <a:pPr/>
              <a:t>173</a:t>
            </a:fld>
            <a:r>
              <a:rPr lang="fr-FR" sz="1400" dirty="0">
                <a:solidFill>
                  <a:srgbClr val="000099"/>
                </a:solidFill>
              </a:rPr>
              <a:t>)</a:t>
            </a:r>
          </a:p>
        </p:txBody>
      </p:sp>
      <p:sp>
        <p:nvSpPr>
          <p:cNvPr id="150532" name="Rectangle 2"/>
          <p:cNvSpPr>
            <a:spLocks noGrp="1" noChangeArrowheads="1"/>
          </p:cNvSpPr>
          <p:nvPr>
            <p:ph type="title"/>
          </p:nvPr>
        </p:nvSpPr>
        <p:spPr>
          <a:xfrm>
            <a:off x="107950" y="174625"/>
            <a:ext cx="8915400" cy="457200"/>
          </a:xfrm>
        </p:spPr>
        <p:txBody>
          <a:bodyPr/>
          <a:lstStyle/>
          <a:p>
            <a:r>
              <a:rPr lang="fr-FR"/>
              <a:t>Diagramme de paquetages</a:t>
            </a:r>
          </a:p>
        </p:txBody>
      </p:sp>
      <p:sp>
        <p:nvSpPr>
          <p:cNvPr id="150533" name="Rectangle 3"/>
          <p:cNvSpPr>
            <a:spLocks noGrp="1" noChangeArrowheads="1"/>
          </p:cNvSpPr>
          <p:nvPr>
            <p:ph type="body" idx="1"/>
          </p:nvPr>
        </p:nvSpPr>
        <p:spPr>
          <a:xfrm>
            <a:off x="61913" y="858838"/>
            <a:ext cx="9070975" cy="3890962"/>
          </a:xfrm>
        </p:spPr>
        <p:txBody>
          <a:bodyPr>
            <a:spAutoFit/>
          </a:bodyPr>
          <a:lstStyle/>
          <a:p>
            <a:r>
              <a:rPr lang="fr-FR"/>
              <a:t>Le diagramme de paquetages permet de représenter les paquetages et leurs dépendances.</a:t>
            </a:r>
          </a:p>
          <a:p>
            <a:r>
              <a:rPr lang="fr-FR"/>
              <a:t>Notation :</a:t>
            </a:r>
          </a:p>
          <a:p>
            <a:endParaRPr lang="fr-FR"/>
          </a:p>
          <a:p>
            <a:r>
              <a:rPr lang="fr-FR"/>
              <a:t>Il est possible d’imbriquer des paquetages dans d’autres paquetages :</a:t>
            </a:r>
          </a:p>
          <a:p>
            <a:endParaRPr lang="fr-FR"/>
          </a:p>
        </p:txBody>
      </p:sp>
      <p:pic>
        <p:nvPicPr>
          <p:cNvPr id="15053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725" y="1798638"/>
            <a:ext cx="4818063" cy="151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53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0" y="4038600"/>
            <a:ext cx="5446713" cy="244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5155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26AFC9A-2205-4350-8119-AB9FDB8DF052}" type="slidenum">
              <a:rPr lang="fr-FR" sz="1400">
                <a:solidFill>
                  <a:srgbClr val="000099"/>
                </a:solidFill>
              </a:rPr>
              <a:pPr/>
              <a:t>174</a:t>
            </a:fld>
            <a:r>
              <a:rPr lang="fr-FR" sz="1400" dirty="0">
                <a:solidFill>
                  <a:srgbClr val="000099"/>
                </a:solidFill>
              </a:rPr>
              <a:t>)</a:t>
            </a:r>
          </a:p>
        </p:txBody>
      </p:sp>
      <p:sp>
        <p:nvSpPr>
          <p:cNvPr id="151556" name="Rectangle 1026"/>
          <p:cNvSpPr>
            <a:spLocks noGrp="1" noChangeArrowheads="1"/>
          </p:cNvSpPr>
          <p:nvPr>
            <p:ph type="title"/>
          </p:nvPr>
        </p:nvSpPr>
        <p:spPr>
          <a:xfrm>
            <a:off x="107950" y="174625"/>
            <a:ext cx="8915400" cy="457200"/>
          </a:xfrm>
        </p:spPr>
        <p:txBody>
          <a:bodyPr/>
          <a:lstStyle/>
          <a:p>
            <a:r>
              <a:rPr lang="fr-FR"/>
              <a:t>Espaces de noms</a:t>
            </a:r>
          </a:p>
        </p:txBody>
      </p:sp>
      <p:sp>
        <p:nvSpPr>
          <p:cNvPr id="151557" name="Rectangle 1027"/>
          <p:cNvSpPr>
            <a:spLocks noGrp="1" noChangeArrowheads="1"/>
          </p:cNvSpPr>
          <p:nvPr>
            <p:ph type="body" idx="1"/>
          </p:nvPr>
        </p:nvSpPr>
        <p:spPr>
          <a:xfrm>
            <a:off x="61913" y="866775"/>
            <a:ext cx="9070975" cy="5378450"/>
          </a:xfrm>
        </p:spPr>
        <p:txBody>
          <a:bodyPr>
            <a:spAutoFit/>
          </a:bodyPr>
          <a:lstStyle/>
          <a:p>
            <a:r>
              <a:rPr lang="fr-FR"/>
              <a:t>Pour qu’un élément utilise un élément d’un autre paquetage, il doit spécifier où il se trouve, en précisant son nom complet, sous la forme :</a:t>
            </a:r>
          </a:p>
          <a:p>
            <a:pPr lvl="1" algn="ctr">
              <a:buFontTx/>
              <a:buNone/>
            </a:pPr>
            <a:r>
              <a:rPr lang="fr-FR"/>
              <a:t>nomPaquetage::nomClasse</a:t>
            </a:r>
          </a:p>
          <a:p>
            <a:endParaRPr lang="fr-FR"/>
          </a:p>
          <a:p>
            <a:r>
              <a:rPr lang="fr-FR"/>
              <a:t>Le nom complet permet de distinguer 2 classes de même nom mais de paquetages différents.</a:t>
            </a:r>
          </a:p>
          <a:p>
            <a:endParaRPr lang="fr-FR"/>
          </a:p>
          <a:p>
            <a:r>
              <a:rPr lang="fr-FR"/>
              <a:t>Le nom complet permet de rendre unique un élément.</a:t>
            </a:r>
          </a:p>
        </p:txBody>
      </p:sp>
    </p:spTree>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5257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9BDC2B70-E64E-428C-9854-BB4F901CDC15}" type="slidenum">
              <a:rPr lang="fr-FR" sz="1400">
                <a:solidFill>
                  <a:srgbClr val="000099"/>
                </a:solidFill>
              </a:rPr>
              <a:pPr/>
              <a:t>175</a:t>
            </a:fld>
            <a:r>
              <a:rPr lang="fr-FR" sz="1400" dirty="0">
                <a:solidFill>
                  <a:srgbClr val="000099"/>
                </a:solidFill>
              </a:rPr>
              <a:t>)</a:t>
            </a:r>
          </a:p>
        </p:txBody>
      </p:sp>
      <p:sp>
        <p:nvSpPr>
          <p:cNvPr id="152580" name="Rectangle 2"/>
          <p:cNvSpPr>
            <a:spLocks noGrp="1" noChangeArrowheads="1"/>
          </p:cNvSpPr>
          <p:nvPr>
            <p:ph type="title"/>
          </p:nvPr>
        </p:nvSpPr>
        <p:spPr>
          <a:xfrm>
            <a:off x="107950" y="174625"/>
            <a:ext cx="8915400" cy="457200"/>
          </a:xfrm>
        </p:spPr>
        <p:txBody>
          <a:bodyPr/>
          <a:lstStyle/>
          <a:p>
            <a:r>
              <a:rPr lang="fr-FR"/>
              <a:t>Visibilité d’un élément</a:t>
            </a:r>
          </a:p>
        </p:txBody>
      </p:sp>
      <p:sp>
        <p:nvSpPr>
          <p:cNvPr id="152581" name="Rectangle 3"/>
          <p:cNvSpPr>
            <a:spLocks noGrp="1" noChangeArrowheads="1"/>
          </p:cNvSpPr>
          <p:nvPr>
            <p:ph type="body" idx="1"/>
          </p:nvPr>
        </p:nvSpPr>
        <p:spPr>
          <a:xfrm>
            <a:off x="61913" y="884238"/>
            <a:ext cx="9070975" cy="4378325"/>
          </a:xfrm>
        </p:spPr>
        <p:txBody>
          <a:bodyPr>
            <a:spAutoFit/>
          </a:bodyPr>
          <a:lstStyle/>
          <a:p>
            <a:r>
              <a:rPr lang="fr-FR"/>
              <a:t>Les éléments peuvent avoir une visibilité publique ou privée: </a:t>
            </a:r>
          </a:p>
          <a:p>
            <a:r>
              <a:rPr lang="fr-FR" b="1"/>
              <a:t>Visibilité publique</a:t>
            </a:r>
            <a:r>
              <a:rPr lang="fr-FR"/>
              <a:t> : visible et accessible de l’extérieur du paquetage.</a:t>
            </a:r>
          </a:p>
          <a:p>
            <a:r>
              <a:rPr lang="fr-FR"/>
              <a:t>Notation : +</a:t>
            </a:r>
          </a:p>
          <a:p>
            <a:r>
              <a:rPr lang="fr-FR" b="1"/>
              <a:t>Visibilité privée</a:t>
            </a:r>
            <a:r>
              <a:rPr lang="fr-FR"/>
              <a:t> : non visible et non disponible de l’extérieur du paquetage.</a:t>
            </a:r>
          </a:p>
          <a:p>
            <a:r>
              <a:rPr lang="fr-FR"/>
              <a:t>Notation : -</a:t>
            </a:r>
          </a:p>
        </p:txBody>
      </p:sp>
    </p:spTree>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53603"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0D3B48D3-DD33-4C1D-83DA-814020AF800D}" type="slidenum">
              <a:rPr lang="fr-FR" sz="1400">
                <a:solidFill>
                  <a:srgbClr val="000099"/>
                </a:solidFill>
              </a:rPr>
              <a:pPr/>
              <a:t>176</a:t>
            </a:fld>
            <a:r>
              <a:rPr lang="fr-FR" sz="1400" dirty="0">
                <a:solidFill>
                  <a:srgbClr val="000099"/>
                </a:solidFill>
              </a:rPr>
              <a:t>)</a:t>
            </a:r>
          </a:p>
        </p:txBody>
      </p:sp>
      <p:sp>
        <p:nvSpPr>
          <p:cNvPr id="153604" name="Rectangle 2"/>
          <p:cNvSpPr>
            <a:spLocks noGrp="1" noChangeArrowheads="1"/>
          </p:cNvSpPr>
          <p:nvPr>
            <p:ph type="title"/>
          </p:nvPr>
        </p:nvSpPr>
        <p:spPr>
          <a:xfrm>
            <a:off x="107950" y="174625"/>
            <a:ext cx="8915400" cy="457200"/>
          </a:xfrm>
        </p:spPr>
        <p:txBody>
          <a:bodyPr/>
          <a:lstStyle/>
          <a:p>
            <a:r>
              <a:rPr lang="fr-FR"/>
              <a:t>Architecture logique d’un système</a:t>
            </a:r>
          </a:p>
        </p:txBody>
      </p:sp>
      <p:sp>
        <p:nvSpPr>
          <p:cNvPr id="153605" name="Rectangle 3"/>
          <p:cNvSpPr>
            <a:spLocks noGrp="1" noChangeArrowheads="1"/>
          </p:cNvSpPr>
          <p:nvPr>
            <p:ph type="body" idx="1"/>
          </p:nvPr>
        </p:nvSpPr>
        <p:spPr>
          <a:xfrm>
            <a:off x="61913" y="887413"/>
            <a:ext cx="9070975" cy="4378325"/>
          </a:xfrm>
        </p:spPr>
        <p:txBody>
          <a:bodyPr>
            <a:spAutoFit/>
          </a:bodyPr>
          <a:lstStyle/>
          <a:p>
            <a:r>
              <a:rPr lang="fr-FR"/>
              <a:t>Les </a:t>
            </a:r>
            <a:r>
              <a:rPr lang="fr-FR" b="1"/>
              <a:t>dépendances</a:t>
            </a:r>
            <a:r>
              <a:rPr lang="fr-FR"/>
              <a:t> entre paquetages sont issues des dépendances entre éléments des paquetages.</a:t>
            </a:r>
          </a:p>
          <a:p>
            <a:endParaRPr lang="fr-FR"/>
          </a:p>
          <a:p>
            <a:r>
              <a:rPr lang="fr-FR"/>
              <a:t>De trop nombreuses dépendances entre paquetages conduisent à un système fragile et peu évolutif.</a:t>
            </a:r>
          </a:p>
          <a:p>
            <a:endParaRPr lang="fr-FR"/>
          </a:p>
          <a:p>
            <a:r>
              <a:rPr lang="fr-FR"/>
              <a:t>Objectif de l’</a:t>
            </a:r>
            <a:r>
              <a:rPr lang="fr-FR" b="1"/>
              <a:t>architecture</a:t>
            </a:r>
            <a:r>
              <a:rPr lang="fr-FR"/>
              <a:t> : limiter les dépendances entre paquetages.</a:t>
            </a:r>
          </a:p>
        </p:txBody>
      </p:sp>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5462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783CD41-989B-45E5-90A6-9C49842DA054}" type="slidenum">
              <a:rPr lang="fr-FR" sz="1400">
                <a:solidFill>
                  <a:srgbClr val="000099"/>
                </a:solidFill>
              </a:rPr>
              <a:pPr/>
              <a:t>177</a:t>
            </a:fld>
            <a:r>
              <a:rPr lang="fr-FR" sz="1400" dirty="0">
                <a:solidFill>
                  <a:srgbClr val="000099"/>
                </a:solidFill>
              </a:rPr>
              <a:t>)</a:t>
            </a:r>
          </a:p>
        </p:txBody>
      </p:sp>
      <p:sp>
        <p:nvSpPr>
          <p:cNvPr id="154628" name="Rectangle 2"/>
          <p:cNvSpPr>
            <a:spLocks noGrp="1" noChangeArrowheads="1"/>
          </p:cNvSpPr>
          <p:nvPr>
            <p:ph type="title"/>
          </p:nvPr>
        </p:nvSpPr>
        <p:spPr>
          <a:xfrm>
            <a:off x="107950" y="174625"/>
            <a:ext cx="8915400" cy="457200"/>
          </a:xfrm>
        </p:spPr>
        <p:txBody>
          <a:bodyPr/>
          <a:lstStyle/>
          <a:p>
            <a:r>
              <a:rPr lang="fr-FR"/>
              <a:t>Architecture logique d’un système</a:t>
            </a:r>
          </a:p>
        </p:txBody>
      </p:sp>
      <p:sp>
        <p:nvSpPr>
          <p:cNvPr id="154629" name="Rectangle 3"/>
          <p:cNvSpPr>
            <a:spLocks noGrp="1" noChangeArrowheads="1"/>
          </p:cNvSpPr>
          <p:nvPr>
            <p:ph type="body" idx="1"/>
          </p:nvPr>
        </p:nvSpPr>
        <p:spPr>
          <a:xfrm>
            <a:off x="61913" y="1062038"/>
            <a:ext cx="9070975" cy="3357562"/>
          </a:xfrm>
        </p:spPr>
        <p:txBody>
          <a:bodyPr>
            <a:spAutoFit/>
          </a:bodyPr>
          <a:lstStyle/>
          <a:p>
            <a:r>
              <a:rPr lang="fr-FR"/>
              <a:t>Exemples :</a:t>
            </a:r>
          </a:p>
          <a:p>
            <a:pPr lvl="1"/>
            <a:r>
              <a:rPr lang="fr-FR"/>
              <a:t>Mauvais !</a:t>
            </a:r>
          </a:p>
          <a:p>
            <a:endParaRPr lang="fr-FR"/>
          </a:p>
          <a:p>
            <a:endParaRPr lang="fr-FR"/>
          </a:p>
          <a:p>
            <a:endParaRPr lang="fr-FR"/>
          </a:p>
          <a:p>
            <a:pPr lvl="1"/>
            <a:r>
              <a:rPr lang="fr-FR"/>
              <a:t>Beaucoup mieux !</a:t>
            </a:r>
          </a:p>
        </p:txBody>
      </p:sp>
      <p:pic>
        <p:nvPicPr>
          <p:cNvPr id="15463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663" y="927100"/>
            <a:ext cx="3846512" cy="268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63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648075"/>
            <a:ext cx="5410200" cy="264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5565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32C84F6E-098E-4BEC-926F-22BDFD3A0B93}" type="slidenum">
              <a:rPr lang="fr-FR" sz="1400">
                <a:solidFill>
                  <a:srgbClr val="000099"/>
                </a:solidFill>
              </a:rPr>
              <a:pPr/>
              <a:t>178</a:t>
            </a:fld>
            <a:r>
              <a:rPr lang="fr-FR" sz="1400" dirty="0">
                <a:solidFill>
                  <a:srgbClr val="000099"/>
                </a:solidFill>
              </a:rPr>
              <a:t>)</a:t>
            </a:r>
          </a:p>
        </p:txBody>
      </p:sp>
      <p:sp>
        <p:nvSpPr>
          <p:cNvPr id="155652" name="Rectangle 2"/>
          <p:cNvSpPr>
            <a:spLocks noGrp="1" noChangeArrowheads="1"/>
          </p:cNvSpPr>
          <p:nvPr>
            <p:ph type="title"/>
          </p:nvPr>
        </p:nvSpPr>
        <p:spPr>
          <a:xfrm>
            <a:off x="107950" y="174625"/>
            <a:ext cx="8915400" cy="457200"/>
          </a:xfrm>
        </p:spPr>
        <p:txBody>
          <a:bodyPr/>
          <a:lstStyle/>
          <a:p>
            <a:r>
              <a:rPr lang="fr-FR"/>
              <a:t>Les conseils de l’architecte</a:t>
            </a:r>
          </a:p>
        </p:txBody>
      </p:sp>
      <p:sp>
        <p:nvSpPr>
          <p:cNvPr id="155653" name="Rectangle 3"/>
          <p:cNvSpPr>
            <a:spLocks noGrp="1" noChangeArrowheads="1"/>
          </p:cNvSpPr>
          <p:nvPr>
            <p:ph type="body" idx="1"/>
          </p:nvPr>
        </p:nvSpPr>
        <p:spPr>
          <a:xfrm>
            <a:off x="61913" y="935038"/>
            <a:ext cx="9070975" cy="4475162"/>
          </a:xfrm>
        </p:spPr>
        <p:txBody>
          <a:bodyPr>
            <a:spAutoFit/>
          </a:bodyPr>
          <a:lstStyle/>
          <a:p>
            <a:r>
              <a:rPr lang="fr-FR"/>
              <a:t>Faire des regroupements en assurant une cohésion forte à l’intérieur des paquetages et un couplage faible entre les paquetages.</a:t>
            </a:r>
          </a:p>
          <a:p>
            <a:endParaRPr lang="fr-FR"/>
          </a:p>
          <a:p>
            <a:r>
              <a:rPr lang="fr-FR"/>
              <a:t>Éviter les dépendances circulaires.</a:t>
            </a:r>
          </a:p>
          <a:p>
            <a:endParaRPr lang="fr-FR"/>
          </a:p>
          <a:p>
            <a:r>
              <a:rPr lang="fr-FR"/>
              <a:t>Aller dans le sens de la stabilité.</a:t>
            </a:r>
          </a:p>
          <a:p>
            <a:endParaRPr lang="fr-FR"/>
          </a:p>
        </p:txBody>
      </p:sp>
      <p:sp>
        <p:nvSpPr>
          <p:cNvPr id="155654" name="AutoShape 4">
            <a:hlinkClick r:id="rId3" action="ppaction://hlinksldjump" highlightClick="1"/>
          </p:cNvPr>
          <p:cNvSpPr>
            <a:spLocks noChangeArrowheads="1"/>
          </p:cNvSpPr>
          <p:nvPr/>
        </p:nvSpPr>
        <p:spPr bwMode="auto">
          <a:xfrm>
            <a:off x="8585200" y="6096000"/>
            <a:ext cx="369888" cy="369888"/>
          </a:xfrm>
          <a:prstGeom prst="actionButtonHome">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Tree>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5565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32C84F6E-098E-4BEC-926F-22BDFD3A0B93}" type="slidenum">
              <a:rPr lang="fr-FR" sz="1400">
                <a:solidFill>
                  <a:srgbClr val="000099"/>
                </a:solidFill>
              </a:rPr>
              <a:pPr/>
              <a:t>179</a:t>
            </a:fld>
            <a:r>
              <a:rPr lang="fr-FR" sz="1400" dirty="0">
                <a:solidFill>
                  <a:srgbClr val="000099"/>
                </a:solidFill>
              </a:rPr>
              <a:t>)</a:t>
            </a:r>
          </a:p>
        </p:txBody>
      </p:sp>
      <p:sp>
        <p:nvSpPr>
          <p:cNvPr id="155652" name="Rectangle 2"/>
          <p:cNvSpPr>
            <a:spLocks noGrp="1" noChangeArrowheads="1"/>
          </p:cNvSpPr>
          <p:nvPr>
            <p:ph type="title"/>
          </p:nvPr>
        </p:nvSpPr>
        <p:spPr>
          <a:xfrm>
            <a:off x="107950" y="174625"/>
            <a:ext cx="8915400" cy="457200"/>
          </a:xfrm>
        </p:spPr>
        <p:txBody>
          <a:bodyPr/>
          <a:lstStyle/>
          <a:p>
            <a:r>
              <a:rPr lang="fr-FR" dirty="0"/>
              <a:t>Fin!</a:t>
            </a:r>
          </a:p>
        </p:txBody>
      </p:sp>
      <p:sp>
        <p:nvSpPr>
          <p:cNvPr id="155653" name="Rectangle 3"/>
          <p:cNvSpPr>
            <a:spLocks noGrp="1" noChangeArrowheads="1"/>
          </p:cNvSpPr>
          <p:nvPr>
            <p:ph type="body" idx="1"/>
          </p:nvPr>
        </p:nvSpPr>
        <p:spPr>
          <a:xfrm>
            <a:off x="61913" y="935038"/>
            <a:ext cx="9070975" cy="1200329"/>
          </a:xfrm>
        </p:spPr>
        <p:txBody>
          <a:bodyPr>
            <a:spAutoFit/>
          </a:bodyPr>
          <a:lstStyle/>
          <a:p>
            <a:pPr marL="0" indent="0" algn="ctr">
              <a:buNone/>
            </a:pPr>
            <a:r>
              <a:rPr lang="fr-FR" sz="7200" dirty="0"/>
              <a:t>Fin!</a:t>
            </a:r>
          </a:p>
        </p:txBody>
      </p:sp>
      <p:sp>
        <p:nvSpPr>
          <p:cNvPr id="155654" name="AutoShape 4">
            <a:hlinkClick r:id="rId3" action="ppaction://hlinksldjump" highlightClick="1"/>
          </p:cNvPr>
          <p:cNvSpPr>
            <a:spLocks noChangeArrowheads="1"/>
          </p:cNvSpPr>
          <p:nvPr/>
        </p:nvSpPr>
        <p:spPr bwMode="auto">
          <a:xfrm>
            <a:off x="8585200" y="6096000"/>
            <a:ext cx="369888" cy="369888"/>
          </a:xfrm>
          <a:prstGeom prst="actionButtonHome">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Tree>
    <p:extLst>
      <p:ext uri="{BB962C8B-B14F-4D97-AF65-F5344CB8AC3E}">
        <p14:creationId xmlns:p14="http://schemas.microsoft.com/office/powerpoint/2010/main" val="429323928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2867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76BEDDB-4CD6-429B-9E6B-04DAB769EFD6}" type="slidenum">
              <a:rPr lang="fr-FR" sz="1400">
                <a:solidFill>
                  <a:srgbClr val="000099"/>
                </a:solidFill>
              </a:rPr>
              <a:pPr/>
              <a:t>18</a:t>
            </a:fld>
            <a:r>
              <a:rPr lang="fr-FR" sz="1400" dirty="0">
                <a:solidFill>
                  <a:srgbClr val="000099"/>
                </a:solidFill>
              </a:rPr>
              <a:t>)</a:t>
            </a:r>
          </a:p>
        </p:txBody>
      </p:sp>
      <p:sp>
        <p:nvSpPr>
          <p:cNvPr id="28676" name="Text Box 2"/>
          <p:cNvSpPr txBox="1">
            <a:spLocks noChangeArrowheads="1"/>
          </p:cNvSpPr>
          <p:nvPr/>
        </p:nvSpPr>
        <p:spPr bwMode="auto">
          <a:xfrm>
            <a:off x="57150" y="112713"/>
            <a:ext cx="9031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b="1">
                <a:solidFill>
                  <a:srgbClr val="000099"/>
                </a:solidFill>
                <a:sym typeface="Wingdings" panose="05000000000000000000" pitchFamily="2" charset="2"/>
              </a:rPr>
              <a:t>Tour d’horizon des diagrammes – 13 diagrammes !</a:t>
            </a:r>
          </a:p>
        </p:txBody>
      </p:sp>
      <p:sp>
        <p:nvSpPr>
          <p:cNvPr id="2" name="Pentagone 1"/>
          <p:cNvSpPr/>
          <p:nvPr/>
        </p:nvSpPr>
        <p:spPr bwMode="auto">
          <a:xfrm>
            <a:off x="198345" y="1242848"/>
            <a:ext cx="2322642" cy="727486"/>
          </a:xfrm>
          <a:prstGeom prst="homePlat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2400" b="0" i="1" u="none" strike="noStrike" cap="none" normalizeH="0" baseline="0" dirty="0">
                <a:ln>
                  <a:noFill/>
                </a:ln>
                <a:solidFill>
                  <a:schemeClr val="tx1"/>
                </a:solidFill>
                <a:effectLst/>
                <a:latin typeface="Times New Roman" pitchFamily="18" charset="0"/>
              </a:rPr>
              <a:t>Expression</a:t>
            </a:r>
            <a:r>
              <a:rPr kumimoji="0" lang="fr-FR" sz="2400" b="0" i="1" u="none" strike="noStrike" cap="none" normalizeH="0" dirty="0">
                <a:ln>
                  <a:noFill/>
                </a:ln>
                <a:solidFill>
                  <a:schemeClr val="tx1"/>
                </a:solidFill>
                <a:effectLst/>
                <a:latin typeface="Times New Roman" pitchFamily="18" charset="0"/>
              </a:rPr>
              <a:t> des besoins</a:t>
            </a:r>
            <a:endParaRPr kumimoji="0" lang="fr-FR" sz="2400" b="0" i="1" u="none" strike="noStrike" cap="none" normalizeH="0" baseline="0" dirty="0">
              <a:ln>
                <a:noFill/>
              </a:ln>
              <a:solidFill>
                <a:schemeClr val="tx1"/>
              </a:solidFill>
              <a:effectLst/>
              <a:latin typeface="Times New Roman" pitchFamily="18" charset="0"/>
            </a:endParaRPr>
          </a:p>
        </p:txBody>
      </p:sp>
      <p:sp>
        <p:nvSpPr>
          <p:cNvPr id="7" name="Pentagone 6"/>
          <p:cNvSpPr/>
          <p:nvPr/>
        </p:nvSpPr>
        <p:spPr bwMode="auto">
          <a:xfrm>
            <a:off x="1645411" y="2072191"/>
            <a:ext cx="1751151" cy="727486"/>
          </a:xfrm>
          <a:prstGeom prst="homePlat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2400" b="0" i="1" u="none" strike="noStrike" cap="none" normalizeH="0" baseline="0" dirty="0">
                <a:ln>
                  <a:noFill/>
                </a:ln>
                <a:solidFill>
                  <a:schemeClr val="tx1"/>
                </a:solidFill>
                <a:effectLst/>
                <a:latin typeface="Times New Roman" pitchFamily="18" charset="0"/>
              </a:rPr>
              <a:t>Analyse</a:t>
            </a:r>
          </a:p>
        </p:txBody>
      </p:sp>
      <p:sp>
        <p:nvSpPr>
          <p:cNvPr id="8" name="Pentagone 7"/>
          <p:cNvSpPr/>
          <p:nvPr/>
        </p:nvSpPr>
        <p:spPr bwMode="auto">
          <a:xfrm>
            <a:off x="3994552" y="3725070"/>
            <a:ext cx="2362204" cy="727486"/>
          </a:xfrm>
          <a:prstGeom prst="homePlat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2400" b="0" i="1" u="none" strike="noStrike" cap="none" normalizeH="0" baseline="0" dirty="0">
                <a:ln>
                  <a:noFill/>
                </a:ln>
                <a:solidFill>
                  <a:schemeClr val="tx1"/>
                </a:solidFill>
                <a:effectLst/>
                <a:latin typeface="Times New Roman" pitchFamily="18" charset="0"/>
              </a:rPr>
              <a:t>Développement</a:t>
            </a:r>
          </a:p>
        </p:txBody>
      </p:sp>
      <p:sp>
        <p:nvSpPr>
          <p:cNvPr id="9" name="Pentagone 8"/>
          <p:cNvSpPr/>
          <p:nvPr/>
        </p:nvSpPr>
        <p:spPr bwMode="auto">
          <a:xfrm>
            <a:off x="5542422" y="4590317"/>
            <a:ext cx="1846733" cy="727486"/>
          </a:xfrm>
          <a:prstGeom prst="homePlat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2400" b="0" i="1" u="none" strike="noStrike" cap="none" normalizeH="0" baseline="0" dirty="0">
                <a:ln>
                  <a:noFill/>
                </a:ln>
                <a:solidFill>
                  <a:schemeClr val="tx1"/>
                </a:solidFill>
                <a:effectLst/>
                <a:latin typeface="Times New Roman" pitchFamily="18" charset="0"/>
              </a:rPr>
              <a:t>Test</a:t>
            </a:r>
          </a:p>
        </p:txBody>
      </p:sp>
      <p:sp>
        <p:nvSpPr>
          <p:cNvPr id="10" name="Pentagone 9"/>
          <p:cNvSpPr/>
          <p:nvPr/>
        </p:nvSpPr>
        <p:spPr bwMode="auto">
          <a:xfrm>
            <a:off x="6918510" y="5421178"/>
            <a:ext cx="2057404" cy="727486"/>
          </a:xfrm>
          <a:prstGeom prst="homePlat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2400" b="0" i="1" u="none" strike="noStrike" cap="none" normalizeH="0" baseline="0" dirty="0">
                <a:ln>
                  <a:noFill/>
                </a:ln>
                <a:solidFill>
                  <a:schemeClr val="tx1"/>
                </a:solidFill>
                <a:effectLst/>
                <a:latin typeface="Times New Roman" pitchFamily="18" charset="0"/>
              </a:rPr>
              <a:t>Mise en service</a:t>
            </a:r>
          </a:p>
        </p:txBody>
      </p:sp>
      <p:sp>
        <p:nvSpPr>
          <p:cNvPr id="36" name="Pentagone 35"/>
          <p:cNvSpPr/>
          <p:nvPr/>
        </p:nvSpPr>
        <p:spPr bwMode="auto">
          <a:xfrm>
            <a:off x="2703683" y="2867315"/>
            <a:ext cx="1891559" cy="727486"/>
          </a:xfrm>
          <a:prstGeom prst="homePlat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2400" b="0" i="1" u="none" strike="noStrike" cap="none" normalizeH="0" baseline="0" dirty="0">
                <a:ln>
                  <a:noFill/>
                </a:ln>
                <a:solidFill>
                  <a:schemeClr val="tx1"/>
                </a:solidFill>
                <a:effectLst/>
                <a:latin typeface="Times New Roman" pitchFamily="18" charset="0"/>
              </a:rPr>
              <a:t>Conception</a:t>
            </a:r>
          </a:p>
        </p:txBody>
      </p:sp>
      <p:grpSp>
        <p:nvGrpSpPr>
          <p:cNvPr id="11" name="Groupe 10">
            <a:extLst>
              <a:ext uri="{FF2B5EF4-FFF2-40B4-BE49-F238E27FC236}">
                <a16:creationId xmlns:a16="http://schemas.microsoft.com/office/drawing/2014/main" id="{1183D9EC-87C8-446C-ABEC-D4D44B6FCF79}"/>
              </a:ext>
            </a:extLst>
          </p:cNvPr>
          <p:cNvGrpSpPr/>
          <p:nvPr/>
        </p:nvGrpSpPr>
        <p:grpSpPr>
          <a:xfrm>
            <a:off x="4595242" y="2759739"/>
            <a:ext cx="4226812" cy="2661439"/>
            <a:chOff x="4595242" y="2759739"/>
            <a:chExt cx="4226812" cy="2661439"/>
          </a:xfrm>
        </p:grpSpPr>
        <p:sp>
          <p:nvSpPr>
            <p:cNvPr id="22" name="ZoneTexte 21"/>
            <p:cNvSpPr txBox="1"/>
            <p:nvPr/>
          </p:nvSpPr>
          <p:spPr>
            <a:xfrm>
              <a:off x="6952913" y="2759739"/>
              <a:ext cx="1869141"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sz="1800" dirty="0"/>
                <a:t>Diagramme de composants</a:t>
              </a:r>
            </a:p>
          </p:txBody>
        </p:sp>
        <p:sp>
          <p:nvSpPr>
            <p:cNvPr id="23" name="ZoneTexte 22"/>
            <p:cNvSpPr txBox="1"/>
            <p:nvPr/>
          </p:nvSpPr>
          <p:spPr>
            <a:xfrm>
              <a:off x="6952913" y="3541954"/>
              <a:ext cx="1869141"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sz="1800" dirty="0"/>
                <a:t>Diagramme de déploiement</a:t>
              </a:r>
            </a:p>
          </p:txBody>
        </p:sp>
        <p:cxnSp>
          <p:nvCxnSpPr>
            <p:cNvPr id="41" name="Connecteur droit 40"/>
            <p:cNvCxnSpPr>
              <a:stCxn id="10" idx="0"/>
              <a:endCxn id="23" idx="2"/>
            </p:cNvCxnSpPr>
            <p:nvPr/>
          </p:nvCxnSpPr>
          <p:spPr bwMode="auto">
            <a:xfrm flipV="1">
              <a:off x="7765341" y="4188285"/>
              <a:ext cx="122143" cy="1232893"/>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9" name="Connecteur droit 48"/>
            <p:cNvCxnSpPr>
              <a:stCxn id="22" idx="1"/>
              <a:endCxn id="36" idx="3"/>
            </p:cNvCxnSpPr>
            <p:nvPr/>
          </p:nvCxnSpPr>
          <p:spPr bwMode="auto">
            <a:xfrm flipH="1">
              <a:off x="4595242" y="3082905"/>
              <a:ext cx="2357671" cy="148153"/>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2" name="Connecteur droit 51"/>
            <p:cNvCxnSpPr>
              <a:stCxn id="36" idx="3"/>
              <a:endCxn id="23" idx="1"/>
            </p:cNvCxnSpPr>
            <p:nvPr/>
          </p:nvCxnSpPr>
          <p:spPr bwMode="auto">
            <a:xfrm>
              <a:off x="4595242" y="3231058"/>
              <a:ext cx="2357671" cy="634062"/>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5" name="Groupe 4">
            <a:extLst>
              <a:ext uri="{FF2B5EF4-FFF2-40B4-BE49-F238E27FC236}">
                <a16:creationId xmlns:a16="http://schemas.microsoft.com/office/drawing/2014/main" id="{5F2B9571-88BF-4A03-9A98-3ED7C4C0AE6D}"/>
              </a:ext>
            </a:extLst>
          </p:cNvPr>
          <p:cNvGrpSpPr/>
          <p:nvPr/>
        </p:nvGrpSpPr>
        <p:grpSpPr>
          <a:xfrm>
            <a:off x="2520987" y="764039"/>
            <a:ext cx="2968775" cy="1402281"/>
            <a:chOff x="2520987" y="764039"/>
            <a:chExt cx="2968775" cy="1402281"/>
          </a:xfrm>
        </p:grpSpPr>
        <p:cxnSp>
          <p:nvCxnSpPr>
            <p:cNvPr id="4" name="Connecteur droit 3"/>
            <p:cNvCxnSpPr>
              <a:stCxn id="6" idx="1"/>
              <a:endCxn id="2" idx="3"/>
            </p:cNvCxnSpPr>
            <p:nvPr/>
          </p:nvCxnSpPr>
          <p:spPr bwMode="auto">
            <a:xfrm flipH="1">
              <a:off x="2520987" y="1087205"/>
              <a:ext cx="359714" cy="519386"/>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6" name="ZoneTexte 5"/>
            <p:cNvSpPr txBox="1"/>
            <p:nvPr/>
          </p:nvSpPr>
          <p:spPr>
            <a:xfrm>
              <a:off x="2880701" y="764039"/>
              <a:ext cx="1869141"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sz="1800" dirty="0"/>
                <a:t>Diagramme de cas d’utilisation</a:t>
              </a:r>
            </a:p>
          </p:txBody>
        </p:sp>
        <p:sp>
          <p:nvSpPr>
            <p:cNvPr id="59" name="ZoneTexte 58"/>
            <p:cNvSpPr txBox="1"/>
            <p:nvPr/>
          </p:nvSpPr>
          <p:spPr>
            <a:xfrm>
              <a:off x="3620621" y="1519989"/>
              <a:ext cx="1869141"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sz="1800" dirty="0"/>
                <a:t>Diagramme d’activités</a:t>
              </a:r>
            </a:p>
          </p:txBody>
        </p:sp>
        <p:cxnSp>
          <p:nvCxnSpPr>
            <p:cNvPr id="71" name="Connecteur droit 70"/>
            <p:cNvCxnSpPr>
              <a:stCxn id="59" idx="1"/>
              <a:endCxn id="2" idx="3"/>
            </p:cNvCxnSpPr>
            <p:nvPr/>
          </p:nvCxnSpPr>
          <p:spPr bwMode="auto">
            <a:xfrm flipH="1" flipV="1">
              <a:off x="2520987" y="1606591"/>
              <a:ext cx="1099634" cy="236564"/>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3" name="Groupe 2">
            <a:extLst>
              <a:ext uri="{FF2B5EF4-FFF2-40B4-BE49-F238E27FC236}">
                <a16:creationId xmlns:a16="http://schemas.microsoft.com/office/drawing/2014/main" id="{CB29C976-0A42-4373-A106-7C8243CB1A19}"/>
              </a:ext>
            </a:extLst>
          </p:cNvPr>
          <p:cNvGrpSpPr/>
          <p:nvPr/>
        </p:nvGrpSpPr>
        <p:grpSpPr>
          <a:xfrm>
            <a:off x="184898" y="2799677"/>
            <a:ext cx="3282693" cy="3377133"/>
            <a:chOff x="184898" y="2799677"/>
            <a:chExt cx="3282693" cy="3377133"/>
          </a:xfrm>
        </p:grpSpPr>
        <p:sp>
          <p:nvSpPr>
            <p:cNvPr id="18" name="ZoneTexte 17"/>
            <p:cNvSpPr txBox="1"/>
            <p:nvPr/>
          </p:nvSpPr>
          <p:spPr>
            <a:xfrm>
              <a:off x="184898" y="3204229"/>
              <a:ext cx="1869141"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sz="1800" dirty="0"/>
                <a:t>Diagramme de classes</a:t>
              </a:r>
            </a:p>
          </p:txBody>
        </p:sp>
        <p:sp>
          <p:nvSpPr>
            <p:cNvPr id="19" name="ZoneTexte 18"/>
            <p:cNvSpPr txBox="1"/>
            <p:nvPr/>
          </p:nvSpPr>
          <p:spPr>
            <a:xfrm>
              <a:off x="206245" y="3954875"/>
              <a:ext cx="1869141"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sz="1800" dirty="0"/>
                <a:t>Diagramme d’objets</a:t>
              </a:r>
            </a:p>
          </p:txBody>
        </p:sp>
        <p:sp>
          <p:nvSpPr>
            <p:cNvPr id="20" name="ZoneTexte 19"/>
            <p:cNvSpPr txBox="1"/>
            <p:nvPr/>
          </p:nvSpPr>
          <p:spPr>
            <a:xfrm>
              <a:off x="216330" y="4739144"/>
              <a:ext cx="1869141"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sz="1800" dirty="0"/>
                <a:t>Diagramme de séquences</a:t>
              </a:r>
            </a:p>
          </p:txBody>
        </p:sp>
        <p:sp>
          <p:nvSpPr>
            <p:cNvPr id="21" name="ZoneTexte 20"/>
            <p:cNvSpPr txBox="1"/>
            <p:nvPr/>
          </p:nvSpPr>
          <p:spPr>
            <a:xfrm>
              <a:off x="216331" y="5530479"/>
              <a:ext cx="1869141"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sz="1800" dirty="0"/>
                <a:t>Diagramme de d’états</a:t>
              </a:r>
            </a:p>
          </p:txBody>
        </p:sp>
        <p:cxnSp>
          <p:nvCxnSpPr>
            <p:cNvPr id="24" name="Connecteur droit 23"/>
            <p:cNvCxnSpPr>
              <a:stCxn id="7" idx="2"/>
              <a:endCxn id="18" idx="3"/>
            </p:cNvCxnSpPr>
            <p:nvPr/>
          </p:nvCxnSpPr>
          <p:spPr bwMode="auto">
            <a:xfrm flipH="1">
              <a:off x="2054039" y="2799677"/>
              <a:ext cx="285076" cy="727718"/>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7" name="Connecteur droit 26"/>
            <p:cNvCxnSpPr>
              <a:stCxn id="7" idx="2"/>
              <a:endCxn id="19" idx="3"/>
            </p:cNvCxnSpPr>
            <p:nvPr/>
          </p:nvCxnSpPr>
          <p:spPr bwMode="auto">
            <a:xfrm flipH="1">
              <a:off x="2075386" y="2799677"/>
              <a:ext cx="263729" cy="1478364"/>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4" name="Connecteur droit 43"/>
            <p:cNvCxnSpPr>
              <a:stCxn id="20" idx="3"/>
              <a:endCxn id="7" idx="2"/>
            </p:cNvCxnSpPr>
            <p:nvPr/>
          </p:nvCxnSpPr>
          <p:spPr bwMode="auto">
            <a:xfrm flipV="1">
              <a:off x="2085471" y="2799677"/>
              <a:ext cx="253644" cy="2262633"/>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6" name="Connecteur droit 45"/>
            <p:cNvCxnSpPr>
              <a:stCxn id="21" idx="3"/>
              <a:endCxn id="7" idx="2"/>
            </p:cNvCxnSpPr>
            <p:nvPr/>
          </p:nvCxnSpPr>
          <p:spPr bwMode="auto">
            <a:xfrm flipV="1">
              <a:off x="2085472" y="2799677"/>
              <a:ext cx="253643" cy="3053968"/>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5" name="Connecteur droit 74"/>
            <p:cNvCxnSpPr>
              <a:endCxn id="36" idx="2"/>
            </p:cNvCxnSpPr>
            <p:nvPr/>
          </p:nvCxnSpPr>
          <p:spPr bwMode="auto">
            <a:xfrm flipV="1">
              <a:off x="2085472" y="3594801"/>
              <a:ext cx="1382119" cy="2258843"/>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8" name="Connecteur droit 77"/>
            <p:cNvCxnSpPr>
              <a:stCxn id="20" idx="3"/>
              <a:endCxn id="36" idx="2"/>
            </p:cNvCxnSpPr>
            <p:nvPr/>
          </p:nvCxnSpPr>
          <p:spPr bwMode="auto">
            <a:xfrm flipV="1">
              <a:off x="2085471" y="3594801"/>
              <a:ext cx="1382120" cy="1467509"/>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81" name="Connecteur droit 80"/>
            <p:cNvCxnSpPr>
              <a:stCxn id="19" idx="3"/>
            </p:cNvCxnSpPr>
            <p:nvPr/>
          </p:nvCxnSpPr>
          <p:spPr bwMode="auto">
            <a:xfrm flipV="1">
              <a:off x="2075386" y="3594801"/>
              <a:ext cx="1321176" cy="683240"/>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84" name="Connecteur droit 83"/>
            <p:cNvCxnSpPr>
              <a:stCxn id="18" idx="3"/>
              <a:endCxn id="36" idx="2"/>
            </p:cNvCxnSpPr>
            <p:nvPr/>
          </p:nvCxnSpPr>
          <p:spPr bwMode="auto">
            <a:xfrm>
              <a:off x="2054039" y="3527395"/>
              <a:ext cx="1413552" cy="67406"/>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32" name="Rectangle 7"/>
          <p:cNvSpPr txBox="1">
            <a:spLocks noChangeArrowheads="1"/>
          </p:cNvSpPr>
          <p:nvPr/>
        </p:nvSpPr>
        <p:spPr bwMode="auto">
          <a:xfrm>
            <a:off x="5676901" y="758734"/>
            <a:ext cx="3299014" cy="1815882"/>
          </a:xfrm>
          <a:prstGeom prst="rect">
            <a:avLst/>
          </a:prstGeom>
          <a:solidFill>
            <a:srgbClr val="FFFF00"/>
          </a:solidFill>
          <a:ln>
            <a:solidFill>
              <a:schemeClr val="tx2">
                <a:lumMod val="65000"/>
                <a:lumOff val="35000"/>
              </a:schemeClr>
            </a:solidFill>
          </a:ln>
          <a:effectLst/>
        </p:spPr>
        <p:txBody>
          <a:bodyPr vert="horz" wrap="square" lIns="91440" tIns="45720" rIns="91440" bIns="45720" numCol="1" anchor="t" anchorCtr="0" compatLnSpc="1">
            <a:prstTxWarp prst="textNoShape">
              <a:avLst/>
            </a:prstTxWarp>
            <a:spAutoFit/>
          </a:bodyPr>
          <a:lstStyle>
            <a:lvl1pPr marL="482600" indent="-482600" algn="l" rtl="0" eaLnBrk="0" fontAlgn="base" hangingPunct="0">
              <a:spcBef>
                <a:spcPct val="20000"/>
              </a:spcBef>
              <a:spcAft>
                <a:spcPct val="0"/>
              </a:spcAft>
              <a:buClr>
                <a:srgbClr val="FF0000"/>
              </a:buClr>
              <a:buFont typeface="Symbol" panose="05050102010706020507" pitchFamily="18" charset="2"/>
              <a:buChar char="¨"/>
              <a:defRPr sz="3200">
                <a:solidFill>
                  <a:srgbClr val="000099"/>
                </a:solidFill>
                <a:latin typeface="+mn-lt"/>
                <a:ea typeface="+mn-ea"/>
                <a:cs typeface="+mn-cs"/>
              </a:defRPr>
            </a:lvl1pPr>
            <a:lvl2pPr marL="958850" indent="-285750" algn="l" rtl="0" eaLnBrk="0" fontAlgn="base" hangingPunct="0">
              <a:spcBef>
                <a:spcPct val="20000"/>
              </a:spcBef>
              <a:spcAft>
                <a:spcPct val="0"/>
              </a:spcAft>
              <a:buClr>
                <a:srgbClr val="FF0000"/>
              </a:buClr>
              <a:buChar char="•"/>
              <a:defRPr sz="2800">
                <a:solidFill>
                  <a:srgbClr val="000099"/>
                </a:solidFill>
                <a:latin typeface="+mn-lt"/>
              </a:defRPr>
            </a:lvl2pPr>
            <a:lvl3pPr marL="1377950" indent="-228600" algn="l" rtl="0" eaLnBrk="0" fontAlgn="base" hangingPunct="0">
              <a:spcBef>
                <a:spcPct val="20000"/>
              </a:spcBef>
              <a:spcAft>
                <a:spcPct val="0"/>
              </a:spcAft>
              <a:buClr>
                <a:srgbClr val="FF0000"/>
              </a:buClr>
              <a:buChar char="°"/>
              <a:defRPr sz="2400">
                <a:solidFill>
                  <a:srgbClr val="000099"/>
                </a:solidFill>
                <a:latin typeface="+mn-lt"/>
              </a:defRPr>
            </a:lvl3pPr>
            <a:lvl4pPr marL="1797050" indent="-228600" algn="l" rtl="0" eaLnBrk="0" fontAlgn="base" hangingPunct="0">
              <a:spcBef>
                <a:spcPct val="20000"/>
              </a:spcBef>
              <a:spcAft>
                <a:spcPct val="0"/>
              </a:spcAft>
              <a:buClr>
                <a:srgbClr val="FF0000"/>
              </a:buClr>
              <a:buChar char="–"/>
              <a:defRPr sz="2000">
                <a:solidFill>
                  <a:srgbClr val="000099"/>
                </a:solidFill>
                <a:latin typeface="+mn-lt"/>
              </a:defRPr>
            </a:lvl4pPr>
            <a:lvl5pPr marL="2216150" indent="-228600" algn="l" rtl="0" eaLnBrk="0" fontAlgn="base" hangingPunct="0">
              <a:spcBef>
                <a:spcPct val="20000"/>
              </a:spcBef>
              <a:spcAft>
                <a:spcPct val="0"/>
              </a:spcAft>
              <a:buClr>
                <a:srgbClr val="FF0000"/>
              </a:buClr>
              <a:buChar char="»"/>
              <a:defRPr sz="2000">
                <a:solidFill>
                  <a:srgbClr val="000099"/>
                </a:solidFill>
                <a:latin typeface="+mn-lt"/>
              </a:defRPr>
            </a:lvl5pPr>
            <a:lvl6pPr marL="2673350" indent="-228600" algn="l" rtl="0" eaLnBrk="0" fontAlgn="base" hangingPunct="0">
              <a:spcBef>
                <a:spcPct val="20000"/>
              </a:spcBef>
              <a:spcAft>
                <a:spcPct val="0"/>
              </a:spcAft>
              <a:buClr>
                <a:srgbClr val="FF0000"/>
              </a:buClr>
              <a:buChar char="»"/>
              <a:defRPr sz="2000">
                <a:solidFill>
                  <a:srgbClr val="000099"/>
                </a:solidFill>
                <a:latin typeface="+mn-lt"/>
              </a:defRPr>
            </a:lvl6pPr>
            <a:lvl7pPr marL="3130550" indent="-228600" algn="l" rtl="0" eaLnBrk="0" fontAlgn="base" hangingPunct="0">
              <a:spcBef>
                <a:spcPct val="20000"/>
              </a:spcBef>
              <a:spcAft>
                <a:spcPct val="0"/>
              </a:spcAft>
              <a:buClr>
                <a:srgbClr val="FF0000"/>
              </a:buClr>
              <a:buChar char="»"/>
              <a:defRPr sz="2000">
                <a:solidFill>
                  <a:srgbClr val="000099"/>
                </a:solidFill>
                <a:latin typeface="+mn-lt"/>
              </a:defRPr>
            </a:lvl7pPr>
            <a:lvl8pPr marL="3587750" indent="-228600" algn="l" rtl="0" eaLnBrk="0" fontAlgn="base" hangingPunct="0">
              <a:spcBef>
                <a:spcPct val="20000"/>
              </a:spcBef>
              <a:spcAft>
                <a:spcPct val="0"/>
              </a:spcAft>
              <a:buClr>
                <a:srgbClr val="FF0000"/>
              </a:buClr>
              <a:buChar char="»"/>
              <a:defRPr sz="2000">
                <a:solidFill>
                  <a:srgbClr val="000099"/>
                </a:solidFill>
                <a:latin typeface="+mn-lt"/>
              </a:defRPr>
            </a:lvl8pPr>
            <a:lvl9pPr marL="4044950" indent="-228600" algn="l" rtl="0" eaLnBrk="0" fontAlgn="base" hangingPunct="0">
              <a:spcBef>
                <a:spcPct val="20000"/>
              </a:spcBef>
              <a:spcAft>
                <a:spcPct val="0"/>
              </a:spcAft>
              <a:buClr>
                <a:srgbClr val="FF0000"/>
              </a:buClr>
              <a:buChar char="»"/>
              <a:defRPr sz="2000">
                <a:solidFill>
                  <a:srgbClr val="000099"/>
                </a:solidFill>
                <a:latin typeface="+mn-lt"/>
              </a:defRPr>
            </a:lvl9pPr>
          </a:lstStyle>
          <a:p>
            <a:pPr marL="0" indent="0">
              <a:buNone/>
            </a:pPr>
            <a:r>
              <a:rPr lang="fr-FR" sz="2800" i="1" dirty="0"/>
              <a:t>Exemple d’utilisation de diagrammes UML dans les phases d’un projet « classique »</a:t>
            </a:r>
          </a:p>
        </p:txBody>
      </p:sp>
    </p:spTree>
    <p:extLst>
      <p:ext uri="{BB962C8B-B14F-4D97-AF65-F5344CB8AC3E}">
        <p14:creationId xmlns:p14="http://schemas.microsoft.com/office/powerpoint/2010/main" val="29421836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5565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32C84F6E-098E-4BEC-926F-22BDFD3A0B93}" type="slidenum">
              <a:rPr lang="fr-FR" sz="1400">
                <a:solidFill>
                  <a:srgbClr val="000099"/>
                </a:solidFill>
              </a:rPr>
              <a:pPr/>
              <a:t>180</a:t>
            </a:fld>
            <a:r>
              <a:rPr lang="fr-FR" sz="1400" dirty="0">
                <a:solidFill>
                  <a:srgbClr val="000099"/>
                </a:solidFill>
              </a:rPr>
              <a:t>)</a:t>
            </a:r>
          </a:p>
        </p:txBody>
      </p:sp>
      <p:sp>
        <p:nvSpPr>
          <p:cNvPr id="155652" name="Rectangle 2"/>
          <p:cNvSpPr>
            <a:spLocks noGrp="1" noChangeArrowheads="1"/>
          </p:cNvSpPr>
          <p:nvPr>
            <p:ph type="title"/>
          </p:nvPr>
        </p:nvSpPr>
        <p:spPr>
          <a:xfrm>
            <a:off x="107950" y="174625"/>
            <a:ext cx="8915400" cy="457200"/>
          </a:xfrm>
        </p:spPr>
        <p:txBody>
          <a:bodyPr/>
          <a:lstStyle/>
          <a:p>
            <a:r>
              <a:rPr lang="fr-FR" dirty="0"/>
              <a:t>Exercice de révision sur les cas d’utilisation</a:t>
            </a:r>
          </a:p>
        </p:txBody>
      </p:sp>
      <p:sp>
        <p:nvSpPr>
          <p:cNvPr id="155653" name="Rectangle 3"/>
          <p:cNvSpPr>
            <a:spLocks noGrp="1" noChangeArrowheads="1"/>
          </p:cNvSpPr>
          <p:nvPr>
            <p:ph type="body" idx="1"/>
          </p:nvPr>
        </p:nvSpPr>
        <p:spPr>
          <a:xfrm>
            <a:off x="24820" y="717624"/>
            <a:ext cx="9070975" cy="5066002"/>
          </a:xfrm>
        </p:spPr>
        <p:txBody>
          <a:bodyPr>
            <a:spAutoFit/>
          </a:bodyPr>
          <a:lstStyle/>
          <a:p>
            <a:pPr marL="0" indent="0" algn="just">
              <a:buNone/>
            </a:pPr>
            <a:r>
              <a:rPr lang="fr-FR" sz="1600" dirty="0">
                <a:effectLst/>
                <a:latin typeface="Arial" panose="020B0604020202020204" pitchFamily="34" charset="0"/>
                <a:ea typeface="Times New Roman" panose="02020603050405020304" pitchFamily="18" charset="0"/>
                <a:cs typeface="Times New Roman" panose="02020603050405020304" pitchFamily="18" charset="0"/>
              </a:rPr>
              <a:t>La Direction des Ressources Humaines (DRH) d’une grande entreprise a décidé de mettre en place un système informatique pour gérer les demandes de mobilité de son personnel dans les différentes agences de l’entreprise.</a:t>
            </a:r>
          </a:p>
          <a:p>
            <a:pPr marL="0" indent="0" algn="just">
              <a:buNone/>
            </a:pPr>
            <a:endParaRPr lang="fr-FR" sz="16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lgn="just">
              <a:buNone/>
            </a:pPr>
            <a:r>
              <a:rPr lang="fr-FR" sz="1600" dirty="0">
                <a:effectLst/>
                <a:latin typeface="Arial" panose="020B0604020202020204" pitchFamily="34" charset="0"/>
                <a:ea typeface="Times New Roman" panose="02020603050405020304" pitchFamily="18" charset="0"/>
                <a:cs typeface="Times New Roman" panose="02020603050405020304" pitchFamily="18" charset="0"/>
              </a:rPr>
              <a:t>Avec le futur système, les employés pourront renseigner leurs informations personnelles (qualifications, langues pratiquées, diplômes avec date d’obtention et mention), et faire des demandes de mobilité.</a:t>
            </a:r>
          </a:p>
          <a:p>
            <a:pPr marL="0" indent="0" algn="just">
              <a:buNone/>
            </a:pPr>
            <a:r>
              <a:rPr lang="fr-FR" sz="1600" dirty="0">
                <a:effectLst/>
                <a:latin typeface="Arial" panose="020B0604020202020204" pitchFamily="34" charset="0"/>
                <a:ea typeface="Times New Roman" panose="02020603050405020304" pitchFamily="18" charset="0"/>
                <a:cs typeface="Times New Roman" panose="02020603050405020304" pitchFamily="18" charset="0"/>
              </a:rPr>
              <a:t>Faire une demande de mobilité consiste à indiquer les zones géographiques souhaitées et la période de validité de la demande.</a:t>
            </a:r>
          </a:p>
          <a:p>
            <a:pPr marL="0" indent="0" algn="just">
              <a:buNone/>
            </a:pPr>
            <a:r>
              <a:rPr lang="fr-FR" sz="1600" dirty="0">
                <a:effectLst/>
                <a:latin typeface="Arial" panose="020B0604020202020204" pitchFamily="34" charset="0"/>
                <a:ea typeface="Times New Roman" panose="02020603050405020304" pitchFamily="18" charset="0"/>
                <a:cs typeface="Times New Roman" panose="02020603050405020304" pitchFamily="18" charset="0"/>
              </a:rPr>
              <a:t>Lorsqu’un employé fait une demande de mobilité, il doit avoir mis à jour ses informations personnelles depuis moins de 3 mois, sinon le système lui demandera de les mettre à jour. D’autre part, si l’employé a déjà une demande de mobilité en cours, alors le système doit l’avertir et lui demander s’il désire annuler ou non sa demande en cours avant de saisir sa nouvelle demande.</a:t>
            </a:r>
          </a:p>
          <a:p>
            <a:pPr marL="0" indent="0" algn="just">
              <a:buNone/>
            </a:pPr>
            <a:endParaRPr lang="fr-FR" sz="16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lgn="just">
              <a:buNone/>
            </a:pPr>
            <a:r>
              <a:rPr lang="fr-FR" sz="1600" dirty="0">
                <a:effectLst/>
                <a:latin typeface="Arial" panose="020B0604020202020204" pitchFamily="34" charset="0"/>
                <a:ea typeface="Times New Roman" panose="02020603050405020304" pitchFamily="18" charset="0"/>
                <a:cs typeface="Times New Roman" panose="02020603050405020304" pitchFamily="18" charset="0"/>
              </a:rPr>
              <a:t>Chaque demande de mobilité est traitée par le directeur de l’agence de l’employé, qui valide ou refuse la demande. S’il la valide, la demande est traitée par un employé de la DRH qui recherche et sélectionne une ou plusieurs agences susceptibles d’accueillir l’employé. Chaque directeur d’agence sélectionnée doit alors, dans un délai d’une semaine, étudier le profil de l’employé et accepter ou refuser l’employé pour son agence.</a:t>
            </a:r>
          </a:p>
        </p:txBody>
      </p:sp>
      <p:sp>
        <p:nvSpPr>
          <p:cNvPr id="155654" name="AutoShape 4">
            <a:hlinkClick r:id="rId3" action="ppaction://hlinksldjump" highlightClick="1"/>
          </p:cNvPr>
          <p:cNvSpPr>
            <a:spLocks noChangeArrowheads="1"/>
          </p:cNvSpPr>
          <p:nvPr/>
        </p:nvSpPr>
        <p:spPr bwMode="auto">
          <a:xfrm>
            <a:off x="8585200" y="6096000"/>
            <a:ext cx="369888" cy="369888"/>
          </a:xfrm>
          <a:prstGeom prst="actionButtonHome">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Tree>
    <p:extLst>
      <p:ext uri="{BB962C8B-B14F-4D97-AF65-F5344CB8AC3E}">
        <p14:creationId xmlns:p14="http://schemas.microsoft.com/office/powerpoint/2010/main" val="499018346"/>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5565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32C84F6E-098E-4BEC-926F-22BDFD3A0B93}" type="slidenum">
              <a:rPr lang="fr-FR" sz="1400">
                <a:solidFill>
                  <a:srgbClr val="000099"/>
                </a:solidFill>
              </a:rPr>
              <a:pPr/>
              <a:t>181</a:t>
            </a:fld>
            <a:r>
              <a:rPr lang="fr-FR" sz="1400" dirty="0">
                <a:solidFill>
                  <a:srgbClr val="000099"/>
                </a:solidFill>
              </a:rPr>
              <a:t>)</a:t>
            </a:r>
          </a:p>
        </p:txBody>
      </p:sp>
      <p:sp>
        <p:nvSpPr>
          <p:cNvPr id="155652" name="Rectangle 2"/>
          <p:cNvSpPr>
            <a:spLocks noGrp="1" noChangeArrowheads="1"/>
          </p:cNvSpPr>
          <p:nvPr>
            <p:ph type="title"/>
          </p:nvPr>
        </p:nvSpPr>
        <p:spPr>
          <a:xfrm>
            <a:off x="107950" y="174625"/>
            <a:ext cx="8915400" cy="457200"/>
          </a:xfrm>
        </p:spPr>
        <p:txBody>
          <a:bodyPr/>
          <a:lstStyle/>
          <a:p>
            <a:r>
              <a:rPr lang="fr-FR" dirty="0"/>
              <a:t>Exercice de révision sur les cas d’utilisation</a:t>
            </a:r>
          </a:p>
        </p:txBody>
      </p:sp>
      <p:sp>
        <p:nvSpPr>
          <p:cNvPr id="155653" name="Rectangle 3"/>
          <p:cNvSpPr>
            <a:spLocks noGrp="1" noChangeArrowheads="1"/>
          </p:cNvSpPr>
          <p:nvPr>
            <p:ph type="body" idx="1"/>
          </p:nvPr>
        </p:nvSpPr>
        <p:spPr>
          <a:xfrm>
            <a:off x="0" y="3146231"/>
            <a:ext cx="9070975" cy="2086725"/>
          </a:xfrm>
        </p:spPr>
        <p:txBody>
          <a:bodyPr>
            <a:spAutoFit/>
          </a:bodyPr>
          <a:lstStyle/>
          <a:p>
            <a:pPr marL="0" indent="0" algn="just">
              <a:buNone/>
            </a:pPr>
            <a:r>
              <a:rPr lang="fr-FR" sz="2400" b="1" dirty="0">
                <a:effectLst/>
                <a:latin typeface="Arial" panose="020B0604020202020204" pitchFamily="34" charset="0"/>
                <a:ea typeface="Times New Roman" panose="02020603050405020304" pitchFamily="18" charset="0"/>
                <a:cs typeface="Times New Roman" panose="02020603050405020304" pitchFamily="18" charset="0"/>
              </a:rPr>
              <a:t>1. Réaliser un diagramme de cas d’utilisation présentant les acteurs et les cas d’utilisation du système</a:t>
            </a:r>
          </a:p>
          <a:p>
            <a:pPr marL="457200" indent="-457200" algn="just">
              <a:buAutoNum type="arabicPeriod"/>
            </a:pPr>
            <a:endParaRPr lang="fr-FR" sz="24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lgn="just">
              <a:buNone/>
            </a:pPr>
            <a:r>
              <a:rPr lang="fr-FR" sz="2400" b="1" dirty="0">
                <a:effectLst/>
                <a:latin typeface="Arial" panose="020B0604020202020204" pitchFamily="34" charset="0"/>
                <a:ea typeface="Times New Roman" panose="02020603050405020304" pitchFamily="18" charset="0"/>
                <a:cs typeface="Times New Roman" panose="02020603050405020304" pitchFamily="18" charset="0"/>
              </a:rPr>
              <a:t>2. Décrire le cas d’utilisation de la demande de mobilité par l’employé</a:t>
            </a:r>
          </a:p>
        </p:txBody>
      </p:sp>
      <p:sp>
        <p:nvSpPr>
          <p:cNvPr id="155654" name="AutoShape 4">
            <a:hlinkClick r:id="rId3" action="ppaction://hlinksldjump" highlightClick="1"/>
          </p:cNvPr>
          <p:cNvSpPr>
            <a:spLocks noChangeArrowheads="1"/>
          </p:cNvSpPr>
          <p:nvPr/>
        </p:nvSpPr>
        <p:spPr bwMode="auto">
          <a:xfrm>
            <a:off x="8585200" y="6096000"/>
            <a:ext cx="369888" cy="369888"/>
          </a:xfrm>
          <a:prstGeom prst="actionButtonHome">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7" name="Rectangle 3">
            <a:extLst>
              <a:ext uri="{FF2B5EF4-FFF2-40B4-BE49-F238E27FC236}">
                <a16:creationId xmlns:a16="http://schemas.microsoft.com/office/drawing/2014/main" id="{76B8E702-CD63-47A3-861C-805995DC4EB2}"/>
              </a:ext>
            </a:extLst>
          </p:cNvPr>
          <p:cNvSpPr txBox="1">
            <a:spLocks noChangeArrowheads="1"/>
          </p:cNvSpPr>
          <p:nvPr/>
        </p:nvSpPr>
        <p:spPr bwMode="auto">
          <a:xfrm>
            <a:off x="24820" y="1036281"/>
            <a:ext cx="9070975" cy="1668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482600" indent="-482600" algn="l" rtl="0" eaLnBrk="0" fontAlgn="base" hangingPunct="0">
              <a:spcBef>
                <a:spcPct val="20000"/>
              </a:spcBef>
              <a:spcAft>
                <a:spcPct val="0"/>
              </a:spcAft>
              <a:buClr>
                <a:srgbClr val="FF0000"/>
              </a:buClr>
              <a:buFont typeface="Symbol" panose="05050102010706020507" pitchFamily="18" charset="2"/>
              <a:buChar char="¨"/>
              <a:defRPr sz="3200">
                <a:solidFill>
                  <a:srgbClr val="000099"/>
                </a:solidFill>
                <a:latin typeface="+mn-lt"/>
                <a:ea typeface="+mn-ea"/>
                <a:cs typeface="+mn-cs"/>
              </a:defRPr>
            </a:lvl1pPr>
            <a:lvl2pPr marL="958850" indent="-285750" algn="l" rtl="0" eaLnBrk="0" fontAlgn="base" hangingPunct="0">
              <a:spcBef>
                <a:spcPct val="20000"/>
              </a:spcBef>
              <a:spcAft>
                <a:spcPct val="0"/>
              </a:spcAft>
              <a:buClr>
                <a:srgbClr val="FF0000"/>
              </a:buClr>
              <a:buChar char="•"/>
              <a:defRPr sz="2800">
                <a:solidFill>
                  <a:srgbClr val="000099"/>
                </a:solidFill>
                <a:latin typeface="+mn-lt"/>
              </a:defRPr>
            </a:lvl2pPr>
            <a:lvl3pPr marL="1377950" indent="-228600" algn="l" rtl="0" eaLnBrk="0" fontAlgn="base" hangingPunct="0">
              <a:spcBef>
                <a:spcPct val="20000"/>
              </a:spcBef>
              <a:spcAft>
                <a:spcPct val="0"/>
              </a:spcAft>
              <a:buClr>
                <a:srgbClr val="FF0000"/>
              </a:buClr>
              <a:buChar char="°"/>
              <a:defRPr sz="2400">
                <a:solidFill>
                  <a:srgbClr val="000099"/>
                </a:solidFill>
                <a:latin typeface="+mn-lt"/>
              </a:defRPr>
            </a:lvl3pPr>
            <a:lvl4pPr marL="1797050" indent="-228600" algn="l" rtl="0" eaLnBrk="0" fontAlgn="base" hangingPunct="0">
              <a:spcBef>
                <a:spcPct val="20000"/>
              </a:spcBef>
              <a:spcAft>
                <a:spcPct val="0"/>
              </a:spcAft>
              <a:buClr>
                <a:srgbClr val="FF0000"/>
              </a:buClr>
              <a:buChar char="–"/>
              <a:defRPr sz="2000">
                <a:solidFill>
                  <a:srgbClr val="000099"/>
                </a:solidFill>
                <a:latin typeface="+mn-lt"/>
              </a:defRPr>
            </a:lvl4pPr>
            <a:lvl5pPr marL="2216150" indent="-228600" algn="l" rtl="0" eaLnBrk="0" fontAlgn="base" hangingPunct="0">
              <a:spcBef>
                <a:spcPct val="20000"/>
              </a:spcBef>
              <a:spcAft>
                <a:spcPct val="0"/>
              </a:spcAft>
              <a:buClr>
                <a:srgbClr val="FF0000"/>
              </a:buClr>
              <a:buChar char="»"/>
              <a:defRPr sz="2000">
                <a:solidFill>
                  <a:srgbClr val="000099"/>
                </a:solidFill>
                <a:latin typeface="+mn-lt"/>
              </a:defRPr>
            </a:lvl5pPr>
            <a:lvl6pPr marL="2673350" indent="-228600" algn="l" rtl="0" eaLnBrk="0" fontAlgn="base" hangingPunct="0">
              <a:spcBef>
                <a:spcPct val="20000"/>
              </a:spcBef>
              <a:spcAft>
                <a:spcPct val="0"/>
              </a:spcAft>
              <a:buClr>
                <a:srgbClr val="FF0000"/>
              </a:buClr>
              <a:buChar char="»"/>
              <a:defRPr sz="2000">
                <a:solidFill>
                  <a:srgbClr val="000099"/>
                </a:solidFill>
                <a:latin typeface="+mn-lt"/>
              </a:defRPr>
            </a:lvl6pPr>
            <a:lvl7pPr marL="3130550" indent="-228600" algn="l" rtl="0" eaLnBrk="0" fontAlgn="base" hangingPunct="0">
              <a:spcBef>
                <a:spcPct val="20000"/>
              </a:spcBef>
              <a:spcAft>
                <a:spcPct val="0"/>
              </a:spcAft>
              <a:buClr>
                <a:srgbClr val="FF0000"/>
              </a:buClr>
              <a:buChar char="»"/>
              <a:defRPr sz="2000">
                <a:solidFill>
                  <a:srgbClr val="000099"/>
                </a:solidFill>
                <a:latin typeface="+mn-lt"/>
              </a:defRPr>
            </a:lvl7pPr>
            <a:lvl8pPr marL="3587750" indent="-228600" algn="l" rtl="0" eaLnBrk="0" fontAlgn="base" hangingPunct="0">
              <a:spcBef>
                <a:spcPct val="20000"/>
              </a:spcBef>
              <a:spcAft>
                <a:spcPct val="0"/>
              </a:spcAft>
              <a:buClr>
                <a:srgbClr val="FF0000"/>
              </a:buClr>
              <a:buChar char="»"/>
              <a:defRPr sz="2000">
                <a:solidFill>
                  <a:srgbClr val="000099"/>
                </a:solidFill>
                <a:latin typeface="+mn-lt"/>
              </a:defRPr>
            </a:lvl8pPr>
            <a:lvl9pPr marL="4044950" indent="-228600" algn="l" rtl="0" eaLnBrk="0" fontAlgn="base" hangingPunct="0">
              <a:spcBef>
                <a:spcPct val="20000"/>
              </a:spcBef>
              <a:spcAft>
                <a:spcPct val="0"/>
              </a:spcAft>
              <a:buClr>
                <a:srgbClr val="FF0000"/>
              </a:buClr>
              <a:buChar char="»"/>
              <a:defRPr sz="2000">
                <a:solidFill>
                  <a:srgbClr val="000099"/>
                </a:solidFill>
                <a:latin typeface="+mn-lt"/>
              </a:defRPr>
            </a:lvl9pPr>
          </a:lstStyle>
          <a:p>
            <a:pPr marL="0" indent="0" algn="just">
              <a:buFont typeface="Symbol" panose="05050102010706020507" pitchFamily="18" charset="2"/>
              <a:buNone/>
            </a:pPr>
            <a:r>
              <a:rPr lang="fr-FR" sz="1600" kern="0" dirty="0">
                <a:latin typeface="Arial" panose="020B0604020202020204" pitchFamily="34" charset="0"/>
                <a:ea typeface="Times New Roman" panose="02020603050405020304" pitchFamily="18" charset="0"/>
                <a:cs typeface="Times New Roman" panose="02020603050405020304" pitchFamily="18" charset="0"/>
              </a:rPr>
              <a:t>Lorsque plusieurs agences acceptent un employé, c’est au responsable de la DRH de traiter la demande et sélectionner l’agence dans laquelle l’employé sera affecté.</a:t>
            </a:r>
          </a:p>
          <a:p>
            <a:pPr marL="0" indent="0" algn="just">
              <a:buFont typeface="Symbol" panose="05050102010706020507" pitchFamily="18" charset="2"/>
              <a:buNone/>
            </a:pPr>
            <a:endParaRPr lang="fr-FR" sz="1600" kern="0" dirty="0">
              <a:latin typeface="Arial" panose="020B0604020202020204" pitchFamily="34" charset="0"/>
              <a:ea typeface="Times New Roman" panose="02020603050405020304" pitchFamily="18" charset="0"/>
              <a:cs typeface="Times New Roman" panose="02020603050405020304" pitchFamily="18" charset="0"/>
            </a:endParaRPr>
          </a:p>
          <a:p>
            <a:pPr marL="0" indent="0" algn="just">
              <a:buFont typeface="Symbol" panose="05050102010706020507" pitchFamily="18" charset="2"/>
              <a:buNone/>
            </a:pPr>
            <a:r>
              <a:rPr lang="fr-FR" sz="1600" kern="0" dirty="0">
                <a:latin typeface="Arial" panose="020B0604020202020204" pitchFamily="34" charset="0"/>
                <a:ea typeface="Times New Roman" panose="02020603050405020304" pitchFamily="18" charset="0"/>
                <a:cs typeface="Times New Roman" panose="02020603050405020304" pitchFamily="18" charset="0"/>
              </a:rPr>
              <a:t>Un directeur d’agence peut renseigner les profils recherchés pour son agence : indiquer les qualifications recherchées, et pour chacune d’elles le niveau d’expertise (débutant, confirmé, expert).</a:t>
            </a:r>
          </a:p>
        </p:txBody>
      </p:sp>
    </p:spTree>
    <p:extLst>
      <p:ext uri="{BB962C8B-B14F-4D97-AF65-F5344CB8AC3E}">
        <p14:creationId xmlns:p14="http://schemas.microsoft.com/office/powerpoint/2010/main" val="183838246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39ED024C-B625-411B-80BE-326159FE1265}"/>
              </a:ext>
            </a:extLst>
          </p:cNvPr>
          <p:cNvPicPr>
            <a:picLocks noChangeAspect="1"/>
          </p:cNvPicPr>
          <p:nvPr/>
        </p:nvPicPr>
        <p:blipFill>
          <a:blip r:embed="rId3"/>
          <a:stretch>
            <a:fillRect/>
          </a:stretch>
        </p:blipFill>
        <p:spPr>
          <a:xfrm>
            <a:off x="1047667" y="1629339"/>
            <a:ext cx="5881638" cy="4254385"/>
          </a:xfrm>
          <a:prstGeom prst="rect">
            <a:avLst/>
          </a:prstGeom>
        </p:spPr>
      </p:pic>
      <p:sp>
        <p:nvSpPr>
          <p:cNvPr id="2867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2867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76BEDDB-4CD6-429B-9E6B-04DAB769EFD6}" type="slidenum">
              <a:rPr lang="fr-FR" sz="1400">
                <a:solidFill>
                  <a:srgbClr val="000099"/>
                </a:solidFill>
              </a:rPr>
              <a:pPr/>
              <a:t>19</a:t>
            </a:fld>
            <a:r>
              <a:rPr lang="fr-FR" sz="1400" dirty="0">
                <a:solidFill>
                  <a:srgbClr val="000099"/>
                </a:solidFill>
              </a:rPr>
              <a:t>)</a:t>
            </a:r>
          </a:p>
        </p:txBody>
      </p:sp>
      <p:sp>
        <p:nvSpPr>
          <p:cNvPr id="28676" name="Text Box 2"/>
          <p:cNvSpPr txBox="1">
            <a:spLocks noChangeArrowheads="1"/>
          </p:cNvSpPr>
          <p:nvPr/>
        </p:nvSpPr>
        <p:spPr bwMode="auto">
          <a:xfrm>
            <a:off x="57150" y="112713"/>
            <a:ext cx="9031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b="1">
                <a:solidFill>
                  <a:srgbClr val="000099"/>
                </a:solidFill>
                <a:sym typeface="Wingdings" panose="05000000000000000000" pitchFamily="2" charset="2"/>
              </a:rPr>
              <a:t>Tour d’horizon des diagrammes – 13 diagrammes !</a:t>
            </a:r>
          </a:p>
        </p:txBody>
      </p:sp>
      <p:sp>
        <p:nvSpPr>
          <p:cNvPr id="32" name="Rectangle 7"/>
          <p:cNvSpPr txBox="1">
            <a:spLocks noChangeArrowheads="1"/>
          </p:cNvSpPr>
          <p:nvPr/>
        </p:nvSpPr>
        <p:spPr bwMode="auto">
          <a:xfrm>
            <a:off x="165101" y="758734"/>
            <a:ext cx="3606799" cy="1384995"/>
          </a:xfrm>
          <a:prstGeom prst="rect">
            <a:avLst/>
          </a:prstGeom>
          <a:solidFill>
            <a:srgbClr val="FFFF00"/>
          </a:solidFill>
          <a:ln>
            <a:solidFill>
              <a:schemeClr val="tx2">
                <a:lumMod val="65000"/>
                <a:lumOff val="35000"/>
              </a:schemeClr>
            </a:solidFill>
          </a:ln>
          <a:effectLst/>
        </p:spPr>
        <p:txBody>
          <a:bodyPr vert="horz" wrap="square" lIns="91440" tIns="45720" rIns="91440" bIns="45720" numCol="1" anchor="t" anchorCtr="0" compatLnSpc="1">
            <a:prstTxWarp prst="textNoShape">
              <a:avLst/>
            </a:prstTxWarp>
            <a:spAutoFit/>
          </a:bodyPr>
          <a:lstStyle>
            <a:lvl1pPr marL="482600" indent="-482600" algn="l" rtl="0" eaLnBrk="0" fontAlgn="base" hangingPunct="0">
              <a:spcBef>
                <a:spcPct val="20000"/>
              </a:spcBef>
              <a:spcAft>
                <a:spcPct val="0"/>
              </a:spcAft>
              <a:buClr>
                <a:srgbClr val="FF0000"/>
              </a:buClr>
              <a:buFont typeface="Symbol" panose="05050102010706020507" pitchFamily="18" charset="2"/>
              <a:buChar char="¨"/>
              <a:defRPr sz="3200">
                <a:solidFill>
                  <a:srgbClr val="000099"/>
                </a:solidFill>
                <a:latin typeface="+mn-lt"/>
                <a:ea typeface="+mn-ea"/>
                <a:cs typeface="+mn-cs"/>
              </a:defRPr>
            </a:lvl1pPr>
            <a:lvl2pPr marL="958850" indent="-285750" algn="l" rtl="0" eaLnBrk="0" fontAlgn="base" hangingPunct="0">
              <a:spcBef>
                <a:spcPct val="20000"/>
              </a:spcBef>
              <a:spcAft>
                <a:spcPct val="0"/>
              </a:spcAft>
              <a:buClr>
                <a:srgbClr val="FF0000"/>
              </a:buClr>
              <a:buChar char="•"/>
              <a:defRPr sz="2800">
                <a:solidFill>
                  <a:srgbClr val="000099"/>
                </a:solidFill>
                <a:latin typeface="+mn-lt"/>
              </a:defRPr>
            </a:lvl2pPr>
            <a:lvl3pPr marL="1377950" indent="-228600" algn="l" rtl="0" eaLnBrk="0" fontAlgn="base" hangingPunct="0">
              <a:spcBef>
                <a:spcPct val="20000"/>
              </a:spcBef>
              <a:spcAft>
                <a:spcPct val="0"/>
              </a:spcAft>
              <a:buClr>
                <a:srgbClr val="FF0000"/>
              </a:buClr>
              <a:buChar char="°"/>
              <a:defRPr sz="2400">
                <a:solidFill>
                  <a:srgbClr val="000099"/>
                </a:solidFill>
                <a:latin typeface="+mn-lt"/>
              </a:defRPr>
            </a:lvl3pPr>
            <a:lvl4pPr marL="1797050" indent="-228600" algn="l" rtl="0" eaLnBrk="0" fontAlgn="base" hangingPunct="0">
              <a:spcBef>
                <a:spcPct val="20000"/>
              </a:spcBef>
              <a:spcAft>
                <a:spcPct val="0"/>
              </a:spcAft>
              <a:buClr>
                <a:srgbClr val="FF0000"/>
              </a:buClr>
              <a:buChar char="–"/>
              <a:defRPr sz="2000">
                <a:solidFill>
                  <a:srgbClr val="000099"/>
                </a:solidFill>
                <a:latin typeface="+mn-lt"/>
              </a:defRPr>
            </a:lvl4pPr>
            <a:lvl5pPr marL="2216150" indent="-228600" algn="l" rtl="0" eaLnBrk="0" fontAlgn="base" hangingPunct="0">
              <a:spcBef>
                <a:spcPct val="20000"/>
              </a:spcBef>
              <a:spcAft>
                <a:spcPct val="0"/>
              </a:spcAft>
              <a:buClr>
                <a:srgbClr val="FF0000"/>
              </a:buClr>
              <a:buChar char="»"/>
              <a:defRPr sz="2000">
                <a:solidFill>
                  <a:srgbClr val="000099"/>
                </a:solidFill>
                <a:latin typeface="+mn-lt"/>
              </a:defRPr>
            </a:lvl5pPr>
            <a:lvl6pPr marL="2673350" indent="-228600" algn="l" rtl="0" eaLnBrk="0" fontAlgn="base" hangingPunct="0">
              <a:spcBef>
                <a:spcPct val="20000"/>
              </a:spcBef>
              <a:spcAft>
                <a:spcPct val="0"/>
              </a:spcAft>
              <a:buClr>
                <a:srgbClr val="FF0000"/>
              </a:buClr>
              <a:buChar char="»"/>
              <a:defRPr sz="2000">
                <a:solidFill>
                  <a:srgbClr val="000099"/>
                </a:solidFill>
                <a:latin typeface="+mn-lt"/>
              </a:defRPr>
            </a:lvl6pPr>
            <a:lvl7pPr marL="3130550" indent="-228600" algn="l" rtl="0" eaLnBrk="0" fontAlgn="base" hangingPunct="0">
              <a:spcBef>
                <a:spcPct val="20000"/>
              </a:spcBef>
              <a:spcAft>
                <a:spcPct val="0"/>
              </a:spcAft>
              <a:buClr>
                <a:srgbClr val="FF0000"/>
              </a:buClr>
              <a:buChar char="»"/>
              <a:defRPr sz="2000">
                <a:solidFill>
                  <a:srgbClr val="000099"/>
                </a:solidFill>
                <a:latin typeface="+mn-lt"/>
              </a:defRPr>
            </a:lvl7pPr>
            <a:lvl8pPr marL="3587750" indent="-228600" algn="l" rtl="0" eaLnBrk="0" fontAlgn="base" hangingPunct="0">
              <a:spcBef>
                <a:spcPct val="20000"/>
              </a:spcBef>
              <a:spcAft>
                <a:spcPct val="0"/>
              </a:spcAft>
              <a:buClr>
                <a:srgbClr val="FF0000"/>
              </a:buClr>
              <a:buChar char="»"/>
              <a:defRPr sz="2000">
                <a:solidFill>
                  <a:srgbClr val="000099"/>
                </a:solidFill>
                <a:latin typeface="+mn-lt"/>
              </a:defRPr>
            </a:lvl8pPr>
            <a:lvl9pPr marL="4044950" indent="-228600" algn="l" rtl="0" eaLnBrk="0" fontAlgn="base" hangingPunct="0">
              <a:spcBef>
                <a:spcPct val="20000"/>
              </a:spcBef>
              <a:spcAft>
                <a:spcPct val="0"/>
              </a:spcAft>
              <a:buClr>
                <a:srgbClr val="FF0000"/>
              </a:buClr>
              <a:buChar char="»"/>
              <a:defRPr sz="2000">
                <a:solidFill>
                  <a:srgbClr val="000099"/>
                </a:solidFill>
                <a:latin typeface="+mn-lt"/>
              </a:defRPr>
            </a:lvl9pPr>
          </a:lstStyle>
          <a:p>
            <a:pPr marL="0" indent="0">
              <a:buNone/>
            </a:pPr>
            <a:r>
              <a:rPr lang="fr-FR" sz="2800" i="1" dirty="0"/>
              <a:t>Exemple d’utilisation de diagrammes UML en méthode « agile »</a:t>
            </a:r>
          </a:p>
        </p:txBody>
      </p:sp>
      <p:grpSp>
        <p:nvGrpSpPr>
          <p:cNvPr id="2" name="Groupe 1">
            <a:extLst>
              <a:ext uri="{FF2B5EF4-FFF2-40B4-BE49-F238E27FC236}">
                <a16:creationId xmlns:a16="http://schemas.microsoft.com/office/drawing/2014/main" id="{D7110390-FB59-4196-9668-BA74E7007BBF}"/>
              </a:ext>
            </a:extLst>
          </p:cNvPr>
          <p:cNvGrpSpPr/>
          <p:nvPr/>
        </p:nvGrpSpPr>
        <p:grpSpPr>
          <a:xfrm>
            <a:off x="415467" y="5523291"/>
            <a:ext cx="3938515" cy="885392"/>
            <a:chOff x="415467" y="5523291"/>
            <a:chExt cx="3938515" cy="885392"/>
          </a:xfrm>
        </p:grpSpPr>
        <p:sp>
          <p:nvSpPr>
            <p:cNvPr id="6" name="ZoneTexte 5"/>
            <p:cNvSpPr txBox="1"/>
            <p:nvPr/>
          </p:nvSpPr>
          <p:spPr>
            <a:xfrm>
              <a:off x="2484841" y="5762352"/>
              <a:ext cx="1869141"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sz="1800" dirty="0"/>
                <a:t>Diagramme de cas d’utilisation</a:t>
              </a:r>
            </a:p>
          </p:txBody>
        </p:sp>
        <p:sp>
          <p:nvSpPr>
            <p:cNvPr id="59" name="ZoneTexte 58"/>
            <p:cNvSpPr txBox="1"/>
            <p:nvPr/>
          </p:nvSpPr>
          <p:spPr>
            <a:xfrm>
              <a:off x="415467" y="5757977"/>
              <a:ext cx="1869141"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sz="1800" dirty="0"/>
                <a:t>Diagramme d’activités</a:t>
              </a:r>
            </a:p>
          </p:txBody>
        </p:sp>
        <p:cxnSp>
          <p:nvCxnSpPr>
            <p:cNvPr id="71" name="Connecteur droit 70"/>
            <p:cNvCxnSpPr>
              <a:cxnSpLocks/>
            </p:cNvCxnSpPr>
            <p:nvPr/>
          </p:nvCxnSpPr>
          <p:spPr bwMode="auto">
            <a:xfrm flipV="1">
              <a:off x="1565254" y="5538785"/>
              <a:ext cx="50255" cy="207151"/>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7" name="Connecteur droit 36">
              <a:extLst>
                <a:ext uri="{FF2B5EF4-FFF2-40B4-BE49-F238E27FC236}">
                  <a16:creationId xmlns:a16="http://schemas.microsoft.com/office/drawing/2014/main" id="{7C9FB3D2-B54F-453D-9DBB-73C7F1EBC034}"/>
                </a:ext>
              </a:extLst>
            </p:cNvPr>
            <p:cNvCxnSpPr>
              <a:cxnSpLocks/>
            </p:cNvCxnSpPr>
            <p:nvPr/>
          </p:nvCxnSpPr>
          <p:spPr bwMode="auto">
            <a:xfrm flipV="1">
              <a:off x="1575981" y="5546867"/>
              <a:ext cx="1361306" cy="201585"/>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0" name="Connecteur droit 39">
              <a:extLst>
                <a:ext uri="{FF2B5EF4-FFF2-40B4-BE49-F238E27FC236}">
                  <a16:creationId xmlns:a16="http://schemas.microsoft.com/office/drawing/2014/main" id="{A2F23DD1-100D-401B-9577-A7B6BD65AA22}"/>
                </a:ext>
              </a:extLst>
            </p:cNvPr>
            <p:cNvCxnSpPr>
              <a:cxnSpLocks/>
            </p:cNvCxnSpPr>
            <p:nvPr/>
          </p:nvCxnSpPr>
          <p:spPr bwMode="auto">
            <a:xfrm flipH="1" flipV="1">
              <a:off x="3098042" y="5556392"/>
              <a:ext cx="352883" cy="174051"/>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Connecteur droit 41">
              <a:extLst>
                <a:ext uri="{FF2B5EF4-FFF2-40B4-BE49-F238E27FC236}">
                  <a16:creationId xmlns:a16="http://schemas.microsoft.com/office/drawing/2014/main" id="{3269D848-8F9F-4A85-AF21-68D159A129DA}"/>
                </a:ext>
              </a:extLst>
            </p:cNvPr>
            <p:cNvCxnSpPr>
              <a:cxnSpLocks/>
            </p:cNvCxnSpPr>
            <p:nvPr/>
          </p:nvCxnSpPr>
          <p:spPr bwMode="auto">
            <a:xfrm flipH="1" flipV="1">
              <a:off x="1801504" y="5523291"/>
              <a:ext cx="1660148" cy="209668"/>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3" name="Groupe 2">
            <a:extLst>
              <a:ext uri="{FF2B5EF4-FFF2-40B4-BE49-F238E27FC236}">
                <a16:creationId xmlns:a16="http://schemas.microsoft.com/office/drawing/2014/main" id="{AE27433E-33D4-4A1C-91BA-A91AC084A8E8}"/>
              </a:ext>
            </a:extLst>
          </p:cNvPr>
          <p:cNvGrpSpPr/>
          <p:nvPr/>
        </p:nvGrpSpPr>
        <p:grpSpPr>
          <a:xfrm>
            <a:off x="5611236" y="1712840"/>
            <a:ext cx="3453230" cy="4840359"/>
            <a:chOff x="5611236" y="1712840"/>
            <a:chExt cx="3453230" cy="4840359"/>
          </a:xfrm>
        </p:grpSpPr>
        <p:sp>
          <p:nvSpPr>
            <p:cNvPr id="18" name="ZoneTexte 17"/>
            <p:cNvSpPr txBox="1"/>
            <p:nvPr/>
          </p:nvSpPr>
          <p:spPr>
            <a:xfrm>
              <a:off x="7163892" y="1833751"/>
              <a:ext cx="1869141"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sz="1800" dirty="0"/>
                <a:t>Diagramme de classes</a:t>
              </a:r>
            </a:p>
          </p:txBody>
        </p:sp>
        <p:sp>
          <p:nvSpPr>
            <p:cNvPr id="19" name="ZoneTexte 18"/>
            <p:cNvSpPr txBox="1"/>
            <p:nvPr/>
          </p:nvSpPr>
          <p:spPr>
            <a:xfrm>
              <a:off x="7185239" y="2584397"/>
              <a:ext cx="1869141"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sz="1800" dirty="0"/>
                <a:t>Diagramme d’objets</a:t>
              </a:r>
            </a:p>
          </p:txBody>
        </p:sp>
        <p:sp>
          <p:nvSpPr>
            <p:cNvPr id="20" name="ZoneTexte 19"/>
            <p:cNvSpPr txBox="1"/>
            <p:nvPr/>
          </p:nvSpPr>
          <p:spPr>
            <a:xfrm>
              <a:off x="7195324" y="3368666"/>
              <a:ext cx="1869141"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sz="1800" dirty="0"/>
                <a:t>Diagramme de séquences</a:t>
              </a:r>
            </a:p>
          </p:txBody>
        </p:sp>
        <p:sp>
          <p:nvSpPr>
            <p:cNvPr id="21" name="ZoneTexte 20"/>
            <p:cNvSpPr txBox="1"/>
            <p:nvPr/>
          </p:nvSpPr>
          <p:spPr>
            <a:xfrm>
              <a:off x="7195325" y="4160001"/>
              <a:ext cx="1869141"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sz="1800" dirty="0"/>
                <a:t>Diagramme de d’états</a:t>
              </a:r>
            </a:p>
          </p:txBody>
        </p:sp>
        <p:sp>
          <p:nvSpPr>
            <p:cNvPr id="22" name="ZoneTexte 21"/>
            <p:cNvSpPr txBox="1"/>
            <p:nvPr/>
          </p:nvSpPr>
          <p:spPr>
            <a:xfrm>
              <a:off x="7185239" y="4915627"/>
              <a:ext cx="1869141"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sz="1800" dirty="0"/>
                <a:t>Diagramme de composants</a:t>
              </a:r>
            </a:p>
          </p:txBody>
        </p:sp>
        <p:sp>
          <p:nvSpPr>
            <p:cNvPr id="23" name="ZoneTexte 22"/>
            <p:cNvSpPr txBox="1"/>
            <p:nvPr/>
          </p:nvSpPr>
          <p:spPr>
            <a:xfrm>
              <a:off x="7185239" y="5697842"/>
              <a:ext cx="1869141"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sz="1800" dirty="0"/>
                <a:t>Diagramme de déploiement</a:t>
              </a:r>
            </a:p>
          </p:txBody>
        </p:sp>
        <p:cxnSp>
          <p:nvCxnSpPr>
            <p:cNvPr id="41" name="Connecteur droit 40"/>
            <p:cNvCxnSpPr>
              <a:cxnSpLocks/>
            </p:cNvCxnSpPr>
            <p:nvPr/>
          </p:nvCxnSpPr>
          <p:spPr bwMode="auto">
            <a:xfrm>
              <a:off x="5611236" y="3705246"/>
              <a:ext cx="1346201" cy="51286"/>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7" name="Parenthèse ouvrante 16">
              <a:extLst>
                <a:ext uri="{FF2B5EF4-FFF2-40B4-BE49-F238E27FC236}">
                  <a16:creationId xmlns:a16="http://schemas.microsoft.com/office/drawing/2014/main" id="{1C754627-669B-4379-8175-C4C7BDA54A1E}"/>
                </a:ext>
              </a:extLst>
            </p:cNvPr>
            <p:cNvSpPr/>
            <p:nvPr/>
          </p:nvSpPr>
          <p:spPr bwMode="auto">
            <a:xfrm>
              <a:off x="6978738" y="1712840"/>
              <a:ext cx="433172" cy="4840359"/>
            </a:xfrm>
            <a:prstGeom prst="leftBracke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Times New Roman" pitchFamily="18" charset="0"/>
              </a:endParaRPr>
            </a:p>
          </p:txBody>
        </p:sp>
      </p:grpSp>
      <p:sp>
        <p:nvSpPr>
          <p:cNvPr id="5" name="Rectangle 4"/>
          <p:cNvSpPr/>
          <p:nvPr/>
        </p:nvSpPr>
        <p:spPr>
          <a:xfrm>
            <a:off x="3846944" y="639168"/>
            <a:ext cx="5241493" cy="1169551"/>
          </a:xfrm>
          <a:prstGeom prst="rect">
            <a:avLst/>
          </a:prstGeom>
        </p:spPr>
        <p:txBody>
          <a:bodyPr wrap="square">
            <a:spAutoFit/>
          </a:bodyPr>
          <a:lstStyle/>
          <a:p>
            <a:r>
              <a:rPr lang="fr-FR" sz="1400" dirty="0" err="1"/>
              <a:t>Scrum</a:t>
            </a:r>
            <a:r>
              <a:rPr lang="fr-FR" sz="1400" dirty="0"/>
              <a:t> Master </a:t>
            </a:r>
            <a:r>
              <a:rPr lang="fr-FR" sz="1400" b="1" dirty="0"/>
              <a:t>aide à animer la mêlée (</a:t>
            </a:r>
            <a:r>
              <a:rPr lang="fr-FR" sz="1400" b="1" dirty="0" err="1"/>
              <a:t>Scrum</a:t>
            </a:r>
            <a:r>
              <a:rPr lang="fr-FR" sz="1400" b="1" dirty="0"/>
              <a:t>) pour l'équipe dans son ensemble en s'assurant que le </a:t>
            </a:r>
            <a:r>
              <a:rPr lang="fr-FR" sz="1400" b="1" dirty="0" err="1"/>
              <a:t>framework</a:t>
            </a:r>
            <a:r>
              <a:rPr lang="fr-FR" sz="1400" b="1" dirty="0"/>
              <a:t> </a:t>
            </a:r>
            <a:r>
              <a:rPr lang="fr-FR" sz="1400" b="1" dirty="0" err="1"/>
              <a:t>Scrum</a:t>
            </a:r>
            <a:r>
              <a:rPr lang="fr-FR" sz="1400" b="1" dirty="0"/>
              <a:t> est respecté</a:t>
            </a:r>
            <a:r>
              <a:rPr lang="fr-FR" sz="1400" dirty="0"/>
              <a:t>. Il s'engage à respecter les valeurs et les pratiques </a:t>
            </a:r>
            <a:r>
              <a:rPr lang="fr-FR" sz="1400" dirty="0" err="1"/>
              <a:t>Scrum</a:t>
            </a:r>
            <a:r>
              <a:rPr lang="fr-FR" sz="1400" dirty="0"/>
              <a:t>, mais doit également rester flexible et ouvert aux possibilités d'amélioration du workflow de l'équipe.</a:t>
            </a:r>
          </a:p>
        </p:txBody>
      </p:sp>
      <p:sp>
        <p:nvSpPr>
          <p:cNvPr id="7" name="Rectangle 6"/>
          <p:cNvSpPr/>
          <p:nvPr/>
        </p:nvSpPr>
        <p:spPr>
          <a:xfrm>
            <a:off x="-73890" y="2122045"/>
            <a:ext cx="1440872" cy="2862322"/>
          </a:xfrm>
          <a:prstGeom prst="rect">
            <a:avLst/>
          </a:prstGeom>
        </p:spPr>
        <p:txBody>
          <a:bodyPr wrap="square">
            <a:spAutoFit/>
          </a:bodyPr>
          <a:lstStyle/>
          <a:p>
            <a:r>
              <a:rPr lang="fr-FR" sz="1200" dirty="0"/>
              <a:t>Le </a:t>
            </a:r>
            <a:r>
              <a:rPr lang="fr-FR" sz="1200" dirty="0" err="1"/>
              <a:t>product</a:t>
            </a:r>
            <a:r>
              <a:rPr lang="fr-FR" sz="1200" dirty="0"/>
              <a:t> </a:t>
            </a:r>
            <a:r>
              <a:rPr lang="fr-FR" sz="1200" dirty="0" err="1"/>
              <a:t>owner</a:t>
            </a:r>
            <a:r>
              <a:rPr lang="fr-FR" sz="1200" dirty="0"/>
              <a:t> (PO) est un </a:t>
            </a:r>
            <a:r>
              <a:rPr lang="fr-FR" sz="1200" b="1" dirty="0"/>
              <a:t>chef de produit digital en mode agile</a:t>
            </a:r>
            <a:r>
              <a:rPr lang="fr-FR" sz="1200" dirty="0"/>
              <a:t> (méthodologie de gestion de projet basée sur la souplesse et l'adaptabilité). Tourné vers l'opérationnel, il est chargé d'optimiser le produit tout au long de son développement.</a:t>
            </a:r>
          </a:p>
        </p:txBody>
      </p:sp>
    </p:spTree>
    <p:extLst>
      <p:ext uri="{BB962C8B-B14F-4D97-AF65-F5344CB8AC3E}">
        <p14:creationId xmlns:p14="http://schemas.microsoft.com/office/powerpoint/2010/main" val="38684053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17EB122-E928-4275-A38A-3801B9F2717D}"/>
              </a:ext>
            </a:extLst>
          </p:cNvPr>
          <p:cNvSpPr/>
          <p:nvPr/>
        </p:nvSpPr>
        <p:spPr>
          <a:xfrm>
            <a:off x="244897" y="4138561"/>
            <a:ext cx="8496944" cy="745994"/>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03A7BC94-44B6-4292-865C-D474A959BE48}"/>
              </a:ext>
            </a:extLst>
          </p:cNvPr>
          <p:cNvSpPr txBox="1"/>
          <p:nvPr/>
        </p:nvSpPr>
        <p:spPr>
          <a:xfrm rot="16200000">
            <a:off x="-97815" y="4320738"/>
            <a:ext cx="838909" cy="307777"/>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defRPr/>
            </a:pPr>
            <a:r>
              <a:rPr lang="fr-FR" sz="1400" dirty="0"/>
              <a:t>CM-05</a:t>
            </a:r>
          </a:p>
        </p:txBody>
      </p:sp>
      <p:sp>
        <p:nvSpPr>
          <p:cNvPr id="24" name="Rectangle 23">
            <a:extLst>
              <a:ext uri="{FF2B5EF4-FFF2-40B4-BE49-F238E27FC236}">
                <a16:creationId xmlns:a16="http://schemas.microsoft.com/office/drawing/2014/main" id="{AF488A8C-F195-48D4-A39C-E70B6B5930A1}"/>
              </a:ext>
            </a:extLst>
          </p:cNvPr>
          <p:cNvSpPr/>
          <p:nvPr/>
        </p:nvSpPr>
        <p:spPr>
          <a:xfrm>
            <a:off x="238272" y="3342943"/>
            <a:ext cx="8496944" cy="573407"/>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72E99322-91CC-4656-B876-D6FEE4561EC3}"/>
              </a:ext>
            </a:extLst>
          </p:cNvPr>
          <p:cNvSpPr txBox="1"/>
          <p:nvPr/>
        </p:nvSpPr>
        <p:spPr>
          <a:xfrm rot="16200000">
            <a:off x="-40259" y="3449000"/>
            <a:ext cx="710546" cy="307777"/>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defRPr/>
            </a:pPr>
            <a:r>
              <a:rPr lang="fr-FR" sz="1400" dirty="0"/>
              <a:t>CM-04</a:t>
            </a:r>
          </a:p>
        </p:txBody>
      </p:sp>
      <p:sp>
        <p:nvSpPr>
          <p:cNvPr id="20" name="Rectangle 19">
            <a:extLst>
              <a:ext uri="{FF2B5EF4-FFF2-40B4-BE49-F238E27FC236}">
                <a16:creationId xmlns:a16="http://schemas.microsoft.com/office/drawing/2014/main" id="{BCCDBF38-4517-4575-8E98-072A21F4523E}"/>
              </a:ext>
            </a:extLst>
          </p:cNvPr>
          <p:cNvSpPr/>
          <p:nvPr/>
        </p:nvSpPr>
        <p:spPr>
          <a:xfrm>
            <a:off x="251521" y="2608910"/>
            <a:ext cx="8496944" cy="573407"/>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C783170B-FD7C-40D1-850F-2888161FDD1E}"/>
              </a:ext>
            </a:extLst>
          </p:cNvPr>
          <p:cNvSpPr txBox="1"/>
          <p:nvPr/>
        </p:nvSpPr>
        <p:spPr>
          <a:xfrm rot="16200000">
            <a:off x="-27010" y="2728414"/>
            <a:ext cx="710546" cy="307777"/>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defRPr/>
            </a:pPr>
            <a:r>
              <a:rPr lang="fr-FR" sz="1400" dirty="0"/>
              <a:t>CM-03</a:t>
            </a:r>
          </a:p>
        </p:txBody>
      </p:sp>
      <p:sp>
        <p:nvSpPr>
          <p:cNvPr id="6146" name="Espace réservé du pied de page 2"/>
          <p:cNvSpPr>
            <a:spLocks noGrp="1"/>
          </p:cNvSpPr>
          <p:nvPr>
            <p:ph type="ftr" sz="quarter" idx="10"/>
          </p:nvPr>
        </p:nvSpPr>
        <p:spPr>
          <a:xfrm>
            <a:off x="26894" y="6545806"/>
            <a:ext cx="5181600" cy="27305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a:solidFill>
                  <a:srgbClr val="003399"/>
                </a:solidFill>
              </a:rPr>
              <a:t>Modélisation Objet, le langage UML</a:t>
            </a:r>
          </a:p>
        </p:txBody>
      </p:sp>
      <p:sp>
        <p:nvSpPr>
          <p:cNvPr id="6147" name="Espace réservé du numéro de diapositive 3"/>
          <p:cNvSpPr>
            <a:spLocks noGrp="1"/>
          </p:cNvSpPr>
          <p:nvPr>
            <p:ph type="sldNum" sz="quarter" idx="11"/>
          </p:nvPr>
        </p:nvSpPr>
        <p:spPr>
          <a:xfrm>
            <a:off x="5813332" y="6545806"/>
            <a:ext cx="3124200" cy="257175"/>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fld id="{203191F6-0AD7-4F5D-9450-E5434BB079B4}" type="slidenum">
              <a:rPr lang="fr-FR" sz="1400" smtClean="0">
                <a:solidFill>
                  <a:srgbClr val="000099"/>
                </a:solidFill>
              </a:rPr>
              <a:pPr/>
              <a:t>2</a:t>
            </a:fld>
            <a:r>
              <a:rPr lang="fr-FR" sz="1400" dirty="0" smtClean="0">
                <a:solidFill>
                  <a:srgbClr val="000099"/>
                </a:solidFill>
              </a:rPr>
              <a:t>)</a:t>
            </a:r>
            <a:endParaRPr lang="fr-FR" sz="1400" dirty="0">
              <a:solidFill>
                <a:srgbClr val="000099"/>
              </a:solidFill>
            </a:endParaRPr>
          </a:p>
        </p:txBody>
      </p:sp>
      <p:sp>
        <p:nvSpPr>
          <p:cNvPr id="6148" name="Text Box 1026"/>
          <p:cNvSpPr txBox="1">
            <a:spLocks noChangeArrowheads="1"/>
          </p:cNvSpPr>
          <p:nvPr/>
        </p:nvSpPr>
        <p:spPr bwMode="auto">
          <a:xfrm>
            <a:off x="112713" y="112713"/>
            <a:ext cx="9031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b="1" dirty="0">
                <a:solidFill>
                  <a:srgbClr val="000099"/>
                </a:solidFill>
                <a:latin typeface="Arial" panose="020B0604020202020204" pitchFamily="34" charset="0"/>
              </a:rPr>
              <a:t>Organisation et plan du cours</a:t>
            </a:r>
          </a:p>
        </p:txBody>
      </p:sp>
      <p:sp>
        <p:nvSpPr>
          <p:cNvPr id="9" name="Rectangle 8">
            <a:extLst>
              <a:ext uri="{FF2B5EF4-FFF2-40B4-BE49-F238E27FC236}">
                <a16:creationId xmlns:a16="http://schemas.microsoft.com/office/drawing/2014/main" id="{E983F3BD-B0A0-4DB8-A533-564C6538FA20}"/>
              </a:ext>
            </a:extLst>
          </p:cNvPr>
          <p:cNvSpPr/>
          <p:nvPr/>
        </p:nvSpPr>
        <p:spPr>
          <a:xfrm>
            <a:off x="251520" y="5086452"/>
            <a:ext cx="8496944" cy="1285274"/>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A9838F13-7157-4638-B7E0-733F45938841}"/>
              </a:ext>
            </a:extLst>
          </p:cNvPr>
          <p:cNvSpPr/>
          <p:nvPr/>
        </p:nvSpPr>
        <p:spPr>
          <a:xfrm>
            <a:off x="179512" y="777972"/>
            <a:ext cx="8568952" cy="962071"/>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t>
            </a:r>
          </a:p>
        </p:txBody>
      </p:sp>
      <p:sp>
        <p:nvSpPr>
          <p:cNvPr id="14" name="ZoneTexte 13">
            <a:extLst>
              <a:ext uri="{FF2B5EF4-FFF2-40B4-BE49-F238E27FC236}">
                <a16:creationId xmlns:a16="http://schemas.microsoft.com/office/drawing/2014/main" id="{E2F3B8CC-808D-44AA-909D-5DA5C763A49A}"/>
              </a:ext>
            </a:extLst>
          </p:cNvPr>
          <p:cNvSpPr txBox="1"/>
          <p:nvPr/>
        </p:nvSpPr>
        <p:spPr>
          <a:xfrm rot="16200000">
            <a:off x="-157190" y="1091881"/>
            <a:ext cx="965908" cy="307777"/>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defRPr/>
            </a:pPr>
            <a:r>
              <a:rPr lang="fr-FR" sz="1400" dirty="0"/>
              <a:t>CM-01</a:t>
            </a:r>
          </a:p>
        </p:txBody>
      </p:sp>
      <p:sp>
        <p:nvSpPr>
          <p:cNvPr id="16" name="ZoneTexte 15">
            <a:extLst>
              <a:ext uri="{FF2B5EF4-FFF2-40B4-BE49-F238E27FC236}">
                <a16:creationId xmlns:a16="http://schemas.microsoft.com/office/drawing/2014/main" id="{7F7035FF-7B9C-4B13-BEC6-88C130E6D7DD}"/>
              </a:ext>
            </a:extLst>
          </p:cNvPr>
          <p:cNvSpPr txBox="1"/>
          <p:nvPr/>
        </p:nvSpPr>
        <p:spPr>
          <a:xfrm rot="16200000">
            <a:off x="-321487" y="5565120"/>
            <a:ext cx="1309780" cy="307779"/>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defRPr/>
            </a:pPr>
            <a:r>
              <a:rPr lang="fr-FR" sz="1400" dirty="0"/>
              <a:t>CM-06</a:t>
            </a:r>
          </a:p>
        </p:txBody>
      </p:sp>
      <p:sp>
        <p:nvSpPr>
          <p:cNvPr id="18" name="Rectangle 17">
            <a:extLst>
              <a:ext uri="{FF2B5EF4-FFF2-40B4-BE49-F238E27FC236}">
                <a16:creationId xmlns:a16="http://schemas.microsoft.com/office/drawing/2014/main" id="{7FE17BDC-8F90-4680-B636-2B27C469879A}"/>
              </a:ext>
            </a:extLst>
          </p:cNvPr>
          <p:cNvSpPr/>
          <p:nvPr/>
        </p:nvSpPr>
        <p:spPr>
          <a:xfrm>
            <a:off x="244896" y="1889319"/>
            <a:ext cx="8496944" cy="573407"/>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7FE87763-E2FE-400F-A408-567A7E079991}"/>
              </a:ext>
            </a:extLst>
          </p:cNvPr>
          <p:cNvSpPr txBox="1"/>
          <p:nvPr/>
        </p:nvSpPr>
        <p:spPr>
          <a:xfrm rot="16200000">
            <a:off x="-33635" y="1978007"/>
            <a:ext cx="710546" cy="307777"/>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defRPr/>
            </a:pPr>
            <a:r>
              <a:rPr lang="fr-FR" sz="1400" dirty="0"/>
              <a:t>CM-02</a:t>
            </a:r>
          </a:p>
        </p:txBody>
      </p:sp>
      <p:sp>
        <p:nvSpPr>
          <p:cNvPr id="13" name="Rectangle 10">
            <a:extLst>
              <a:ext uri="{FF2B5EF4-FFF2-40B4-BE49-F238E27FC236}">
                <a16:creationId xmlns:a16="http://schemas.microsoft.com/office/drawing/2014/main" id="{E5B15034-21A8-4BCC-B3CF-D25F1E1ACC57}"/>
              </a:ext>
            </a:extLst>
          </p:cNvPr>
          <p:cNvSpPr txBox="1">
            <a:spLocks noChangeArrowheads="1"/>
          </p:cNvSpPr>
          <p:nvPr/>
        </p:nvSpPr>
        <p:spPr bwMode="auto">
          <a:xfrm>
            <a:off x="101185" y="834051"/>
            <a:ext cx="8425507" cy="5644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20000"/>
              </a:spcBef>
              <a:spcAft>
                <a:spcPct val="0"/>
              </a:spcAft>
              <a:buClr>
                <a:srgbClr val="0C419A"/>
              </a:buClr>
              <a:buFont typeface="Wingdings" pitchFamily="2" charset="2"/>
              <a:buChar char="t"/>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C419A"/>
              </a:buClr>
              <a:buSzPct val="90000"/>
              <a:buFont typeface="Arial Narrow" pitchFamily="34" charset="0"/>
              <a:buChar char="►"/>
              <a:defRPr sz="2000" b="1">
                <a:solidFill>
                  <a:schemeClr val="tx1"/>
                </a:solidFill>
                <a:latin typeface="+mn-lt"/>
              </a:defRPr>
            </a:lvl2pPr>
            <a:lvl3pPr marL="1143000" indent="-228600" algn="l" rtl="0" eaLnBrk="0" fontAlgn="base" hangingPunct="0">
              <a:spcBef>
                <a:spcPct val="20000"/>
              </a:spcBef>
              <a:spcAft>
                <a:spcPct val="0"/>
              </a:spcAft>
              <a:buClr>
                <a:srgbClr val="0C419A"/>
              </a:buClr>
              <a:buChar char="•"/>
              <a:defRPr sz="2000">
                <a:solidFill>
                  <a:schemeClr val="tx1"/>
                </a:solidFill>
                <a:latin typeface="+mn-lt"/>
              </a:defRPr>
            </a:lvl3pPr>
            <a:lvl4pPr marL="1600200" indent="-228600" algn="l" rtl="0" eaLnBrk="0" fontAlgn="base" hangingPunct="0">
              <a:spcBef>
                <a:spcPct val="20000"/>
              </a:spcBef>
              <a:spcAft>
                <a:spcPct val="0"/>
              </a:spcAft>
              <a:buClr>
                <a:srgbClr val="0C419A"/>
              </a:buClr>
              <a:buSzPct val="90000"/>
              <a:buFont typeface="Times New Roman" pitchFamily="18" charset="0"/>
              <a:buChar char="–"/>
              <a:defRPr>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fontAlgn="base">
              <a:spcBef>
                <a:spcPct val="20000"/>
              </a:spcBef>
              <a:spcAft>
                <a:spcPct val="0"/>
              </a:spcAft>
              <a:buChar char="»"/>
              <a:defRPr sz="2000">
                <a:solidFill>
                  <a:schemeClr val="tx1"/>
                </a:solidFill>
                <a:latin typeface="Times New Roman" pitchFamily="18" charset="0"/>
              </a:defRPr>
            </a:lvl6pPr>
            <a:lvl7pPr marL="2971800" indent="-228600" algn="l" rtl="0" fontAlgn="base">
              <a:spcBef>
                <a:spcPct val="20000"/>
              </a:spcBef>
              <a:spcAft>
                <a:spcPct val="0"/>
              </a:spcAft>
              <a:buChar char="»"/>
              <a:defRPr sz="2000">
                <a:solidFill>
                  <a:schemeClr val="tx1"/>
                </a:solidFill>
                <a:latin typeface="Times New Roman" pitchFamily="18" charset="0"/>
              </a:defRPr>
            </a:lvl7pPr>
            <a:lvl8pPr marL="3429000" indent="-228600" algn="l" rtl="0" fontAlgn="base">
              <a:spcBef>
                <a:spcPct val="20000"/>
              </a:spcBef>
              <a:spcAft>
                <a:spcPct val="0"/>
              </a:spcAft>
              <a:buChar char="»"/>
              <a:defRPr sz="2000">
                <a:solidFill>
                  <a:schemeClr val="tx1"/>
                </a:solidFill>
                <a:latin typeface="Times New Roman" pitchFamily="18" charset="0"/>
              </a:defRPr>
            </a:lvl8pPr>
            <a:lvl9pPr marL="3886200" indent="-228600" algn="l" rtl="0" fontAlgn="base">
              <a:spcBef>
                <a:spcPct val="20000"/>
              </a:spcBef>
              <a:spcAft>
                <a:spcPct val="0"/>
              </a:spcAft>
              <a:buChar char="»"/>
              <a:defRPr sz="2000">
                <a:solidFill>
                  <a:schemeClr val="tx1"/>
                </a:solidFill>
                <a:latin typeface="Times New Roman" pitchFamily="18" charset="0"/>
              </a:defRPr>
            </a:lvl9pPr>
          </a:lstStyle>
          <a:p>
            <a:pPr marL="457200" lvl="1" indent="0" eaLnBrk="1" hangingPunct="1">
              <a:buNone/>
            </a:pPr>
            <a:r>
              <a:rPr lang="fr-FR" b="0" kern="0" dirty="0"/>
              <a:t>I - Introduction : l’historique, la modélisation</a:t>
            </a:r>
          </a:p>
          <a:p>
            <a:pPr marL="457200" lvl="1" indent="0" eaLnBrk="1" hangingPunct="1">
              <a:buNone/>
            </a:pPr>
            <a:r>
              <a:rPr lang="fr-FR" b="0" kern="0" dirty="0"/>
              <a:t>II - Diagrammes de classes et d’objets – concepts de base</a:t>
            </a:r>
          </a:p>
          <a:p>
            <a:pPr marL="457200" lvl="1" indent="0" eaLnBrk="1" hangingPunct="1">
              <a:buNone/>
            </a:pPr>
            <a:endParaRPr lang="fr-FR" b="0" kern="0" dirty="0"/>
          </a:p>
          <a:p>
            <a:pPr marL="457200" lvl="1" indent="0" eaLnBrk="1" hangingPunct="1">
              <a:buNone/>
            </a:pPr>
            <a:r>
              <a:rPr lang="fr-FR" b="0" kern="0" dirty="0"/>
              <a:t>III - Diagrammes de classes – concepts avancés</a:t>
            </a:r>
          </a:p>
          <a:p>
            <a:pPr marL="457200" lvl="1" indent="0" eaLnBrk="1" hangingPunct="1">
              <a:buNone/>
            </a:pPr>
            <a:endParaRPr lang="fr-FR" b="0" kern="0" dirty="0"/>
          </a:p>
          <a:p>
            <a:pPr marL="457200" lvl="1" indent="0" eaLnBrk="1" hangingPunct="1">
              <a:buNone/>
            </a:pPr>
            <a:r>
              <a:rPr lang="fr-FR" b="0" kern="0" dirty="0"/>
              <a:t>IV - Diagramme de cas d’utilisation</a:t>
            </a:r>
          </a:p>
          <a:p>
            <a:pPr marL="457200" lvl="1" indent="0" eaLnBrk="1" hangingPunct="1">
              <a:buNone/>
            </a:pPr>
            <a:endParaRPr lang="fr-FR" b="0" kern="0" dirty="0"/>
          </a:p>
          <a:p>
            <a:pPr marL="457200" lvl="1" indent="0" eaLnBrk="1" hangingPunct="1">
              <a:buNone/>
            </a:pPr>
            <a:r>
              <a:rPr lang="fr-FR" b="0" kern="0" dirty="0"/>
              <a:t>V - Diagramme de séquences</a:t>
            </a:r>
          </a:p>
          <a:p>
            <a:pPr marL="457200" lvl="1" indent="0" eaLnBrk="1" hangingPunct="1">
              <a:buNone/>
            </a:pPr>
            <a:endParaRPr lang="fr-FR" b="0" kern="0" dirty="0"/>
          </a:p>
          <a:p>
            <a:pPr marL="457200" lvl="1" indent="0" eaLnBrk="1" hangingPunct="1">
              <a:buNone/>
            </a:pPr>
            <a:r>
              <a:rPr lang="fr-FR" b="0" kern="0" dirty="0"/>
              <a:t>VI - Diagramme d’états-transitions</a:t>
            </a:r>
          </a:p>
          <a:p>
            <a:pPr marL="457200" lvl="1" indent="0" eaLnBrk="1" hangingPunct="1">
              <a:buNone/>
            </a:pPr>
            <a:r>
              <a:rPr lang="fr-FR" b="0" kern="0" dirty="0"/>
              <a:t>VII - Diagramme d’activités</a:t>
            </a:r>
          </a:p>
          <a:p>
            <a:pPr marL="457200" lvl="1" indent="0" eaLnBrk="1" hangingPunct="1">
              <a:buNone/>
            </a:pPr>
            <a:endParaRPr lang="fr-FR" sz="1600" b="0" kern="0" dirty="0"/>
          </a:p>
          <a:p>
            <a:pPr marL="457200" lvl="1" indent="0" eaLnBrk="1" hangingPunct="1">
              <a:buNone/>
            </a:pPr>
            <a:r>
              <a:rPr lang="fr-FR" b="0" kern="0" dirty="0"/>
              <a:t>VIII - Diagramme de composants</a:t>
            </a:r>
          </a:p>
          <a:p>
            <a:pPr marL="457200" lvl="1" indent="0" eaLnBrk="1" hangingPunct="1">
              <a:buNone/>
            </a:pPr>
            <a:r>
              <a:rPr lang="fr-FR" b="0" kern="0" dirty="0"/>
              <a:t>IX - Diagramme de déploiement</a:t>
            </a:r>
          </a:p>
          <a:p>
            <a:pPr marL="457200" lvl="1" indent="0" eaLnBrk="1" hangingPunct="1">
              <a:buNone/>
            </a:pPr>
            <a:r>
              <a:rPr lang="fr-FR" b="0" kern="0" dirty="0"/>
              <a:t>X - Diagramme de paquetages</a:t>
            </a:r>
          </a:p>
        </p:txBody>
      </p:sp>
    </p:spTree>
    <p:custDataLst>
      <p:tags r:id="rId1"/>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2969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584B730C-554C-4584-88A7-C5AD5E2A9EB9}" type="slidenum">
              <a:rPr lang="fr-FR" sz="1400">
                <a:solidFill>
                  <a:srgbClr val="000099"/>
                </a:solidFill>
              </a:rPr>
              <a:pPr/>
              <a:t>20</a:t>
            </a:fld>
            <a:r>
              <a:rPr lang="fr-FR" sz="1400" dirty="0">
                <a:solidFill>
                  <a:srgbClr val="000099"/>
                </a:solidFill>
              </a:rPr>
              <a:t>)</a:t>
            </a:r>
          </a:p>
        </p:txBody>
      </p:sp>
      <p:sp>
        <p:nvSpPr>
          <p:cNvPr id="29700" name="Rectangle 2"/>
          <p:cNvSpPr>
            <a:spLocks noGrp="1" noChangeArrowheads="1"/>
          </p:cNvSpPr>
          <p:nvPr>
            <p:ph type="body" idx="1"/>
          </p:nvPr>
        </p:nvSpPr>
        <p:spPr>
          <a:xfrm>
            <a:off x="233363" y="1149350"/>
            <a:ext cx="8726487" cy="4346575"/>
          </a:xfrm>
          <a:noFill/>
        </p:spPr>
        <p:txBody>
          <a:bodyPr>
            <a:spAutoFit/>
          </a:bodyPr>
          <a:lstStyle/>
          <a:p>
            <a:pPr>
              <a:lnSpc>
                <a:spcPct val="90000"/>
              </a:lnSpc>
            </a:pPr>
            <a:r>
              <a:rPr lang="fr-FR" sz="2400" b="1" u="sng"/>
              <a:t>Restrictions</a:t>
            </a:r>
            <a:r>
              <a:rPr lang="fr-FR" sz="2400"/>
              <a:t> : au sein d’une organisation ou d’une équipe, on utilise un « sous-ensemble » de UML :</a:t>
            </a:r>
          </a:p>
          <a:p>
            <a:pPr lvl="1">
              <a:lnSpc>
                <a:spcPct val="90000"/>
              </a:lnSpc>
            </a:pPr>
            <a:r>
              <a:rPr lang="fr-FR" sz="2000"/>
              <a:t>Sous-ensemble de diagrammes,</a:t>
            </a:r>
          </a:p>
          <a:p>
            <a:pPr lvl="1">
              <a:lnSpc>
                <a:spcPct val="90000"/>
              </a:lnSpc>
            </a:pPr>
            <a:r>
              <a:rPr lang="fr-FR" sz="2000"/>
              <a:t>Sous-ensemble des possibilités offertes par chaque diagramme.</a:t>
            </a:r>
          </a:p>
          <a:p>
            <a:pPr>
              <a:lnSpc>
                <a:spcPct val="90000"/>
              </a:lnSpc>
            </a:pPr>
            <a:endParaRPr lang="fr-FR" sz="2400"/>
          </a:p>
          <a:p>
            <a:pPr>
              <a:lnSpc>
                <a:spcPct val="90000"/>
              </a:lnSpc>
            </a:pPr>
            <a:r>
              <a:rPr lang="fr-FR" sz="2400" b="1" u="sng"/>
              <a:t>Extensions</a:t>
            </a:r>
            <a:r>
              <a:rPr lang="fr-FR" sz="2400"/>
              <a:t> : UML possède des mécanismes d’extension, qui permettent d’adapter le langage à une organisation, une équipe ou un domaine particulier.</a:t>
            </a:r>
          </a:p>
          <a:p>
            <a:pPr>
              <a:lnSpc>
                <a:spcPct val="90000"/>
              </a:lnSpc>
            </a:pPr>
            <a:endParaRPr lang="fr-FR" sz="2400"/>
          </a:p>
          <a:p>
            <a:pPr>
              <a:lnSpc>
                <a:spcPct val="90000"/>
              </a:lnSpc>
            </a:pPr>
            <a:r>
              <a:rPr lang="fr-FR" sz="2400"/>
              <a:t>Un </a:t>
            </a:r>
            <a:r>
              <a:rPr lang="fr-FR" sz="2400" b="1" u="sng"/>
              <a:t>profil</a:t>
            </a:r>
            <a:r>
              <a:rPr lang="fr-FR" sz="2400"/>
              <a:t> UML est un ensemble cohérent de concepts UML, d’extensions/restrictions, de contraintes, de règles et notations.</a:t>
            </a:r>
          </a:p>
          <a:p>
            <a:pPr lvl="1">
              <a:lnSpc>
                <a:spcPct val="90000"/>
              </a:lnSpc>
            </a:pPr>
            <a:r>
              <a:rPr lang="fr-FR" sz="2000"/>
              <a:t>Exemples : profil EJB, profil SIG, profil RT, …</a:t>
            </a:r>
          </a:p>
        </p:txBody>
      </p:sp>
      <p:sp>
        <p:nvSpPr>
          <p:cNvPr id="29701" name="Text Box 3"/>
          <p:cNvSpPr txBox="1">
            <a:spLocks noChangeArrowheads="1"/>
          </p:cNvSpPr>
          <p:nvPr/>
        </p:nvSpPr>
        <p:spPr bwMode="auto">
          <a:xfrm>
            <a:off x="57150" y="112713"/>
            <a:ext cx="9031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b="1">
                <a:solidFill>
                  <a:srgbClr val="000099"/>
                </a:solidFill>
                <a:sym typeface="Wingdings" panose="05000000000000000000" pitchFamily="2" charset="2"/>
              </a:rPr>
              <a:t>Tour d’horizon des diagrammes – Restrictions &amp; extensions</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1747"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CE925D7B-CD02-452A-8639-1B4B5DE292D8}" type="slidenum">
              <a:rPr lang="fr-FR" sz="1400">
                <a:solidFill>
                  <a:srgbClr val="000099"/>
                </a:solidFill>
              </a:rPr>
              <a:pPr/>
              <a:t>21</a:t>
            </a:fld>
            <a:r>
              <a:rPr lang="fr-FR" sz="1400" dirty="0">
                <a:solidFill>
                  <a:srgbClr val="000099"/>
                </a:solidFill>
              </a:rPr>
              <a:t>)</a:t>
            </a:r>
          </a:p>
        </p:txBody>
      </p:sp>
      <p:sp>
        <p:nvSpPr>
          <p:cNvPr id="31749" name="Text Box 3"/>
          <p:cNvSpPr txBox="1">
            <a:spLocks noChangeArrowheads="1"/>
          </p:cNvSpPr>
          <p:nvPr/>
        </p:nvSpPr>
        <p:spPr bwMode="auto">
          <a:xfrm>
            <a:off x="1013034" y="2489196"/>
            <a:ext cx="728940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fr-FR" sz="2800" b="1" dirty="0">
                <a:solidFill>
                  <a:srgbClr val="003399"/>
                </a:solidFill>
                <a:latin typeface="Arial" panose="020B0604020202020204" pitchFamily="34" charset="0"/>
              </a:rPr>
              <a:t>II</a:t>
            </a:r>
          </a:p>
          <a:p>
            <a:pPr algn="ctr" eaLnBrk="1" hangingPunct="1"/>
            <a:r>
              <a:rPr lang="fr-FR" sz="2800" b="1" dirty="0">
                <a:solidFill>
                  <a:srgbClr val="003399"/>
                </a:solidFill>
                <a:latin typeface="Arial" panose="020B0604020202020204" pitchFamily="34" charset="0"/>
              </a:rPr>
              <a:t>Le diagramme de classes et le diagramme d’objets</a:t>
            </a:r>
          </a:p>
          <a:p>
            <a:pPr algn="ctr" eaLnBrk="1" hangingPunct="1"/>
            <a:endParaRPr lang="fr-FR" sz="2800" b="1" dirty="0">
              <a:solidFill>
                <a:srgbClr val="003399"/>
              </a:solidFill>
              <a:latin typeface="Arial" panose="020B0604020202020204" pitchFamily="34" charset="0"/>
            </a:endParaRPr>
          </a:p>
          <a:p>
            <a:pPr algn="ctr" eaLnBrk="1" hangingPunct="1"/>
            <a:r>
              <a:rPr lang="fr-FR" sz="2800" b="1" dirty="0">
                <a:solidFill>
                  <a:srgbClr val="003399"/>
                </a:solidFill>
                <a:latin typeface="Arial" panose="020B0604020202020204" pitchFamily="34" charset="0"/>
              </a:rPr>
              <a:t>Concepts de base</a:t>
            </a:r>
          </a:p>
        </p:txBody>
      </p:sp>
      <p:sp>
        <p:nvSpPr>
          <p:cNvPr id="31750" name="AutoShape 4">
            <a:hlinkClick r:id="rId4" action="ppaction://hlinksldjump" highlightClick="1"/>
          </p:cNvPr>
          <p:cNvSpPr>
            <a:spLocks noChangeArrowheads="1"/>
          </p:cNvSpPr>
          <p:nvPr/>
        </p:nvSpPr>
        <p:spPr bwMode="auto">
          <a:xfrm>
            <a:off x="8445500" y="5905500"/>
            <a:ext cx="522288" cy="547688"/>
          </a:xfrm>
          <a:prstGeom prst="actionButtonHome">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pic>
        <p:nvPicPr>
          <p:cNvPr id="6" name="Imag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65119" y="873228"/>
            <a:ext cx="1544613" cy="154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logo"/>
          <p:cNvPicPr>
            <a:picLocks noGrp="1" noChangeAspect="1" noChangeArrowheads="1"/>
          </p:cNvPicPr>
          <p:nvPr>
            <p:ph/>
          </p:nvPr>
        </p:nvPicPr>
        <p:blipFill>
          <a:blip r:embed="rId6">
            <a:extLst>
              <a:ext uri="{28A0092B-C50C-407E-A947-70E740481C1C}">
                <a14:useLocalDpi xmlns:a14="http://schemas.microsoft.com/office/drawing/2010/main" val="0"/>
              </a:ext>
            </a:extLst>
          </a:blip>
          <a:srcRect/>
          <a:stretch>
            <a:fillRect/>
          </a:stretch>
        </p:blipFill>
        <p:spPr>
          <a:xfrm>
            <a:off x="2738438" y="935489"/>
            <a:ext cx="3602037" cy="148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638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805EDD4-B4E0-4FA8-BB19-51498134DBAF}" type="slidenum">
              <a:rPr lang="fr-FR" sz="1400">
                <a:solidFill>
                  <a:srgbClr val="000099"/>
                </a:solidFill>
              </a:rPr>
              <a:pPr/>
              <a:t>22</a:t>
            </a:fld>
            <a:r>
              <a:rPr lang="fr-FR" sz="1400" dirty="0">
                <a:solidFill>
                  <a:srgbClr val="000099"/>
                </a:solidFill>
              </a:rPr>
              <a:t>)</a:t>
            </a:r>
          </a:p>
        </p:txBody>
      </p:sp>
      <p:sp>
        <p:nvSpPr>
          <p:cNvPr id="16388" name="Rectangle 2"/>
          <p:cNvSpPr>
            <a:spLocks noGrp="1" noChangeArrowheads="1"/>
          </p:cNvSpPr>
          <p:nvPr>
            <p:ph type="title"/>
          </p:nvPr>
        </p:nvSpPr>
        <p:spPr>
          <a:xfrm>
            <a:off x="107950" y="118097"/>
            <a:ext cx="8915400" cy="462307"/>
          </a:xfrm>
          <a:noFill/>
        </p:spPr>
        <p:txBody>
          <a:bodyPr lIns="92075" tIns="46038" rIns="92075" bIns="46038"/>
          <a:lstStyle/>
          <a:p>
            <a:r>
              <a:rPr lang="fr-FR" dirty="0"/>
              <a:t>Classes et objets</a:t>
            </a:r>
          </a:p>
        </p:txBody>
      </p:sp>
      <p:sp>
        <p:nvSpPr>
          <p:cNvPr id="16389" name="Rectangle 3"/>
          <p:cNvSpPr>
            <a:spLocks noGrp="1" noChangeArrowheads="1"/>
          </p:cNvSpPr>
          <p:nvPr>
            <p:ph type="body" idx="1"/>
          </p:nvPr>
        </p:nvSpPr>
        <p:spPr>
          <a:xfrm>
            <a:off x="78201" y="769527"/>
            <a:ext cx="8945149" cy="5349799"/>
          </a:xfrm>
          <a:noFill/>
        </p:spPr>
        <p:txBody>
          <a:bodyPr wrap="square" lIns="92075" tIns="46038" rIns="92075" bIns="46038">
            <a:spAutoFit/>
          </a:bodyPr>
          <a:lstStyle/>
          <a:p>
            <a:pPr>
              <a:lnSpc>
                <a:spcPct val="90000"/>
              </a:lnSpc>
            </a:pPr>
            <a:r>
              <a:rPr lang="fr-FR" sz="2800" dirty="0"/>
              <a:t>Le diagramme de classes permet de représenter des classes, leurs propriétés et leurs relations avec d’autres classes.</a:t>
            </a:r>
          </a:p>
          <a:p>
            <a:pPr>
              <a:lnSpc>
                <a:spcPct val="90000"/>
              </a:lnSpc>
            </a:pPr>
            <a:endParaRPr lang="fr-FR" sz="2800" dirty="0"/>
          </a:p>
          <a:p>
            <a:pPr>
              <a:lnSpc>
                <a:spcPct val="90000"/>
              </a:lnSpc>
            </a:pPr>
            <a:r>
              <a:rPr lang="fr-FR" sz="2800" dirty="0"/>
              <a:t>Le diagramme d’objets permet de représenter des objets, les valeurs de leurs propriétés et leurs relations avec d’autres objets.</a:t>
            </a:r>
          </a:p>
          <a:p>
            <a:pPr>
              <a:lnSpc>
                <a:spcPct val="90000"/>
              </a:lnSpc>
            </a:pPr>
            <a:endParaRPr lang="fr-FR" sz="2800" dirty="0"/>
          </a:p>
          <a:p>
            <a:pPr>
              <a:lnSpc>
                <a:spcPct val="90000"/>
              </a:lnSpc>
            </a:pPr>
            <a:r>
              <a:rPr lang="fr-FR" sz="2800" dirty="0"/>
              <a:t>Mais au fait ….</a:t>
            </a:r>
          </a:p>
          <a:p>
            <a:pPr lvl="1">
              <a:lnSpc>
                <a:spcPct val="90000"/>
              </a:lnSpc>
            </a:pPr>
            <a:r>
              <a:rPr lang="fr-FR" sz="2400" dirty="0"/>
              <a:t>Qu’est ce qu’un objet ?</a:t>
            </a:r>
          </a:p>
          <a:p>
            <a:pPr lvl="1">
              <a:lnSpc>
                <a:spcPct val="90000"/>
              </a:lnSpc>
            </a:pPr>
            <a:r>
              <a:rPr lang="fr-FR" sz="2400" dirty="0"/>
              <a:t>Qu’est ce qu’une classe ?</a:t>
            </a:r>
          </a:p>
          <a:p>
            <a:pPr lvl="1">
              <a:lnSpc>
                <a:spcPct val="90000"/>
              </a:lnSpc>
            </a:pPr>
            <a:r>
              <a:rPr lang="fr-FR" sz="2400" dirty="0"/>
              <a:t>Une classe peut-elle être un objet ? Et inversement ?</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638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805EDD4-B4E0-4FA8-BB19-51498134DBAF}" type="slidenum">
              <a:rPr lang="fr-FR" sz="1400">
                <a:solidFill>
                  <a:srgbClr val="000099"/>
                </a:solidFill>
              </a:rPr>
              <a:pPr/>
              <a:t>23</a:t>
            </a:fld>
            <a:r>
              <a:rPr lang="fr-FR" sz="1400" dirty="0">
                <a:solidFill>
                  <a:srgbClr val="000099"/>
                </a:solidFill>
              </a:rPr>
              <a:t>)</a:t>
            </a:r>
          </a:p>
        </p:txBody>
      </p:sp>
      <p:sp>
        <p:nvSpPr>
          <p:cNvPr id="16388" name="Rectangle 2"/>
          <p:cNvSpPr>
            <a:spLocks noGrp="1" noChangeArrowheads="1"/>
          </p:cNvSpPr>
          <p:nvPr>
            <p:ph type="title"/>
          </p:nvPr>
        </p:nvSpPr>
        <p:spPr>
          <a:xfrm>
            <a:off x="107950" y="120650"/>
            <a:ext cx="8915400" cy="457200"/>
          </a:xfrm>
          <a:noFill/>
        </p:spPr>
        <p:txBody>
          <a:bodyPr lIns="92075" tIns="46038" rIns="92075" bIns="46038"/>
          <a:lstStyle/>
          <a:p>
            <a:r>
              <a:rPr lang="fr-FR" dirty="0"/>
              <a:t>Les objets</a:t>
            </a:r>
          </a:p>
        </p:txBody>
      </p:sp>
      <p:sp>
        <p:nvSpPr>
          <p:cNvPr id="16389" name="Rectangle 3"/>
          <p:cNvSpPr>
            <a:spLocks noGrp="1" noChangeArrowheads="1"/>
          </p:cNvSpPr>
          <p:nvPr>
            <p:ph type="body" idx="1"/>
          </p:nvPr>
        </p:nvSpPr>
        <p:spPr>
          <a:xfrm>
            <a:off x="51697" y="782779"/>
            <a:ext cx="8971653" cy="4875823"/>
          </a:xfrm>
          <a:noFill/>
        </p:spPr>
        <p:txBody>
          <a:bodyPr lIns="92075" tIns="46038" rIns="92075" bIns="46038">
            <a:spAutoFit/>
          </a:bodyPr>
          <a:lstStyle/>
          <a:p>
            <a:pPr>
              <a:lnSpc>
                <a:spcPct val="90000"/>
              </a:lnSpc>
            </a:pPr>
            <a:r>
              <a:rPr lang="fr-FR" sz="2800" dirty="0"/>
              <a:t>Un objet est une entité identifiable du monde réel.</a:t>
            </a:r>
          </a:p>
          <a:p>
            <a:pPr>
              <a:lnSpc>
                <a:spcPct val="90000"/>
              </a:lnSpc>
            </a:pPr>
            <a:endParaRPr lang="fr-FR" sz="2800" dirty="0"/>
          </a:p>
          <a:p>
            <a:pPr>
              <a:lnSpc>
                <a:spcPct val="90000"/>
              </a:lnSpc>
            </a:pPr>
            <a:r>
              <a:rPr lang="fr-FR" sz="2800" dirty="0"/>
              <a:t>Les objets informatiques définissent une représentation simplifiée des entités du monde réel.</a:t>
            </a:r>
          </a:p>
          <a:p>
            <a:pPr>
              <a:lnSpc>
                <a:spcPct val="90000"/>
              </a:lnSpc>
            </a:pPr>
            <a:endParaRPr lang="fr-FR" sz="2800" dirty="0"/>
          </a:p>
          <a:p>
            <a:pPr>
              <a:lnSpc>
                <a:spcPct val="90000"/>
              </a:lnSpc>
            </a:pPr>
            <a:r>
              <a:rPr lang="fr-FR" sz="2800" dirty="0"/>
              <a:t>Un objet informatique est une structure de données valorisées qui répond à un ensemble de messages.</a:t>
            </a:r>
          </a:p>
          <a:p>
            <a:pPr>
              <a:lnSpc>
                <a:spcPct val="90000"/>
              </a:lnSpc>
            </a:pPr>
            <a:endParaRPr lang="fr-FR" sz="2800" dirty="0"/>
          </a:p>
          <a:p>
            <a:pPr>
              <a:lnSpc>
                <a:spcPct val="90000"/>
              </a:lnSpc>
            </a:pPr>
            <a:r>
              <a:rPr lang="fr-FR" sz="2800" dirty="0"/>
              <a:t>Un objet peut représenter une entité concrète (personne, guitare, véhicule, …) ou abstraite (gestionnaire de flux, …).</a:t>
            </a:r>
            <a:endParaRPr lang="fr-FR" dirty="0"/>
          </a:p>
        </p:txBody>
      </p:sp>
    </p:spTree>
    <p:extLst>
      <p:ext uri="{BB962C8B-B14F-4D97-AF65-F5344CB8AC3E}">
        <p14:creationId xmlns:p14="http://schemas.microsoft.com/office/powerpoint/2010/main" val="331092950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741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02D6A890-824F-4E99-A7ED-966A05E6EC1C}" type="slidenum">
              <a:rPr lang="fr-FR" sz="1400">
                <a:solidFill>
                  <a:srgbClr val="000099"/>
                </a:solidFill>
              </a:rPr>
              <a:pPr/>
              <a:t>24</a:t>
            </a:fld>
            <a:r>
              <a:rPr lang="fr-FR" sz="1400" dirty="0">
                <a:solidFill>
                  <a:srgbClr val="000099"/>
                </a:solidFill>
              </a:rPr>
              <a:t>)</a:t>
            </a:r>
          </a:p>
        </p:txBody>
      </p:sp>
      <p:sp>
        <p:nvSpPr>
          <p:cNvPr id="17412" name="Rectangle 2"/>
          <p:cNvSpPr>
            <a:spLocks noGrp="1" noChangeArrowheads="1"/>
          </p:cNvSpPr>
          <p:nvPr>
            <p:ph type="title"/>
          </p:nvPr>
        </p:nvSpPr>
        <p:spPr>
          <a:xfrm>
            <a:off x="107950" y="111747"/>
            <a:ext cx="8915400" cy="462307"/>
          </a:xfrm>
          <a:noFill/>
        </p:spPr>
        <p:txBody>
          <a:bodyPr lIns="92075" tIns="46038" rIns="92075" bIns="46038"/>
          <a:lstStyle/>
          <a:p>
            <a:r>
              <a:rPr lang="fr-FR" dirty="0"/>
              <a:t>Les objets</a:t>
            </a:r>
          </a:p>
        </p:txBody>
      </p:sp>
      <p:sp>
        <p:nvSpPr>
          <p:cNvPr id="17413" name="Rectangle 3"/>
          <p:cNvSpPr>
            <a:spLocks noGrp="1" noChangeArrowheads="1"/>
          </p:cNvSpPr>
          <p:nvPr>
            <p:ph type="body" idx="1"/>
          </p:nvPr>
        </p:nvSpPr>
        <p:spPr>
          <a:xfrm>
            <a:off x="112713" y="731838"/>
            <a:ext cx="8864600" cy="3509962"/>
          </a:xfrm>
          <a:noFill/>
        </p:spPr>
        <p:txBody>
          <a:bodyPr lIns="92075" tIns="46038" rIns="92075" bIns="46038">
            <a:spAutoFit/>
          </a:bodyPr>
          <a:lstStyle/>
          <a:p>
            <a:r>
              <a:rPr lang="fr-FR" sz="2800"/>
              <a:t>Une </a:t>
            </a:r>
            <a:r>
              <a:rPr lang="fr-FR" sz="2800" b="1"/>
              <a:t>abstraction</a:t>
            </a:r>
            <a:r>
              <a:rPr lang="fr-FR" sz="2800"/>
              <a:t> est un résumé, un condensé, une mise à l’écart des détails non pertinents dans un contexte donné.</a:t>
            </a:r>
          </a:p>
          <a:p>
            <a:endParaRPr lang="fr-FR" sz="2800"/>
          </a:p>
          <a:p>
            <a:r>
              <a:rPr lang="fr-FR" sz="2800"/>
              <a:t>Mise en avant des caractéristiques essentielles et utiles.</a:t>
            </a:r>
          </a:p>
          <a:p>
            <a:endParaRPr lang="fr-FR" sz="2800"/>
          </a:p>
          <a:p>
            <a:r>
              <a:rPr lang="fr-FR" sz="2800"/>
              <a:t>Dissimulation des détails (complexité).</a:t>
            </a:r>
          </a:p>
          <a:p>
            <a:endParaRPr lang="fr-FR" sz="2800"/>
          </a:p>
        </p:txBody>
      </p:sp>
      <p:grpSp>
        <p:nvGrpSpPr>
          <p:cNvPr id="17414" name="Group 4"/>
          <p:cNvGrpSpPr>
            <a:grpSpLocks/>
          </p:cNvGrpSpPr>
          <p:nvPr/>
        </p:nvGrpSpPr>
        <p:grpSpPr bwMode="auto">
          <a:xfrm>
            <a:off x="1431925" y="3949700"/>
            <a:ext cx="5972175" cy="2438400"/>
            <a:chOff x="902" y="2176"/>
            <a:chExt cx="3762" cy="1536"/>
          </a:xfrm>
        </p:grpSpPr>
        <p:sp>
          <p:nvSpPr>
            <p:cNvPr id="17425" name="AutoShape 5"/>
            <p:cNvSpPr>
              <a:spLocks noChangeAspect="1" noChangeArrowheads="1" noTextEdit="1"/>
            </p:cNvSpPr>
            <p:nvPr/>
          </p:nvSpPr>
          <p:spPr bwMode="auto">
            <a:xfrm>
              <a:off x="902" y="2176"/>
              <a:ext cx="3762" cy="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grpSp>
          <p:nvGrpSpPr>
            <p:cNvPr id="17426" name="Group 6"/>
            <p:cNvGrpSpPr>
              <a:grpSpLocks/>
            </p:cNvGrpSpPr>
            <p:nvPr/>
          </p:nvGrpSpPr>
          <p:grpSpPr bwMode="auto">
            <a:xfrm>
              <a:off x="1437" y="2334"/>
              <a:ext cx="1398" cy="1371"/>
              <a:chOff x="1633" y="2524"/>
              <a:chExt cx="1398" cy="1371"/>
            </a:xfrm>
          </p:grpSpPr>
          <p:sp>
            <p:nvSpPr>
              <p:cNvPr id="17997" name="Rectangle 7"/>
              <p:cNvSpPr>
                <a:spLocks noChangeArrowheads="1"/>
              </p:cNvSpPr>
              <p:nvPr/>
            </p:nvSpPr>
            <p:spPr bwMode="auto">
              <a:xfrm>
                <a:off x="1633" y="2524"/>
                <a:ext cx="1398" cy="1371"/>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98" name="Rectangle 8"/>
              <p:cNvSpPr>
                <a:spLocks noChangeArrowheads="1"/>
              </p:cNvSpPr>
              <p:nvPr/>
            </p:nvSpPr>
            <p:spPr bwMode="auto">
              <a:xfrm>
                <a:off x="1633" y="2524"/>
                <a:ext cx="1398" cy="1371"/>
              </a:xfrm>
              <a:prstGeom prst="rect">
                <a:avLst/>
              </a:prstGeom>
              <a:noFill/>
              <a:ln w="6350"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grpSp>
        <p:grpSp>
          <p:nvGrpSpPr>
            <p:cNvPr id="17427" name="Group 9"/>
            <p:cNvGrpSpPr>
              <a:grpSpLocks/>
            </p:cNvGrpSpPr>
            <p:nvPr/>
          </p:nvGrpSpPr>
          <p:grpSpPr bwMode="auto">
            <a:xfrm>
              <a:off x="1437" y="2178"/>
              <a:ext cx="1398" cy="156"/>
              <a:chOff x="1633" y="2368"/>
              <a:chExt cx="1398" cy="156"/>
            </a:xfrm>
          </p:grpSpPr>
          <p:sp>
            <p:nvSpPr>
              <p:cNvPr id="17995" name="Rectangle 10"/>
              <p:cNvSpPr>
                <a:spLocks noChangeArrowheads="1"/>
              </p:cNvSpPr>
              <p:nvPr/>
            </p:nvSpPr>
            <p:spPr bwMode="auto">
              <a:xfrm>
                <a:off x="1633" y="2368"/>
                <a:ext cx="1398" cy="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96" name="Rectangle 11"/>
              <p:cNvSpPr>
                <a:spLocks noChangeArrowheads="1"/>
              </p:cNvSpPr>
              <p:nvPr/>
            </p:nvSpPr>
            <p:spPr bwMode="auto">
              <a:xfrm>
                <a:off x="1633" y="2368"/>
                <a:ext cx="1398" cy="156"/>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grpSp>
        <p:sp>
          <p:nvSpPr>
            <p:cNvPr id="17428" name="Rectangle 12"/>
            <p:cNvSpPr>
              <a:spLocks noChangeArrowheads="1"/>
            </p:cNvSpPr>
            <p:nvPr/>
          </p:nvSpPr>
          <p:spPr bwMode="auto">
            <a:xfrm>
              <a:off x="1661" y="2207"/>
              <a:ext cx="940"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100" b="1">
                  <a:solidFill>
                    <a:srgbClr val="000000"/>
                  </a:solidFill>
                  <a:latin typeface="Arial" panose="020B0604020202020204" pitchFamily="34" charset="0"/>
                </a:rPr>
                <a:t>Domaine = monde réel</a:t>
              </a:r>
              <a:endParaRPr lang="fr-FR"/>
            </a:p>
          </p:txBody>
        </p:sp>
        <p:grpSp>
          <p:nvGrpSpPr>
            <p:cNvPr id="17429" name="Group 13"/>
            <p:cNvGrpSpPr>
              <a:grpSpLocks/>
            </p:cNvGrpSpPr>
            <p:nvPr/>
          </p:nvGrpSpPr>
          <p:grpSpPr bwMode="auto">
            <a:xfrm>
              <a:off x="2835" y="2178"/>
              <a:ext cx="1398" cy="156"/>
              <a:chOff x="3031" y="2368"/>
              <a:chExt cx="1398" cy="156"/>
            </a:xfrm>
          </p:grpSpPr>
          <p:sp>
            <p:nvSpPr>
              <p:cNvPr id="17993" name="Rectangle 14"/>
              <p:cNvSpPr>
                <a:spLocks noChangeArrowheads="1"/>
              </p:cNvSpPr>
              <p:nvPr/>
            </p:nvSpPr>
            <p:spPr bwMode="auto">
              <a:xfrm>
                <a:off x="3031" y="2368"/>
                <a:ext cx="1398" cy="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94" name="Rectangle 15"/>
              <p:cNvSpPr>
                <a:spLocks noChangeArrowheads="1"/>
              </p:cNvSpPr>
              <p:nvPr/>
            </p:nvSpPr>
            <p:spPr bwMode="auto">
              <a:xfrm>
                <a:off x="3031" y="2368"/>
                <a:ext cx="1398" cy="156"/>
              </a:xfrm>
              <a:prstGeom prst="rect">
                <a:avLst/>
              </a:prstGeom>
              <a:noFill/>
              <a:ln w="6350"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grpSp>
        <p:sp>
          <p:nvSpPr>
            <p:cNvPr id="17430" name="Rectangle 16"/>
            <p:cNvSpPr>
              <a:spLocks noChangeArrowheads="1"/>
            </p:cNvSpPr>
            <p:nvPr/>
          </p:nvSpPr>
          <p:spPr bwMode="auto">
            <a:xfrm>
              <a:off x="3081" y="2207"/>
              <a:ext cx="89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100" b="1">
                  <a:solidFill>
                    <a:srgbClr val="000000"/>
                  </a:solidFill>
                  <a:latin typeface="Arial" panose="020B0604020202020204" pitchFamily="34" charset="0"/>
                </a:rPr>
                <a:t>Abstraction = modèle</a:t>
              </a:r>
              <a:endParaRPr lang="fr-FR"/>
            </a:p>
          </p:txBody>
        </p:sp>
        <p:grpSp>
          <p:nvGrpSpPr>
            <p:cNvPr id="17431" name="Group 17"/>
            <p:cNvGrpSpPr>
              <a:grpSpLocks/>
            </p:cNvGrpSpPr>
            <p:nvPr/>
          </p:nvGrpSpPr>
          <p:grpSpPr bwMode="auto">
            <a:xfrm>
              <a:off x="2835" y="2334"/>
              <a:ext cx="1398" cy="685"/>
              <a:chOff x="3031" y="2524"/>
              <a:chExt cx="1398" cy="685"/>
            </a:xfrm>
          </p:grpSpPr>
          <p:sp>
            <p:nvSpPr>
              <p:cNvPr id="17991" name="Rectangle 18"/>
              <p:cNvSpPr>
                <a:spLocks noChangeArrowheads="1"/>
              </p:cNvSpPr>
              <p:nvPr/>
            </p:nvSpPr>
            <p:spPr bwMode="auto">
              <a:xfrm>
                <a:off x="3031" y="2524"/>
                <a:ext cx="1398" cy="685"/>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92" name="Rectangle 19"/>
              <p:cNvSpPr>
                <a:spLocks noChangeArrowheads="1"/>
              </p:cNvSpPr>
              <p:nvPr/>
            </p:nvSpPr>
            <p:spPr bwMode="auto">
              <a:xfrm>
                <a:off x="3031" y="2524"/>
                <a:ext cx="1398" cy="685"/>
              </a:xfrm>
              <a:prstGeom prst="rect">
                <a:avLst/>
              </a:prstGeom>
              <a:noFill/>
              <a:ln w="6350"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grpSp>
        <p:grpSp>
          <p:nvGrpSpPr>
            <p:cNvPr id="17432" name="Group 20"/>
            <p:cNvGrpSpPr>
              <a:grpSpLocks/>
            </p:cNvGrpSpPr>
            <p:nvPr/>
          </p:nvGrpSpPr>
          <p:grpSpPr bwMode="auto">
            <a:xfrm>
              <a:off x="2835" y="3013"/>
              <a:ext cx="1398" cy="692"/>
              <a:chOff x="3031" y="3203"/>
              <a:chExt cx="1398" cy="692"/>
            </a:xfrm>
          </p:grpSpPr>
          <p:sp>
            <p:nvSpPr>
              <p:cNvPr id="17989" name="Rectangle 21"/>
              <p:cNvSpPr>
                <a:spLocks noChangeArrowheads="1"/>
              </p:cNvSpPr>
              <p:nvPr/>
            </p:nvSpPr>
            <p:spPr bwMode="auto">
              <a:xfrm>
                <a:off x="3031" y="3203"/>
                <a:ext cx="1398" cy="692"/>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90" name="Rectangle 22"/>
              <p:cNvSpPr>
                <a:spLocks noChangeArrowheads="1"/>
              </p:cNvSpPr>
              <p:nvPr/>
            </p:nvSpPr>
            <p:spPr bwMode="auto">
              <a:xfrm>
                <a:off x="3031" y="3203"/>
                <a:ext cx="1398" cy="692"/>
              </a:xfrm>
              <a:prstGeom prst="rect">
                <a:avLst/>
              </a:prstGeom>
              <a:noFill/>
              <a:ln w="6350"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grpSp>
        <p:grpSp>
          <p:nvGrpSpPr>
            <p:cNvPr id="17433" name="Group 23"/>
            <p:cNvGrpSpPr>
              <a:grpSpLocks/>
            </p:cNvGrpSpPr>
            <p:nvPr/>
          </p:nvGrpSpPr>
          <p:grpSpPr bwMode="auto">
            <a:xfrm>
              <a:off x="1467" y="2510"/>
              <a:ext cx="1335" cy="998"/>
              <a:chOff x="1663" y="2700"/>
              <a:chExt cx="1335" cy="998"/>
            </a:xfrm>
          </p:grpSpPr>
          <p:sp>
            <p:nvSpPr>
              <p:cNvPr id="17970" name="Freeform 24"/>
              <p:cNvSpPr>
                <a:spLocks/>
              </p:cNvSpPr>
              <p:nvPr/>
            </p:nvSpPr>
            <p:spPr bwMode="auto">
              <a:xfrm>
                <a:off x="1663" y="2700"/>
                <a:ext cx="1335" cy="813"/>
              </a:xfrm>
              <a:custGeom>
                <a:avLst/>
                <a:gdLst>
                  <a:gd name="T0" fmla="*/ 1214 w 18056"/>
                  <a:gd name="T1" fmla="*/ 270 h 10981"/>
                  <a:gd name="T2" fmla="*/ 1335 w 18056"/>
                  <a:gd name="T3" fmla="*/ 382 h 10981"/>
                  <a:gd name="T4" fmla="*/ 1269 w 18056"/>
                  <a:gd name="T5" fmla="*/ 478 h 10981"/>
                  <a:gd name="T6" fmla="*/ 1269 w 18056"/>
                  <a:gd name="T7" fmla="*/ 477 h 10981"/>
                  <a:gd name="T8" fmla="*/ 1306 w 18056"/>
                  <a:gd name="T9" fmla="*/ 553 h 10981"/>
                  <a:gd name="T10" fmla="*/ 1171 w 18056"/>
                  <a:gd name="T11" fmla="*/ 664 h 10981"/>
                  <a:gd name="T12" fmla="*/ 1155 w 18056"/>
                  <a:gd name="T13" fmla="*/ 664 h 10981"/>
                  <a:gd name="T14" fmla="*/ 1156 w 18056"/>
                  <a:gd name="T15" fmla="*/ 664 h 10981"/>
                  <a:gd name="T16" fmla="*/ 949 w 18056"/>
                  <a:gd name="T17" fmla="*/ 764 h 10981"/>
                  <a:gd name="T18" fmla="*/ 826 w 18056"/>
                  <a:gd name="T19" fmla="*/ 736 h 10981"/>
                  <a:gd name="T20" fmla="*/ 826 w 18056"/>
                  <a:gd name="T21" fmla="*/ 736 h 10981"/>
                  <a:gd name="T22" fmla="*/ 653 w 18056"/>
                  <a:gd name="T23" fmla="*/ 813 h 10981"/>
                  <a:gd name="T24" fmla="*/ 453 w 18056"/>
                  <a:gd name="T25" fmla="*/ 690 h 10981"/>
                  <a:gd name="T26" fmla="*/ 453 w 18056"/>
                  <a:gd name="T27" fmla="*/ 691 h 10981"/>
                  <a:gd name="T28" fmla="*/ 358 w 18056"/>
                  <a:gd name="T29" fmla="*/ 713 h 10981"/>
                  <a:gd name="T30" fmla="*/ 179 w 18056"/>
                  <a:gd name="T31" fmla="*/ 566 h 10981"/>
                  <a:gd name="T32" fmla="*/ 180 w 18056"/>
                  <a:gd name="T33" fmla="*/ 566 h 10981"/>
                  <a:gd name="T34" fmla="*/ 0 w 18056"/>
                  <a:gd name="T35" fmla="*/ 394 h 10981"/>
                  <a:gd name="T36" fmla="*/ 43 w 18056"/>
                  <a:gd name="T37" fmla="*/ 289 h 10981"/>
                  <a:gd name="T38" fmla="*/ 44 w 18056"/>
                  <a:gd name="T39" fmla="*/ 288 h 10981"/>
                  <a:gd name="T40" fmla="*/ 30 w 18056"/>
                  <a:gd name="T41" fmla="*/ 234 h 10981"/>
                  <a:gd name="T42" fmla="*/ 152 w 18056"/>
                  <a:gd name="T43" fmla="*/ 102 h 10981"/>
                  <a:gd name="T44" fmla="*/ 151 w 18056"/>
                  <a:gd name="T45" fmla="*/ 102 h 10981"/>
                  <a:gd name="T46" fmla="*/ 299 w 18056"/>
                  <a:gd name="T47" fmla="*/ 0 h 10981"/>
                  <a:gd name="T48" fmla="*/ 414 w 18056"/>
                  <a:gd name="T49" fmla="*/ 44 h 10981"/>
                  <a:gd name="T50" fmla="*/ 413 w 18056"/>
                  <a:gd name="T51" fmla="*/ 44 h 10981"/>
                  <a:gd name="T52" fmla="*/ 521 w 18056"/>
                  <a:gd name="T53" fmla="*/ 0 h 10981"/>
                  <a:gd name="T54" fmla="*/ 641 w 18056"/>
                  <a:gd name="T55" fmla="*/ 62 h 10981"/>
                  <a:gd name="T56" fmla="*/ 641 w 18056"/>
                  <a:gd name="T57" fmla="*/ 64 h 10981"/>
                  <a:gd name="T58" fmla="*/ 757 w 18056"/>
                  <a:gd name="T59" fmla="*/ 25 h 10981"/>
                  <a:gd name="T60" fmla="*/ 902 w 18056"/>
                  <a:gd name="T61" fmla="*/ 97 h 10981"/>
                  <a:gd name="T62" fmla="*/ 903 w 18056"/>
                  <a:gd name="T63" fmla="*/ 98 h 10981"/>
                  <a:gd name="T64" fmla="*/ 1008 w 18056"/>
                  <a:gd name="T65" fmla="*/ 74 h 10981"/>
                  <a:gd name="T66" fmla="*/ 1217 w 18056"/>
                  <a:gd name="T67" fmla="*/ 247 h 10981"/>
                  <a:gd name="T68" fmla="*/ 1215 w 18056"/>
                  <a:gd name="T69" fmla="*/ 271 h 10981"/>
                  <a:gd name="T70" fmla="*/ 1214 w 18056"/>
                  <a:gd name="T71" fmla="*/ 270 h 1098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8056" h="10981">
                    <a:moveTo>
                      <a:pt x="16426" y="3651"/>
                    </a:moveTo>
                    <a:cubicBezTo>
                      <a:pt x="17352" y="3730"/>
                      <a:pt x="18055" y="4380"/>
                      <a:pt x="18055" y="5155"/>
                    </a:cubicBezTo>
                    <a:cubicBezTo>
                      <a:pt x="18056" y="5691"/>
                      <a:pt x="17714" y="6188"/>
                      <a:pt x="17158" y="6459"/>
                    </a:cubicBezTo>
                    <a:lnTo>
                      <a:pt x="17167" y="6442"/>
                    </a:lnTo>
                    <a:cubicBezTo>
                      <a:pt x="17483" y="6721"/>
                      <a:pt x="17658" y="7088"/>
                      <a:pt x="17658" y="7470"/>
                    </a:cubicBezTo>
                    <a:cubicBezTo>
                      <a:pt x="17658" y="8301"/>
                      <a:pt x="16842" y="8975"/>
                      <a:pt x="15836" y="8975"/>
                    </a:cubicBezTo>
                    <a:cubicBezTo>
                      <a:pt x="15766" y="8974"/>
                      <a:pt x="15695" y="8971"/>
                      <a:pt x="15623" y="8964"/>
                    </a:cubicBezTo>
                    <a:lnTo>
                      <a:pt x="15633" y="8974"/>
                    </a:lnTo>
                    <a:cubicBezTo>
                      <a:pt x="15058" y="9808"/>
                      <a:pt x="13990" y="10322"/>
                      <a:pt x="12833" y="10322"/>
                    </a:cubicBezTo>
                    <a:cubicBezTo>
                      <a:pt x="12248" y="10322"/>
                      <a:pt x="11672" y="10190"/>
                      <a:pt x="11171" y="9939"/>
                    </a:cubicBezTo>
                    <a:lnTo>
                      <a:pt x="11176" y="9941"/>
                    </a:lnTo>
                    <a:cubicBezTo>
                      <a:pt x="10652" y="10591"/>
                      <a:pt x="9772" y="10981"/>
                      <a:pt x="8829" y="10981"/>
                    </a:cubicBezTo>
                    <a:cubicBezTo>
                      <a:pt x="7586" y="10981"/>
                      <a:pt x="6488" y="10306"/>
                      <a:pt x="6128" y="9318"/>
                    </a:cubicBezTo>
                    <a:lnTo>
                      <a:pt x="6125" y="9331"/>
                    </a:lnTo>
                    <a:cubicBezTo>
                      <a:pt x="5741" y="9529"/>
                      <a:pt x="5298" y="9634"/>
                      <a:pt x="4844" y="9634"/>
                    </a:cubicBezTo>
                    <a:cubicBezTo>
                      <a:pt x="3517" y="9634"/>
                      <a:pt x="2437" y="8749"/>
                      <a:pt x="2427" y="7650"/>
                    </a:cubicBezTo>
                    <a:lnTo>
                      <a:pt x="2431" y="7645"/>
                    </a:lnTo>
                    <a:cubicBezTo>
                      <a:pt x="1036" y="7480"/>
                      <a:pt x="0" y="6491"/>
                      <a:pt x="0" y="5325"/>
                    </a:cubicBezTo>
                    <a:cubicBezTo>
                      <a:pt x="0" y="4808"/>
                      <a:pt x="206" y="4307"/>
                      <a:pt x="586" y="3897"/>
                    </a:cubicBezTo>
                    <a:lnTo>
                      <a:pt x="592" y="3896"/>
                    </a:lnTo>
                    <a:cubicBezTo>
                      <a:pt x="473" y="3665"/>
                      <a:pt x="411" y="3418"/>
                      <a:pt x="411" y="3167"/>
                    </a:cubicBezTo>
                    <a:cubicBezTo>
                      <a:pt x="411" y="2333"/>
                      <a:pt x="1085" y="1602"/>
                      <a:pt x="2055" y="1383"/>
                    </a:cubicBezTo>
                    <a:lnTo>
                      <a:pt x="2047" y="1379"/>
                    </a:lnTo>
                    <a:cubicBezTo>
                      <a:pt x="2221" y="581"/>
                      <a:pt x="3063" y="0"/>
                      <a:pt x="4045" y="0"/>
                    </a:cubicBezTo>
                    <a:cubicBezTo>
                      <a:pt x="4642" y="0"/>
                      <a:pt x="5208" y="217"/>
                      <a:pt x="5594" y="593"/>
                    </a:cubicBezTo>
                    <a:lnTo>
                      <a:pt x="5591" y="595"/>
                    </a:lnTo>
                    <a:cubicBezTo>
                      <a:pt x="5935" y="220"/>
                      <a:pt x="6472" y="0"/>
                      <a:pt x="7042" y="0"/>
                    </a:cubicBezTo>
                    <a:cubicBezTo>
                      <a:pt x="7733" y="0"/>
                      <a:pt x="8366" y="324"/>
                      <a:pt x="8674" y="837"/>
                    </a:cubicBezTo>
                    <a:lnTo>
                      <a:pt x="8668" y="862"/>
                    </a:lnTo>
                    <a:cubicBezTo>
                      <a:pt x="9085" y="521"/>
                      <a:pt x="9647" y="331"/>
                      <a:pt x="10232" y="331"/>
                    </a:cubicBezTo>
                    <a:cubicBezTo>
                      <a:pt x="11056" y="330"/>
                      <a:pt x="11814" y="707"/>
                      <a:pt x="12201" y="1311"/>
                    </a:cubicBezTo>
                    <a:lnTo>
                      <a:pt x="12207" y="1323"/>
                    </a:lnTo>
                    <a:cubicBezTo>
                      <a:pt x="12640" y="1113"/>
                      <a:pt x="13133" y="1003"/>
                      <a:pt x="13635" y="1003"/>
                    </a:cubicBezTo>
                    <a:cubicBezTo>
                      <a:pt x="15194" y="1003"/>
                      <a:pt x="16457" y="2049"/>
                      <a:pt x="16457" y="3339"/>
                    </a:cubicBezTo>
                    <a:cubicBezTo>
                      <a:pt x="16458" y="3445"/>
                      <a:pt x="16449" y="3550"/>
                      <a:pt x="16432" y="3654"/>
                    </a:cubicBezTo>
                    <a:lnTo>
                      <a:pt x="16426" y="3651"/>
                    </a:lnTo>
                    <a:close/>
                  </a:path>
                </a:pathLst>
              </a:custGeom>
              <a:solidFill>
                <a:srgbClr val="FFFFFF"/>
              </a:solidFill>
              <a:ln w="0">
                <a:solidFill>
                  <a:srgbClr val="000000"/>
                </a:solidFill>
                <a:prstDash val="solid"/>
                <a:round/>
                <a:headEnd/>
                <a:tailEnd/>
              </a:ln>
            </p:spPr>
            <p:txBody>
              <a:bodyPr/>
              <a:lstStyle/>
              <a:p>
                <a:endParaRPr lang="fr-FR"/>
              </a:p>
            </p:txBody>
          </p:sp>
          <p:sp>
            <p:nvSpPr>
              <p:cNvPr id="17971" name="Freeform 25"/>
              <p:cNvSpPr>
                <a:spLocks/>
              </p:cNvSpPr>
              <p:nvPr/>
            </p:nvSpPr>
            <p:spPr bwMode="auto">
              <a:xfrm>
                <a:off x="1663" y="2700"/>
                <a:ext cx="1335" cy="813"/>
              </a:xfrm>
              <a:custGeom>
                <a:avLst/>
                <a:gdLst>
                  <a:gd name="T0" fmla="*/ 1214 w 18056"/>
                  <a:gd name="T1" fmla="*/ 270 h 10981"/>
                  <a:gd name="T2" fmla="*/ 1335 w 18056"/>
                  <a:gd name="T3" fmla="*/ 382 h 10981"/>
                  <a:gd name="T4" fmla="*/ 1269 w 18056"/>
                  <a:gd name="T5" fmla="*/ 478 h 10981"/>
                  <a:gd name="T6" fmla="*/ 1269 w 18056"/>
                  <a:gd name="T7" fmla="*/ 477 h 10981"/>
                  <a:gd name="T8" fmla="*/ 1306 w 18056"/>
                  <a:gd name="T9" fmla="*/ 553 h 10981"/>
                  <a:gd name="T10" fmla="*/ 1171 w 18056"/>
                  <a:gd name="T11" fmla="*/ 664 h 10981"/>
                  <a:gd name="T12" fmla="*/ 1155 w 18056"/>
                  <a:gd name="T13" fmla="*/ 664 h 10981"/>
                  <a:gd name="T14" fmla="*/ 1156 w 18056"/>
                  <a:gd name="T15" fmla="*/ 664 h 10981"/>
                  <a:gd name="T16" fmla="*/ 949 w 18056"/>
                  <a:gd name="T17" fmla="*/ 764 h 10981"/>
                  <a:gd name="T18" fmla="*/ 826 w 18056"/>
                  <a:gd name="T19" fmla="*/ 736 h 10981"/>
                  <a:gd name="T20" fmla="*/ 826 w 18056"/>
                  <a:gd name="T21" fmla="*/ 736 h 10981"/>
                  <a:gd name="T22" fmla="*/ 653 w 18056"/>
                  <a:gd name="T23" fmla="*/ 813 h 10981"/>
                  <a:gd name="T24" fmla="*/ 453 w 18056"/>
                  <a:gd name="T25" fmla="*/ 690 h 10981"/>
                  <a:gd name="T26" fmla="*/ 453 w 18056"/>
                  <a:gd name="T27" fmla="*/ 691 h 10981"/>
                  <a:gd name="T28" fmla="*/ 358 w 18056"/>
                  <a:gd name="T29" fmla="*/ 713 h 10981"/>
                  <a:gd name="T30" fmla="*/ 179 w 18056"/>
                  <a:gd name="T31" fmla="*/ 566 h 10981"/>
                  <a:gd name="T32" fmla="*/ 180 w 18056"/>
                  <a:gd name="T33" fmla="*/ 566 h 10981"/>
                  <a:gd name="T34" fmla="*/ 0 w 18056"/>
                  <a:gd name="T35" fmla="*/ 394 h 10981"/>
                  <a:gd name="T36" fmla="*/ 43 w 18056"/>
                  <a:gd name="T37" fmla="*/ 289 h 10981"/>
                  <a:gd name="T38" fmla="*/ 44 w 18056"/>
                  <a:gd name="T39" fmla="*/ 288 h 10981"/>
                  <a:gd name="T40" fmla="*/ 30 w 18056"/>
                  <a:gd name="T41" fmla="*/ 234 h 10981"/>
                  <a:gd name="T42" fmla="*/ 152 w 18056"/>
                  <a:gd name="T43" fmla="*/ 102 h 10981"/>
                  <a:gd name="T44" fmla="*/ 151 w 18056"/>
                  <a:gd name="T45" fmla="*/ 102 h 10981"/>
                  <a:gd name="T46" fmla="*/ 299 w 18056"/>
                  <a:gd name="T47" fmla="*/ 0 h 10981"/>
                  <a:gd name="T48" fmla="*/ 414 w 18056"/>
                  <a:gd name="T49" fmla="*/ 44 h 10981"/>
                  <a:gd name="T50" fmla="*/ 413 w 18056"/>
                  <a:gd name="T51" fmla="*/ 44 h 10981"/>
                  <a:gd name="T52" fmla="*/ 521 w 18056"/>
                  <a:gd name="T53" fmla="*/ 0 h 10981"/>
                  <a:gd name="T54" fmla="*/ 641 w 18056"/>
                  <a:gd name="T55" fmla="*/ 62 h 10981"/>
                  <a:gd name="T56" fmla="*/ 641 w 18056"/>
                  <a:gd name="T57" fmla="*/ 64 h 10981"/>
                  <a:gd name="T58" fmla="*/ 757 w 18056"/>
                  <a:gd name="T59" fmla="*/ 25 h 10981"/>
                  <a:gd name="T60" fmla="*/ 902 w 18056"/>
                  <a:gd name="T61" fmla="*/ 97 h 10981"/>
                  <a:gd name="T62" fmla="*/ 903 w 18056"/>
                  <a:gd name="T63" fmla="*/ 98 h 10981"/>
                  <a:gd name="T64" fmla="*/ 1008 w 18056"/>
                  <a:gd name="T65" fmla="*/ 74 h 10981"/>
                  <a:gd name="T66" fmla="*/ 1217 w 18056"/>
                  <a:gd name="T67" fmla="*/ 247 h 10981"/>
                  <a:gd name="T68" fmla="*/ 1215 w 18056"/>
                  <a:gd name="T69" fmla="*/ 271 h 10981"/>
                  <a:gd name="T70" fmla="*/ 1214 w 18056"/>
                  <a:gd name="T71" fmla="*/ 270 h 1098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8056" h="10981">
                    <a:moveTo>
                      <a:pt x="16426" y="3651"/>
                    </a:moveTo>
                    <a:cubicBezTo>
                      <a:pt x="17352" y="3730"/>
                      <a:pt x="18055" y="4380"/>
                      <a:pt x="18055" y="5155"/>
                    </a:cubicBezTo>
                    <a:cubicBezTo>
                      <a:pt x="18056" y="5691"/>
                      <a:pt x="17714" y="6188"/>
                      <a:pt x="17158" y="6459"/>
                    </a:cubicBezTo>
                    <a:lnTo>
                      <a:pt x="17167" y="6442"/>
                    </a:lnTo>
                    <a:cubicBezTo>
                      <a:pt x="17483" y="6721"/>
                      <a:pt x="17658" y="7088"/>
                      <a:pt x="17658" y="7470"/>
                    </a:cubicBezTo>
                    <a:cubicBezTo>
                      <a:pt x="17658" y="8301"/>
                      <a:pt x="16842" y="8975"/>
                      <a:pt x="15836" y="8975"/>
                    </a:cubicBezTo>
                    <a:cubicBezTo>
                      <a:pt x="15766" y="8974"/>
                      <a:pt x="15695" y="8971"/>
                      <a:pt x="15623" y="8964"/>
                    </a:cubicBezTo>
                    <a:lnTo>
                      <a:pt x="15633" y="8974"/>
                    </a:lnTo>
                    <a:cubicBezTo>
                      <a:pt x="15058" y="9808"/>
                      <a:pt x="13990" y="10322"/>
                      <a:pt x="12833" y="10322"/>
                    </a:cubicBezTo>
                    <a:cubicBezTo>
                      <a:pt x="12248" y="10322"/>
                      <a:pt x="11672" y="10190"/>
                      <a:pt x="11171" y="9939"/>
                    </a:cubicBezTo>
                    <a:lnTo>
                      <a:pt x="11176" y="9941"/>
                    </a:lnTo>
                    <a:cubicBezTo>
                      <a:pt x="10652" y="10591"/>
                      <a:pt x="9772" y="10981"/>
                      <a:pt x="8829" y="10981"/>
                    </a:cubicBezTo>
                    <a:cubicBezTo>
                      <a:pt x="7586" y="10981"/>
                      <a:pt x="6488" y="10306"/>
                      <a:pt x="6128" y="9318"/>
                    </a:cubicBezTo>
                    <a:lnTo>
                      <a:pt x="6125" y="9331"/>
                    </a:lnTo>
                    <a:cubicBezTo>
                      <a:pt x="5741" y="9529"/>
                      <a:pt x="5298" y="9634"/>
                      <a:pt x="4844" y="9634"/>
                    </a:cubicBezTo>
                    <a:cubicBezTo>
                      <a:pt x="3517" y="9634"/>
                      <a:pt x="2437" y="8749"/>
                      <a:pt x="2427" y="7650"/>
                    </a:cubicBezTo>
                    <a:lnTo>
                      <a:pt x="2431" y="7645"/>
                    </a:lnTo>
                    <a:cubicBezTo>
                      <a:pt x="1036" y="7480"/>
                      <a:pt x="0" y="6491"/>
                      <a:pt x="0" y="5325"/>
                    </a:cubicBezTo>
                    <a:cubicBezTo>
                      <a:pt x="0" y="4808"/>
                      <a:pt x="206" y="4307"/>
                      <a:pt x="586" y="3897"/>
                    </a:cubicBezTo>
                    <a:lnTo>
                      <a:pt x="592" y="3896"/>
                    </a:lnTo>
                    <a:cubicBezTo>
                      <a:pt x="473" y="3665"/>
                      <a:pt x="411" y="3418"/>
                      <a:pt x="411" y="3167"/>
                    </a:cubicBezTo>
                    <a:cubicBezTo>
                      <a:pt x="411" y="2333"/>
                      <a:pt x="1085" y="1602"/>
                      <a:pt x="2055" y="1383"/>
                    </a:cubicBezTo>
                    <a:lnTo>
                      <a:pt x="2047" y="1379"/>
                    </a:lnTo>
                    <a:cubicBezTo>
                      <a:pt x="2221" y="581"/>
                      <a:pt x="3063" y="0"/>
                      <a:pt x="4045" y="0"/>
                    </a:cubicBezTo>
                    <a:cubicBezTo>
                      <a:pt x="4642" y="0"/>
                      <a:pt x="5208" y="217"/>
                      <a:pt x="5594" y="593"/>
                    </a:cubicBezTo>
                    <a:lnTo>
                      <a:pt x="5591" y="595"/>
                    </a:lnTo>
                    <a:cubicBezTo>
                      <a:pt x="5935" y="220"/>
                      <a:pt x="6472" y="0"/>
                      <a:pt x="7042" y="0"/>
                    </a:cubicBezTo>
                    <a:cubicBezTo>
                      <a:pt x="7733" y="0"/>
                      <a:pt x="8366" y="324"/>
                      <a:pt x="8674" y="837"/>
                    </a:cubicBezTo>
                    <a:lnTo>
                      <a:pt x="8668" y="862"/>
                    </a:lnTo>
                    <a:cubicBezTo>
                      <a:pt x="9085" y="521"/>
                      <a:pt x="9647" y="331"/>
                      <a:pt x="10232" y="331"/>
                    </a:cubicBezTo>
                    <a:cubicBezTo>
                      <a:pt x="11056" y="330"/>
                      <a:pt x="11814" y="707"/>
                      <a:pt x="12201" y="1311"/>
                    </a:cubicBezTo>
                    <a:lnTo>
                      <a:pt x="12207" y="1323"/>
                    </a:lnTo>
                    <a:cubicBezTo>
                      <a:pt x="12640" y="1113"/>
                      <a:pt x="13133" y="1003"/>
                      <a:pt x="13635" y="1003"/>
                    </a:cubicBezTo>
                    <a:cubicBezTo>
                      <a:pt x="15194" y="1003"/>
                      <a:pt x="16457" y="2049"/>
                      <a:pt x="16457" y="3339"/>
                    </a:cubicBezTo>
                    <a:cubicBezTo>
                      <a:pt x="16458" y="3445"/>
                      <a:pt x="16449" y="3550"/>
                      <a:pt x="16432" y="3654"/>
                    </a:cubicBezTo>
                    <a:lnTo>
                      <a:pt x="16426" y="3651"/>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72" name="Freeform 26"/>
              <p:cNvSpPr>
                <a:spLocks/>
              </p:cNvSpPr>
              <p:nvPr/>
            </p:nvSpPr>
            <p:spPr bwMode="auto">
              <a:xfrm>
                <a:off x="2854" y="3178"/>
                <a:ext cx="78" cy="15"/>
              </a:xfrm>
              <a:custGeom>
                <a:avLst/>
                <a:gdLst>
                  <a:gd name="T0" fmla="*/ 78 w 78"/>
                  <a:gd name="T1" fmla="*/ 0 h 15"/>
                  <a:gd name="T2" fmla="*/ 10 w 78"/>
                  <a:gd name="T3" fmla="*/ 15 h 15"/>
                  <a:gd name="T4" fmla="*/ 0 w 78"/>
                  <a:gd name="T5" fmla="*/ 15 h 15"/>
                  <a:gd name="T6" fmla="*/ 0 60000 65536"/>
                  <a:gd name="T7" fmla="*/ 0 60000 65536"/>
                  <a:gd name="T8" fmla="*/ 0 60000 65536"/>
                </a:gdLst>
                <a:ahLst/>
                <a:cxnLst>
                  <a:cxn ang="T6">
                    <a:pos x="T0" y="T1"/>
                  </a:cxn>
                  <a:cxn ang="T7">
                    <a:pos x="T2" y="T3"/>
                  </a:cxn>
                  <a:cxn ang="T8">
                    <a:pos x="T4" y="T5"/>
                  </a:cxn>
                </a:cxnLst>
                <a:rect l="0" t="0" r="r" b="b"/>
                <a:pathLst>
                  <a:path w="78" h="15">
                    <a:moveTo>
                      <a:pt x="78" y="0"/>
                    </a:moveTo>
                    <a:cubicBezTo>
                      <a:pt x="57" y="10"/>
                      <a:pt x="34" y="15"/>
                      <a:pt x="10" y="15"/>
                    </a:cubicBezTo>
                    <a:cubicBezTo>
                      <a:pt x="7" y="15"/>
                      <a:pt x="3" y="15"/>
                      <a:pt x="0" y="15"/>
                    </a:cubicBez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73" name="Freeform 27"/>
              <p:cNvSpPr>
                <a:spLocks/>
              </p:cNvSpPr>
              <p:nvPr/>
            </p:nvSpPr>
            <p:spPr bwMode="auto">
              <a:xfrm>
                <a:off x="2784" y="3356"/>
                <a:ext cx="34" cy="8"/>
              </a:xfrm>
              <a:custGeom>
                <a:avLst/>
                <a:gdLst>
                  <a:gd name="T0" fmla="*/ 34 w 34"/>
                  <a:gd name="T1" fmla="*/ 8 h 8"/>
                  <a:gd name="T2" fmla="*/ 0 w 34"/>
                  <a:gd name="T3" fmla="*/ 0 h 8"/>
                  <a:gd name="T4" fmla="*/ 0 60000 65536"/>
                  <a:gd name="T5" fmla="*/ 0 60000 65536"/>
                </a:gdLst>
                <a:ahLst/>
                <a:cxnLst>
                  <a:cxn ang="T4">
                    <a:pos x="T0" y="T1"/>
                  </a:cxn>
                  <a:cxn ang="T5">
                    <a:pos x="T2" y="T3"/>
                  </a:cxn>
                </a:cxnLst>
                <a:rect l="0" t="0" r="r" b="b"/>
                <a:pathLst>
                  <a:path w="34" h="8">
                    <a:moveTo>
                      <a:pt x="34" y="8"/>
                    </a:moveTo>
                    <a:cubicBezTo>
                      <a:pt x="23" y="6"/>
                      <a:pt x="11" y="4"/>
                      <a:pt x="0" y="0"/>
                    </a:cubicBez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74" name="Freeform 28"/>
              <p:cNvSpPr>
                <a:spLocks/>
              </p:cNvSpPr>
              <p:nvPr/>
            </p:nvSpPr>
            <p:spPr bwMode="auto">
              <a:xfrm>
                <a:off x="2489" y="3403"/>
                <a:ext cx="21" cy="33"/>
              </a:xfrm>
              <a:custGeom>
                <a:avLst/>
                <a:gdLst>
                  <a:gd name="T0" fmla="*/ 21 w 21"/>
                  <a:gd name="T1" fmla="*/ 0 h 33"/>
                  <a:gd name="T2" fmla="*/ 0 w 21"/>
                  <a:gd name="T3" fmla="*/ 33 h 33"/>
                  <a:gd name="T4" fmla="*/ 0 60000 65536"/>
                  <a:gd name="T5" fmla="*/ 0 60000 65536"/>
                </a:gdLst>
                <a:ahLst/>
                <a:cxnLst>
                  <a:cxn ang="T4">
                    <a:pos x="T0" y="T1"/>
                  </a:cxn>
                  <a:cxn ang="T5">
                    <a:pos x="T2" y="T3"/>
                  </a:cxn>
                </a:cxnLst>
                <a:rect l="0" t="0" r="r" b="b"/>
                <a:pathLst>
                  <a:path w="21" h="33">
                    <a:moveTo>
                      <a:pt x="21" y="0"/>
                    </a:moveTo>
                    <a:cubicBezTo>
                      <a:pt x="16" y="12"/>
                      <a:pt x="9" y="23"/>
                      <a:pt x="0" y="33"/>
                    </a:cubicBez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75" name="Freeform 29"/>
              <p:cNvSpPr>
                <a:spLocks/>
              </p:cNvSpPr>
              <p:nvPr/>
            </p:nvSpPr>
            <p:spPr bwMode="auto">
              <a:xfrm>
                <a:off x="2108" y="3354"/>
                <a:ext cx="8" cy="36"/>
              </a:xfrm>
              <a:custGeom>
                <a:avLst/>
                <a:gdLst>
                  <a:gd name="T0" fmla="*/ 8 w 8"/>
                  <a:gd name="T1" fmla="*/ 36 h 36"/>
                  <a:gd name="T2" fmla="*/ 0 w 8"/>
                  <a:gd name="T3" fmla="*/ 0 h 36"/>
                  <a:gd name="T4" fmla="*/ 0 60000 65536"/>
                  <a:gd name="T5" fmla="*/ 0 60000 65536"/>
                </a:gdLst>
                <a:ahLst/>
                <a:cxnLst>
                  <a:cxn ang="T4">
                    <a:pos x="T0" y="T1"/>
                  </a:cxn>
                  <a:cxn ang="T5">
                    <a:pos x="T2" y="T3"/>
                  </a:cxn>
                </a:cxnLst>
                <a:rect l="0" t="0" r="r" b="b"/>
                <a:pathLst>
                  <a:path w="8" h="36">
                    <a:moveTo>
                      <a:pt x="8" y="36"/>
                    </a:moveTo>
                    <a:cubicBezTo>
                      <a:pt x="4" y="24"/>
                      <a:pt x="1" y="12"/>
                      <a:pt x="0" y="0"/>
                    </a:cubicBez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76" name="Freeform 30"/>
              <p:cNvSpPr>
                <a:spLocks/>
              </p:cNvSpPr>
              <p:nvPr/>
            </p:nvSpPr>
            <p:spPr bwMode="auto">
              <a:xfrm>
                <a:off x="1842" y="3132"/>
                <a:ext cx="101" cy="134"/>
              </a:xfrm>
              <a:custGeom>
                <a:avLst/>
                <a:gdLst>
                  <a:gd name="T0" fmla="*/ 0 w 101"/>
                  <a:gd name="T1" fmla="*/ 134 h 134"/>
                  <a:gd name="T2" fmla="*/ 0 w 101"/>
                  <a:gd name="T3" fmla="*/ 133 h 134"/>
                  <a:gd name="T4" fmla="*/ 101 w 101"/>
                  <a:gd name="T5" fmla="*/ 0 h 134"/>
                  <a:gd name="T6" fmla="*/ 0 60000 65536"/>
                  <a:gd name="T7" fmla="*/ 0 60000 65536"/>
                  <a:gd name="T8" fmla="*/ 0 60000 65536"/>
                </a:gdLst>
                <a:ahLst/>
                <a:cxnLst>
                  <a:cxn ang="T6">
                    <a:pos x="T0" y="T1"/>
                  </a:cxn>
                  <a:cxn ang="T7">
                    <a:pos x="T2" y="T3"/>
                  </a:cxn>
                  <a:cxn ang="T8">
                    <a:pos x="T4" y="T5"/>
                  </a:cxn>
                </a:cxnLst>
                <a:rect l="0" t="0" r="r" b="b"/>
                <a:pathLst>
                  <a:path w="101" h="134">
                    <a:moveTo>
                      <a:pt x="0" y="134"/>
                    </a:moveTo>
                    <a:cubicBezTo>
                      <a:pt x="0" y="134"/>
                      <a:pt x="0" y="133"/>
                      <a:pt x="0" y="133"/>
                    </a:cubicBezTo>
                    <a:cubicBezTo>
                      <a:pt x="0" y="76"/>
                      <a:pt x="39" y="25"/>
                      <a:pt x="101" y="0"/>
                    </a:cubicBez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77" name="Freeform 31"/>
              <p:cNvSpPr>
                <a:spLocks/>
              </p:cNvSpPr>
              <p:nvPr/>
            </p:nvSpPr>
            <p:spPr bwMode="auto">
              <a:xfrm>
                <a:off x="1706" y="2988"/>
                <a:ext cx="45" cy="50"/>
              </a:xfrm>
              <a:custGeom>
                <a:avLst/>
                <a:gdLst>
                  <a:gd name="T0" fmla="*/ 45 w 45"/>
                  <a:gd name="T1" fmla="*/ 50 h 50"/>
                  <a:gd name="T2" fmla="*/ 0 w 45"/>
                  <a:gd name="T3" fmla="*/ 0 h 50"/>
                  <a:gd name="T4" fmla="*/ 0 60000 65536"/>
                  <a:gd name="T5" fmla="*/ 0 60000 65536"/>
                </a:gdLst>
                <a:ahLst/>
                <a:cxnLst>
                  <a:cxn ang="T4">
                    <a:pos x="T0" y="T1"/>
                  </a:cxn>
                  <a:cxn ang="T5">
                    <a:pos x="T2" y="T3"/>
                  </a:cxn>
                </a:cxnLst>
                <a:rect l="0" t="0" r="r" b="b"/>
                <a:pathLst>
                  <a:path w="45" h="50">
                    <a:moveTo>
                      <a:pt x="45" y="50"/>
                    </a:moveTo>
                    <a:cubicBezTo>
                      <a:pt x="26" y="37"/>
                      <a:pt x="10" y="20"/>
                      <a:pt x="0" y="0"/>
                    </a:cubicBez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78" name="Freeform 32"/>
              <p:cNvSpPr>
                <a:spLocks/>
              </p:cNvSpPr>
              <p:nvPr/>
            </p:nvSpPr>
            <p:spPr bwMode="auto">
              <a:xfrm>
                <a:off x="1812" y="2802"/>
                <a:ext cx="2" cy="24"/>
              </a:xfrm>
              <a:custGeom>
                <a:avLst/>
                <a:gdLst>
                  <a:gd name="T0" fmla="*/ 0 w 2"/>
                  <a:gd name="T1" fmla="*/ 24 h 24"/>
                  <a:gd name="T2" fmla="*/ 0 w 2"/>
                  <a:gd name="T3" fmla="*/ 22 h 24"/>
                  <a:gd name="T4" fmla="*/ 2 w 2"/>
                  <a:gd name="T5" fmla="*/ 0 h 24"/>
                  <a:gd name="T6" fmla="*/ 0 60000 65536"/>
                  <a:gd name="T7" fmla="*/ 0 60000 65536"/>
                  <a:gd name="T8" fmla="*/ 0 60000 65536"/>
                </a:gdLst>
                <a:ahLst/>
                <a:cxnLst>
                  <a:cxn ang="T6">
                    <a:pos x="T0" y="T1"/>
                  </a:cxn>
                  <a:cxn ang="T7">
                    <a:pos x="T2" y="T3"/>
                  </a:cxn>
                  <a:cxn ang="T8">
                    <a:pos x="T4" y="T5"/>
                  </a:cxn>
                </a:cxnLst>
                <a:rect l="0" t="0" r="r" b="b"/>
                <a:pathLst>
                  <a:path w="2" h="24">
                    <a:moveTo>
                      <a:pt x="0" y="24"/>
                    </a:moveTo>
                    <a:cubicBezTo>
                      <a:pt x="0" y="23"/>
                      <a:pt x="0" y="22"/>
                      <a:pt x="0" y="22"/>
                    </a:cubicBezTo>
                    <a:cubicBezTo>
                      <a:pt x="0" y="14"/>
                      <a:pt x="0" y="7"/>
                      <a:pt x="2" y="0"/>
                    </a:cubicBez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79" name="Freeform 33"/>
              <p:cNvSpPr>
                <a:spLocks/>
              </p:cNvSpPr>
              <p:nvPr/>
            </p:nvSpPr>
            <p:spPr bwMode="auto">
              <a:xfrm>
                <a:off x="2076" y="2743"/>
                <a:ext cx="23" cy="31"/>
              </a:xfrm>
              <a:custGeom>
                <a:avLst/>
                <a:gdLst>
                  <a:gd name="T0" fmla="*/ 0 w 23"/>
                  <a:gd name="T1" fmla="*/ 0 h 31"/>
                  <a:gd name="T2" fmla="*/ 23 w 23"/>
                  <a:gd name="T3" fmla="*/ 31 h 31"/>
                  <a:gd name="T4" fmla="*/ 0 60000 65536"/>
                  <a:gd name="T5" fmla="*/ 0 60000 65536"/>
                </a:gdLst>
                <a:ahLst/>
                <a:cxnLst>
                  <a:cxn ang="T4">
                    <a:pos x="T0" y="T1"/>
                  </a:cxn>
                  <a:cxn ang="T5">
                    <a:pos x="T2" y="T3"/>
                  </a:cxn>
                </a:cxnLst>
                <a:rect l="0" t="0" r="r" b="b"/>
                <a:pathLst>
                  <a:path w="23" h="31">
                    <a:moveTo>
                      <a:pt x="0" y="0"/>
                    </a:moveTo>
                    <a:cubicBezTo>
                      <a:pt x="10" y="10"/>
                      <a:pt x="18" y="20"/>
                      <a:pt x="23" y="31"/>
                    </a:cubicBez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80" name="Freeform 34"/>
              <p:cNvSpPr>
                <a:spLocks/>
              </p:cNvSpPr>
              <p:nvPr/>
            </p:nvSpPr>
            <p:spPr bwMode="auto">
              <a:xfrm>
                <a:off x="2304" y="2762"/>
                <a:ext cx="11" cy="26"/>
              </a:xfrm>
              <a:custGeom>
                <a:avLst/>
                <a:gdLst>
                  <a:gd name="T0" fmla="*/ 0 w 11"/>
                  <a:gd name="T1" fmla="*/ 0 h 26"/>
                  <a:gd name="T2" fmla="*/ 11 w 11"/>
                  <a:gd name="T3" fmla="*/ 26 h 26"/>
                  <a:gd name="T4" fmla="*/ 0 60000 65536"/>
                  <a:gd name="T5" fmla="*/ 0 60000 65536"/>
                </a:gdLst>
                <a:ahLst/>
                <a:cxnLst>
                  <a:cxn ang="T4">
                    <a:pos x="T0" y="T1"/>
                  </a:cxn>
                  <a:cxn ang="T5">
                    <a:pos x="T2" y="T3"/>
                  </a:cxn>
                </a:cxnLst>
                <a:rect l="0" t="0" r="r" b="b"/>
                <a:pathLst>
                  <a:path w="11" h="26">
                    <a:moveTo>
                      <a:pt x="0" y="0"/>
                    </a:moveTo>
                    <a:cubicBezTo>
                      <a:pt x="5" y="8"/>
                      <a:pt x="9" y="17"/>
                      <a:pt x="11" y="26"/>
                    </a:cubicBez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81" name="Freeform 35"/>
              <p:cNvSpPr>
                <a:spLocks/>
              </p:cNvSpPr>
              <p:nvPr/>
            </p:nvSpPr>
            <p:spPr bwMode="auto">
              <a:xfrm>
                <a:off x="2526" y="2798"/>
                <a:ext cx="40" cy="25"/>
              </a:xfrm>
              <a:custGeom>
                <a:avLst/>
                <a:gdLst>
                  <a:gd name="T0" fmla="*/ 0 w 40"/>
                  <a:gd name="T1" fmla="*/ 25 h 25"/>
                  <a:gd name="T2" fmla="*/ 40 w 40"/>
                  <a:gd name="T3" fmla="*/ 0 h 25"/>
                  <a:gd name="T4" fmla="*/ 0 60000 65536"/>
                  <a:gd name="T5" fmla="*/ 0 60000 65536"/>
                </a:gdLst>
                <a:ahLst/>
                <a:cxnLst>
                  <a:cxn ang="T4">
                    <a:pos x="T0" y="T1"/>
                  </a:cxn>
                  <a:cxn ang="T5">
                    <a:pos x="T2" y="T3"/>
                  </a:cxn>
                </a:cxnLst>
                <a:rect l="0" t="0" r="r" b="b"/>
                <a:pathLst>
                  <a:path w="40" h="25">
                    <a:moveTo>
                      <a:pt x="0" y="25"/>
                    </a:moveTo>
                    <a:cubicBezTo>
                      <a:pt x="12" y="15"/>
                      <a:pt x="25" y="7"/>
                      <a:pt x="40" y="0"/>
                    </a:cubicBez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82" name="Freeform 36"/>
              <p:cNvSpPr>
                <a:spLocks/>
              </p:cNvSpPr>
              <p:nvPr/>
            </p:nvSpPr>
            <p:spPr bwMode="auto">
              <a:xfrm>
                <a:off x="2871" y="2970"/>
                <a:ext cx="7" cy="27"/>
              </a:xfrm>
              <a:custGeom>
                <a:avLst/>
                <a:gdLst>
                  <a:gd name="T0" fmla="*/ 7 w 7"/>
                  <a:gd name="T1" fmla="*/ 0 h 27"/>
                  <a:gd name="T2" fmla="*/ 0 w 7"/>
                  <a:gd name="T3" fmla="*/ 27 h 27"/>
                  <a:gd name="T4" fmla="*/ 0 60000 65536"/>
                  <a:gd name="T5" fmla="*/ 0 60000 65536"/>
                </a:gdLst>
                <a:ahLst/>
                <a:cxnLst>
                  <a:cxn ang="T4">
                    <a:pos x="T0" y="T1"/>
                  </a:cxn>
                  <a:cxn ang="T5">
                    <a:pos x="T2" y="T3"/>
                  </a:cxn>
                </a:cxnLst>
                <a:rect l="0" t="0" r="r" b="b"/>
                <a:pathLst>
                  <a:path w="7" h="27">
                    <a:moveTo>
                      <a:pt x="7" y="0"/>
                    </a:moveTo>
                    <a:cubicBezTo>
                      <a:pt x="6" y="9"/>
                      <a:pt x="3" y="18"/>
                      <a:pt x="0" y="27"/>
                    </a:cubicBez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83" name="Oval 37"/>
              <p:cNvSpPr>
                <a:spLocks noChangeArrowheads="1"/>
              </p:cNvSpPr>
              <p:nvPr/>
            </p:nvSpPr>
            <p:spPr bwMode="auto">
              <a:xfrm>
                <a:off x="2644" y="3444"/>
                <a:ext cx="223" cy="135"/>
              </a:xfrm>
              <a:prstGeom prst="ellipse">
                <a:avLst/>
              </a:prstGeom>
              <a:solidFill>
                <a:srgbClr val="FFFFFF"/>
              </a:solidFill>
              <a:ln w="0">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84" name="Oval 38"/>
              <p:cNvSpPr>
                <a:spLocks noChangeArrowheads="1"/>
              </p:cNvSpPr>
              <p:nvPr/>
            </p:nvSpPr>
            <p:spPr bwMode="auto">
              <a:xfrm>
                <a:off x="2644" y="3444"/>
                <a:ext cx="223" cy="135"/>
              </a:xfrm>
              <a:prstGeom prst="ellipse">
                <a:avLst/>
              </a:prstGeom>
              <a:noFill/>
              <a:ln w="7938"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85" name="Oval 39"/>
              <p:cNvSpPr>
                <a:spLocks noChangeArrowheads="1"/>
              </p:cNvSpPr>
              <p:nvPr/>
            </p:nvSpPr>
            <p:spPr bwMode="auto">
              <a:xfrm>
                <a:off x="2787" y="3567"/>
                <a:ext cx="148" cy="91"/>
              </a:xfrm>
              <a:prstGeom prst="ellipse">
                <a:avLst/>
              </a:prstGeom>
              <a:solidFill>
                <a:srgbClr val="FFFFFF"/>
              </a:solidFill>
              <a:ln w="0">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86" name="Oval 40"/>
              <p:cNvSpPr>
                <a:spLocks noChangeArrowheads="1"/>
              </p:cNvSpPr>
              <p:nvPr/>
            </p:nvSpPr>
            <p:spPr bwMode="auto">
              <a:xfrm>
                <a:off x="2787" y="3567"/>
                <a:ext cx="148" cy="91"/>
              </a:xfrm>
              <a:prstGeom prst="ellipse">
                <a:avLst/>
              </a:prstGeom>
              <a:noFill/>
              <a:ln w="7938"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87" name="Oval 41"/>
              <p:cNvSpPr>
                <a:spLocks noChangeArrowheads="1"/>
              </p:cNvSpPr>
              <p:nvPr/>
            </p:nvSpPr>
            <p:spPr bwMode="auto">
              <a:xfrm>
                <a:off x="2890" y="3652"/>
                <a:ext cx="74" cy="46"/>
              </a:xfrm>
              <a:prstGeom prst="ellipse">
                <a:avLst/>
              </a:prstGeom>
              <a:solidFill>
                <a:srgbClr val="FFFFFF"/>
              </a:solidFill>
              <a:ln w="0">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88" name="Oval 42"/>
              <p:cNvSpPr>
                <a:spLocks noChangeArrowheads="1"/>
              </p:cNvSpPr>
              <p:nvPr/>
            </p:nvSpPr>
            <p:spPr bwMode="auto">
              <a:xfrm>
                <a:off x="2890" y="3652"/>
                <a:ext cx="74" cy="46"/>
              </a:xfrm>
              <a:prstGeom prst="ellipse">
                <a:avLst/>
              </a:prstGeom>
              <a:noFill/>
              <a:ln w="7938"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grpSp>
        <p:grpSp>
          <p:nvGrpSpPr>
            <p:cNvPr id="17434" name="Group 43"/>
            <p:cNvGrpSpPr>
              <a:grpSpLocks/>
            </p:cNvGrpSpPr>
            <p:nvPr/>
          </p:nvGrpSpPr>
          <p:grpSpPr bwMode="auto">
            <a:xfrm>
              <a:off x="1594" y="2634"/>
              <a:ext cx="656" cy="168"/>
              <a:chOff x="1790" y="2824"/>
              <a:chExt cx="656" cy="168"/>
            </a:xfrm>
          </p:grpSpPr>
          <p:sp>
            <p:nvSpPr>
              <p:cNvPr id="17930" name="Freeform 44"/>
              <p:cNvSpPr>
                <a:spLocks/>
              </p:cNvSpPr>
              <p:nvPr/>
            </p:nvSpPr>
            <p:spPr bwMode="auto">
              <a:xfrm>
                <a:off x="2036" y="2832"/>
                <a:ext cx="26" cy="37"/>
              </a:xfrm>
              <a:custGeom>
                <a:avLst/>
                <a:gdLst>
                  <a:gd name="T0" fmla="*/ 1 w 26"/>
                  <a:gd name="T1" fmla="*/ 0 h 37"/>
                  <a:gd name="T2" fmla="*/ 0 w 26"/>
                  <a:gd name="T3" fmla="*/ 0 h 37"/>
                  <a:gd name="T4" fmla="*/ 17 w 26"/>
                  <a:gd name="T5" fmla="*/ 37 h 37"/>
                  <a:gd name="T6" fmla="*/ 26 w 26"/>
                  <a:gd name="T7" fmla="*/ 37 h 37"/>
                  <a:gd name="T8" fmla="*/ 7 w 26"/>
                  <a:gd name="T9" fmla="*/ 0 h 37"/>
                  <a:gd name="T10" fmla="*/ 1 w 26"/>
                  <a:gd name="T11" fmla="*/ 0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37">
                    <a:moveTo>
                      <a:pt x="1" y="0"/>
                    </a:moveTo>
                    <a:lnTo>
                      <a:pt x="0" y="0"/>
                    </a:lnTo>
                    <a:lnTo>
                      <a:pt x="17" y="37"/>
                    </a:lnTo>
                    <a:lnTo>
                      <a:pt x="26" y="37"/>
                    </a:lnTo>
                    <a:lnTo>
                      <a:pt x="7" y="0"/>
                    </a:lnTo>
                    <a:lnTo>
                      <a:pt x="1" y="0"/>
                    </a:lnTo>
                    <a:close/>
                  </a:path>
                </a:pathLst>
              </a:custGeom>
              <a:solidFill>
                <a:srgbClr val="800000"/>
              </a:solidFill>
              <a:ln w="1588">
                <a:solidFill>
                  <a:srgbClr val="000000"/>
                </a:solidFill>
                <a:prstDash val="solid"/>
                <a:round/>
                <a:headEnd/>
                <a:tailEnd/>
              </a:ln>
            </p:spPr>
            <p:txBody>
              <a:bodyPr/>
              <a:lstStyle/>
              <a:p>
                <a:endParaRPr lang="fr-FR"/>
              </a:p>
            </p:txBody>
          </p:sp>
          <p:sp>
            <p:nvSpPr>
              <p:cNvPr id="17931" name="Freeform 45"/>
              <p:cNvSpPr>
                <a:spLocks/>
              </p:cNvSpPr>
              <p:nvPr/>
            </p:nvSpPr>
            <p:spPr bwMode="auto">
              <a:xfrm>
                <a:off x="2165" y="2852"/>
                <a:ext cx="24" cy="25"/>
              </a:xfrm>
              <a:custGeom>
                <a:avLst/>
                <a:gdLst>
                  <a:gd name="T0" fmla="*/ 6 w 24"/>
                  <a:gd name="T1" fmla="*/ 3 h 25"/>
                  <a:gd name="T2" fmla="*/ 7 w 24"/>
                  <a:gd name="T3" fmla="*/ 3 h 25"/>
                  <a:gd name="T4" fmla="*/ 24 w 24"/>
                  <a:gd name="T5" fmla="*/ 25 h 25"/>
                  <a:gd name="T6" fmla="*/ 16 w 24"/>
                  <a:gd name="T7" fmla="*/ 24 h 25"/>
                  <a:gd name="T8" fmla="*/ 0 w 24"/>
                  <a:gd name="T9" fmla="*/ 0 h 25"/>
                  <a:gd name="T10" fmla="*/ 6 w 24"/>
                  <a:gd name="T11" fmla="*/ 3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5">
                    <a:moveTo>
                      <a:pt x="6" y="3"/>
                    </a:moveTo>
                    <a:lnTo>
                      <a:pt x="7" y="3"/>
                    </a:lnTo>
                    <a:lnTo>
                      <a:pt x="24" y="25"/>
                    </a:lnTo>
                    <a:lnTo>
                      <a:pt x="16" y="24"/>
                    </a:lnTo>
                    <a:lnTo>
                      <a:pt x="0" y="0"/>
                    </a:lnTo>
                    <a:lnTo>
                      <a:pt x="6" y="3"/>
                    </a:lnTo>
                    <a:close/>
                  </a:path>
                </a:pathLst>
              </a:custGeom>
              <a:solidFill>
                <a:srgbClr val="800000"/>
              </a:solidFill>
              <a:ln w="1588">
                <a:solidFill>
                  <a:srgbClr val="000000"/>
                </a:solidFill>
                <a:prstDash val="solid"/>
                <a:round/>
                <a:headEnd/>
                <a:tailEnd/>
              </a:ln>
            </p:spPr>
            <p:txBody>
              <a:bodyPr/>
              <a:lstStyle/>
              <a:p>
                <a:endParaRPr lang="fr-FR"/>
              </a:p>
            </p:txBody>
          </p:sp>
          <p:sp>
            <p:nvSpPr>
              <p:cNvPr id="17932" name="Freeform 46"/>
              <p:cNvSpPr>
                <a:spLocks/>
              </p:cNvSpPr>
              <p:nvPr/>
            </p:nvSpPr>
            <p:spPr bwMode="auto">
              <a:xfrm>
                <a:off x="1983" y="2830"/>
                <a:ext cx="240" cy="52"/>
              </a:xfrm>
              <a:custGeom>
                <a:avLst/>
                <a:gdLst>
                  <a:gd name="T0" fmla="*/ 2 w 240"/>
                  <a:gd name="T1" fmla="*/ 7 h 52"/>
                  <a:gd name="T2" fmla="*/ 24 w 240"/>
                  <a:gd name="T3" fmla="*/ 6 h 52"/>
                  <a:gd name="T4" fmla="*/ 41 w 240"/>
                  <a:gd name="T5" fmla="*/ 6 h 52"/>
                  <a:gd name="T6" fmla="*/ 65 w 240"/>
                  <a:gd name="T7" fmla="*/ 5 h 52"/>
                  <a:gd name="T8" fmla="*/ 86 w 240"/>
                  <a:gd name="T9" fmla="*/ 5 h 52"/>
                  <a:gd name="T10" fmla="*/ 110 w 240"/>
                  <a:gd name="T11" fmla="*/ 5 h 52"/>
                  <a:gd name="T12" fmla="*/ 132 w 240"/>
                  <a:gd name="T13" fmla="*/ 5 h 52"/>
                  <a:gd name="T14" fmla="*/ 142 w 240"/>
                  <a:gd name="T15" fmla="*/ 7 h 52"/>
                  <a:gd name="T16" fmla="*/ 151 w 240"/>
                  <a:gd name="T17" fmla="*/ 9 h 52"/>
                  <a:gd name="T18" fmla="*/ 160 w 240"/>
                  <a:gd name="T19" fmla="*/ 12 h 52"/>
                  <a:gd name="T20" fmla="*/ 170 w 240"/>
                  <a:gd name="T21" fmla="*/ 16 h 52"/>
                  <a:gd name="T22" fmla="*/ 204 w 240"/>
                  <a:gd name="T23" fmla="*/ 34 h 52"/>
                  <a:gd name="T24" fmla="*/ 222 w 240"/>
                  <a:gd name="T25" fmla="*/ 42 h 52"/>
                  <a:gd name="T26" fmla="*/ 232 w 240"/>
                  <a:gd name="T27" fmla="*/ 48 h 52"/>
                  <a:gd name="T28" fmla="*/ 223 w 240"/>
                  <a:gd name="T29" fmla="*/ 48 h 52"/>
                  <a:gd name="T30" fmla="*/ 0 w 240"/>
                  <a:gd name="T31" fmla="*/ 31 h 52"/>
                  <a:gd name="T32" fmla="*/ 0 w 240"/>
                  <a:gd name="T33" fmla="*/ 36 h 52"/>
                  <a:gd name="T34" fmla="*/ 233 w 240"/>
                  <a:gd name="T35" fmla="*/ 52 h 52"/>
                  <a:gd name="T36" fmla="*/ 240 w 240"/>
                  <a:gd name="T37" fmla="*/ 51 h 52"/>
                  <a:gd name="T38" fmla="*/ 236 w 240"/>
                  <a:gd name="T39" fmla="*/ 46 h 52"/>
                  <a:gd name="T40" fmla="*/ 230 w 240"/>
                  <a:gd name="T41" fmla="*/ 42 h 52"/>
                  <a:gd name="T42" fmla="*/ 214 w 240"/>
                  <a:gd name="T43" fmla="*/ 34 h 52"/>
                  <a:gd name="T44" fmla="*/ 202 w 240"/>
                  <a:gd name="T45" fmla="*/ 27 h 52"/>
                  <a:gd name="T46" fmla="*/ 171 w 240"/>
                  <a:gd name="T47" fmla="*/ 12 h 52"/>
                  <a:gd name="T48" fmla="*/ 157 w 240"/>
                  <a:gd name="T49" fmla="*/ 6 h 52"/>
                  <a:gd name="T50" fmla="*/ 143 w 240"/>
                  <a:gd name="T51" fmla="*/ 3 h 52"/>
                  <a:gd name="T52" fmla="*/ 113 w 240"/>
                  <a:gd name="T53" fmla="*/ 0 h 52"/>
                  <a:gd name="T54" fmla="*/ 70 w 240"/>
                  <a:gd name="T55" fmla="*/ 0 h 52"/>
                  <a:gd name="T56" fmla="*/ 2 w 240"/>
                  <a:gd name="T57" fmla="*/ 4 h 52"/>
                  <a:gd name="T58" fmla="*/ 2 w 240"/>
                  <a:gd name="T59" fmla="*/ 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40" h="52">
                    <a:moveTo>
                      <a:pt x="2" y="7"/>
                    </a:moveTo>
                    <a:lnTo>
                      <a:pt x="24" y="6"/>
                    </a:lnTo>
                    <a:lnTo>
                      <a:pt x="41" y="6"/>
                    </a:lnTo>
                    <a:lnTo>
                      <a:pt x="65" y="5"/>
                    </a:lnTo>
                    <a:lnTo>
                      <a:pt x="86" y="5"/>
                    </a:lnTo>
                    <a:lnTo>
                      <a:pt x="110" y="5"/>
                    </a:lnTo>
                    <a:lnTo>
                      <a:pt x="132" y="5"/>
                    </a:lnTo>
                    <a:lnTo>
                      <a:pt x="142" y="7"/>
                    </a:lnTo>
                    <a:lnTo>
                      <a:pt x="151" y="9"/>
                    </a:lnTo>
                    <a:lnTo>
                      <a:pt x="160" y="12"/>
                    </a:lnTo>
                    <a:lnTo>
                      <a:pt x="170" y="16"/>
                    </a:lnTo>
                    <a:lnTo>
                      <a:pt x="204" y="34"/>
                    </a:lnTo>
                    <a:lnTo>
                      <a:pt x="222" y="42"/>
                    </a:lnTo>
                    <a:lnTo>
                      <a:pt x="232" y="48"/>
                    </a:lnTo>
                    <a:lnTo>
                      <a:pt x="223" y="48"/>
                    </a:lnTo>
                    <a:lnTo>
                      <a:pt x="0" y="31"/>
                    </a:lnTo>
                    <a:lnTo>
                      <a:pt x="0" y="36"/>
                    </a:lnTo>
                    <a:lnTo>
                      <a:pt x="233" y="52"/>
                    </a:lnTo>
                    <a:lnTo>
                      <a:pt x="240" y="51"/>
                    </a:lnTo>
                    <a:lnTo>
                      <a:pt x="236" y="46"/>
                    </a:lnTo>
                    <a:lnTo>
                      <a:pt x="230" y="42"/>
                    </a:lnTo>
                    <a:lnTo>
                      <a:pt x="214" y="34"/>
                    </a:lnTo>
                    <a:lnTo>
                      <a:pt x="202" y="27"/>
                    </a:lnTo>
                    <a:lnTo>
                      <a:pt x="171" y="12"/>
                    </a:lnTo>
                    <a:lnTo>
                      <a:pt x="157" y="6"/>
                    </a:lnTo>
                    <a:lnTo>
                      <a:pt x="143" y="3"/>
                    </a:lnTo>
                    <a:lnTo>
                      <a:pt x="113" y="0"/>
                    </a:lnTo>
                    <a:lnTo>
                      <a:pt x="70" y="0"/>
                    </a:lnTo>
                    <a:lnTo>
                      <a:pt x="2" y="4"/>
                    </a:lnTo>
                    <a:lnTo>
                      <a:pt x="2" y="7"/>
                    </a:lnTo>
                    <a:close/>
                  </a:path>
                </a:pathLst>
              </a:custGeom>
              <a:solidFill>
                <a:srgbClr val="800000"/>
              </a:solidFill>
              <a:ln w="1588">
                <a:solidFill>
                  <a:srgbClr val="000000"/>
                </a:solidFill>
                <a:prstDash val="solid"/>
                <a:round/>
                <a:headEnd/>
                <a:tailEnd/>
              </a:ln>
            </p:spPr>
            <p:txBody>
              <a:bodyPr/>
              <a:lstStyle/>
              <a:p>
                <a:endParaRPr lang="fr-FR"/>
              </a:p>
            </p:txBody>
          </p:sp>
          <p:sp>
            <p:nvSpPr>
              <p:cNvPr id="17933" name="Freeform 47"/>
              <p:cNvSpPr>
                <a:spLocks/>
              </p:cNvSpPr>
              <p:nvPr/>
            </p:nvSpPr>
            <p:spPr bwMode="auto">
              <a:xfrm>
                <a:off x="1825" y="2824"/>
                <a:ext cx="449" cy="59"/>
              </a:xfrm>
              <a:custGeom>
                <a:avLst/>
                <a:gdLst>
                  <a:gd name="T0" fmla="*/ 17 w 449"/>
                  <a:gd name="T1" fmla="*/ 37 h 59"/>
                  <a:gd name="T2" fmla="*/ 40 w 449"/>
                  <a:gd name="T3" fmla="*/ 31 h 59"/>
                  <a:gd name="T4" fmla="*/ 57 w 449"/>
                  <a:gd name="T5" fmla="*/ 27 h 59"/>
                  <a:gd name="T6" fmla="*/ 74 w 449"/>
                  <a:gd name="T7" fmla="*/ 22 h 59"/>
                  <a:gd name="T8" fmla="*/ 92 w 449"/>
                  <a:gd name="T9" fmla="*/ 19 h 59"/>
                  <a:gd name="T10" fmla="*/ 106 w 449"/>
                  <a:gd name="T11" fmla="*/ 16 h 59"/>
                  <a:gd name="T12" fmla="*/ 124 w 449"/>
                  <a:gd name="T13" fmla="*/ 14 h 59"/>
                  <a:gd name="T14" fmla="*/ 140 w 449"/>
                  <a:gd name="T15" fmla="*/ 10 h 59"/>
                  <a:gd name="T16" fmla="*/ 151 w 449"/>
                  <a:gd name="T17" fmla="*/ 3 h 59"/>
                  <a:gd name="T18" fmla="*/ 175 w 449"/>
                  <a:gd name="T19" fmla="*/ 2 h 59"/>
                  <a:gd name="T20" fmla="*/ 204 w 449"/>
                  <a:gd name="T21" fmla="*/ 0 h 59"/>
                  <a:gd name="T22" fmla="*/ 240 w 449"/>
                  <a:gd name="T23" fmla="*/ 0 h 59"/>
                  <a:gd name="T24" fmla="*/ 270 w 449"/>
                  <a:gd name="T25" fmla="*/ 0 h 59"/>
                  <a:gd name="T26" fmla="*/ 298 w 449"/>
                  <a:gd name="T27" fmla="*/ 3 h 59"/>
                  <a:gd name="T28" fmla="*/ 318 w 449"/>
                  <a:gd name="T29" fmla="*/ 8 h 59"/>
                  <a:gd name="T30" fmla="*/ 340 w 449"/>
                  <a:gd name="T31" fmla="*/ 15 h 59"/>
                  <a:gd name="T32" fmla="*/ 364 w 449"/>
                  <a:gd name="T33" fmla="*/ 23 h 59"/>
                  <a:gd name="T34" fmla="*/ 389 w 449"/>
                  <a:gd name="T35" fmla="*/ 31 h 59"/>
                  <a:gd name="T36" fmla="*/ 407 w 449"/>
                  <a:gd name="T37" fmla="*/ 37 h 59"/>
                  <a:gd name="T38" fmla="*/ 426 w 449"/>
                  <a:gd name="T39" fmla="*/ 43 h 59"/>
                  <a:gd name="T40" fmla="*/ 449 w 449"/>
                  <a:gd name="T41" fmla="*/ 51 h 59"/>
                  <a:gd name="T42" fmla="*/ 438 w 449"/>
                  <a:gd name="T43" fmla="*/ 56 h 59"/>
                  <a:gd name="T44" fmla="*/ 422 w 449"/>
                  <a:gd name="T45" fmla="*/ 59 h 59"/>
                  <a:gd name="T46" fmla="*/ 399 w 449"/>
                  <a:gd name="T47" fmla="*/ 59 h 59"/>
                  <a:gd name="T48" fmla="*/ 393 w 449"/>
                  <a:gd name="T49" fmla="*/ 51 h 59"/>
                  <a:gd name="T50" fmla="*/ 375 w 449"/>
                  <a:gd name="T51" fmla="*/ 41 h 59"/>
                  <a:gd name="T52" fmla="*/ 347 w 449"/>
                  <a:gd name="T53" fmla="*/ 26 h 59"/>
                  <a:gd name="T54" fmla="*/ 317 w 449"/>
                  <a:gd name="T55" fmla="*/ 13 h 59"/>
                  <a:gd name="T56" fmla="*/ 293 w 449"/>
                  <a:gd name="T57" fmla="*/ 8 h 59"/>
                  <a:gd name="T58" fmla="*/ 248 w 449"/>
                  <a:gd name="T59" fmla="*/ 6 h 59"/>
                  <a:gd name="T60" fmla="*/ 196 w 449"/>
                  <a:gd name="T61" fmla="*/ 7 h 59"/>
                  <a:gd name="T62" fmla="*/ 157 w 449"/>
                  <a:gd name="T63" fmla="*/ 45 h 5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49" h="59">
                    <a:moveTo>
                      <a:pt x="0" y="39"/>
                    </a:moveTo>
                    <a:lnTo>
                      <a:pt x="17" y="37"/>
                    </a:lnTo>
                    <a:lnTo>
                      <a:pt x="31" y="34"/>
                    </a:lnTo>
                    <a:lnTo>
                      <a:pt x="40" y="31"/>
                    </a:lnTo>
                    <a:lnTo>
                      <a:pt x="47" y="29"/>
                    </a:lnTo>
                    <a:lnTo>
                      <a:pt x="57" y="27"/>
                    </a:lnTo>
                    <a:lnTo>
                      <a:pt x="65" y="24"/>
                    </a:lnTo>
                    <a:lnTo>
                      <a:pt x="74" y="22"/>
                    </a:lnTo>
                    <a:lnTo>
                      <a:pt x="82" y="20"/>
                    </a:lnTo>
                    <a:lnTo>
                      <a:pt x="92" y="19"/>
                    </a:lnTo>
                    <a:lnTo>
                      <a:pt x="99" y="18"/>
                    </a:lnTo>
                    <a:lnTo>
                      <a:pt x="106" y="16"/>
                    </a:lnTo>
                    <a:lnTo>
                      <a:pt x="116" y="15"/>
                    </a:lnTo>
                    <a:lnTo>
                      <a:pt x="124" y="14"/>
                    </a:lnTo>
                    <a:lnTo>
                      <a:pt x="132" y="12"/>
                    </a:lnTo>
                    <a:lnTo>
                      <a:pt x="140" y="10"/>
                    </a:lnTo>
                    <a:lnTo>
                      <a:pt x="147" y="7"/>
                    </a:lnTo>
                    <a:lnTo>
                      <a:pt x="151" y="3"/>
                    </a:lnTo>
                    <a:lnTo>
                      <a:pt x="161" y="2"/>
                    </a:lnTo>
                    <a:lnTo>
                      <a:pt x="175" y="2"/>
                    </a:lnTo>
                    <a:lnTo>
                      <a:pt x="191" y="1"/>
                    </a:lnTo>
                    <a:lnTo>
                      <a:pt x="204" y="0"/>
                    </a:lnTo>
                    <a:lnTo>
                      <a:pt x="222" y="0"/>
                    </a:lnTo>
                    <a:lnTo>
                      <a:pt x="240" y="0"/>
                    </a:lnTo>
                    <a:lnTo>
                      <a:pt x="257" y="0"/>
                    </a:lnTo>
                    <a:lnTo>
                      <a:pt x="270" y="0"/>
                    </a:lnTo>
                    <a:lnTo>
                      <a:pt x="284" y="1"/>
                    </a:lnTo>
                    <a:lnTo>
                      <a:pt x="298" y="3"/>
                    </a:lnTo>
                    <a:lnTo>
                      <a:pt x="309" y="6"/>
                    </a:lnTo>
                    <a:lnTo>
                      <a:pt x="318" y="8"/>
                    </a:lnTo>
                    <a:lnTo>
                      <a:pt x="329" y="11"/>
                    </a:lnTo>
                    <a:lnTo>
                      <a:pt x="340" y="15"/>
                    </a:lnTo>
                    <a:lnTo>
                      <a:pt x="352" y="19"/>
                    </a:lnTo>
                    <a:lnTo>
                      <a:pt x="364" y="23"/>
                    </a:lnTo>
                    <a:lnTo>
                      <a:pt x="376" y="27"/>
                    </a:lnTo>
                    <a:lnTo>
                      <a:pt x="389" y="31"/>
                    </a:lnTo>
                    <a:lnTo>
                      <a:pt x="398" y="34"/>
                    </a:lnTo>
                    <a:lnTo>
                      <a:pt x="407" y="37"/>
                    </a:lnTo>
                    <a:lnTo>
                      <a:pt x="416" y="40"/>
                    </a:lnTo>
                    <a:lnTo>
                      <a:pt x="426" y="43"/>
                    </a:lnTo>
                    <a:lnTo>
                      <a:pt x="438" y="47"/>
                    </a:lnTo>
                    <a:lnTo>
                      <a:pt x="449" y="51"/>
                    </a:lnTo>
                    <a:lnTo>
                      <a:pt x="445" y="54"/>
                    </a:lnTo>
                    <a:lnTo>
                      <a:pt x="438" y="56"/>
                    </a:lnTo>
                    <a:lnTo>
                      <a:pt x="431" y="58"/>
                    </a:lnTo>
                    <a:lnTo>
                      <a:pt x="422" y="59"/>
                    </a:lnTo>
                    <a:lnTo>
                      <a:pt x="410" y="59"/>
                    </a:lnTo>
                    <a:lnTo>
                      <a:pt x="399" y="59"/>
                    </a:lnTo>
                    <a:lnTo>
                      <a:pt x="396" y="54"/>
                    </a:lnTo>
                    <a:lnTo>
                      <a:pt x="393" y="51"/>
                    </a:lnTo>
                    <a:lnTo>
                      <a:pt x="387" y="47"/>
                    </a:lnTo>
                    <a:lnTo>
                      <a:pt x="375" y="41"/>
                    </a:lnTo>
                    <a:lnTo>
                      <a:pt x="360" y="33"/>
                    </a:lnTo>
                    <a:lnTo>
                      <a:pt x="347" y="26"/>
                    </a:lnTo>
                    <a:lnTo>
                      <a:pt x="330" y="18"/>
                    </a:lnTo>
                    <a:lnTo>
                      <a:pt x="317" y="13"/>
                    </a:lnTo>
                    <a:lnTo>
                      <a:pt x="304" y="9"/>
                    </a:lnTo>
                    <a:lnTo>
                      <a:pt x="293" y="8"/>
                    </a:lnTo>
                    <a:lnTo>
                      <a:pt x="274" y="6"/>
                    </a:lnTo>
                    <a:lnTo>
                      <a:pt x="248" y="6"/>
                    </a:lnTo>
                    <a:lnTo>
                      <a:pt x="219" y="7"/>
                    </a:lnTo>
                    <a:lnTo>
                      <a:pt x="196" y="7"/>
                    </a:lnTo>
                    <a:lnTo>
                      <a:pt x="160" y="9"/>
                    </a:lnTo>
                    <a:lnTo>
                      <a:pt x="157" y="45"/>
                    </a:lnTo>
                    <a:lnTo>
                      <a:pt x="0" y="39"/>
                    </a:lnTo>
                    <a:close/>
                  </a:path>
                </a:pathLst>
              </a:custGeom>
              <a:solidFill>
                <a:srgbClr val="FF0000"/>
              </a:solidFill>
              <a:ln w="1588">
                <a:solidFill>
                  <a:srgbClr val="000000"/>
                </a:solidFill>
                <a:prstDash val="solid"/>
                <a:round/>
                <a:headEnd/>
                <a:tailEnd/>
              </a:ln>
            </p:spPr>
            <p:txBody>
              <a:bodyPr/>
              <a:lstStyle/>
              <a:p>
                <a:endParaRPr lang="fr-FR"/>
              </a:p>
            </p:txBody>
          </p:sp>
          <p:sp>
            <p:nvSpPr>
              <p:cNvPr id="17934" name="Freeform 48"/>
              <p:cNvSpPr>
                <a:spLocks/>
              </p:cNvSpPr>
              <p:nvPr/>
            </p:nvSpPr>
            <p:spPr bwMode="auto">
              <a:xfrm>
                <a:off x="1838" y="2882"/>
                <a:ext cx="607" cy="94"/>
              </a:xfrm>
              <a:custGeom>
                <a:avLst/>
                <a:gdLst>
                  <a:gd name="T0" fmla="*/ 512 w 607"/>
                  <a:gd name="T1" fmla="*/ 44 h 94"/>
                  <a:gd name="T2" fmla="*/ 517 w 607"/>
                  <a:gd name="T3" fmla="*/ 59 h 94"/>
                  <a:gd name="T4" fmla="*/ 517 w 607"/>
                  <a:gd name="T5" fmla="*/ 69 h 94"/>
                  <a:gd name="T6" fmla="*/ 607 w 607"/>
                  <a:gd name="T7" fmla="*/ 69 h 94"/>
                  <a:gd name="T8" fmla="*/ 601 w 607"/>
                  <a:gd name="T9" fmla="*/ 77 h 94"/>
                  <a:gd name="T10" fmla="*/ 605 w 607"/>
                  <a:gd name="T11" fmla="*/ 85 h 94"/>
                  <a:gd name="T12" fmla="*/ 605 w 607"/>
                  <a:gd name="T13" fmla="*/ 89 h 94"/>
                  <a:gd name="T14" fmla="*/ 603 w 607"/>
                  <a:gd name="T15" fmla="*/ 91 h 94"/>
                  <a:gd name="T16" fmla="*/ 551 w 607"/>
                  <a:gd name="T17" fmla="*/ 91 h 94"/>
                  <a:gd name="T18" fmla="*/ 546 w 607"/>
                  <a:gd name="T19" fmla="*/ 94 h 94"/>
                  <a:gd name="T20" fmla="*/ 520 w 607"/>
                  <a:gd name="T21" fmla="*/ 94 h 94"/>
                  <a:gd name="T22" fmla="*/ 516 w 607"/>
                  <a:gd name="T23" fmla="*/ 91 h 94"/>
                  <a:gd name="T24" fmla="*/ 36 w 607"/>
                  <a:gd name="T25" fmla="*/ 91 h 94"/>
                  <a:gd name="T26" fmla="*/ 17 w 607"/>
                  <a:gd name="T27" fmla="*/ 74 h 94"/>
                  <a:gd name="T28" fmla="*/ 2 w 607"/>
                  <a:gd name="T29" fmla="*/ 80 h 94"/>
                  <a:gd name="T30" fmla="*/ 0 w 607"/>
                  <a:gd name="T31" fmla="*/ 34 h 94"/>
                  <a:gd name="T32" fmla="*/ 36 w 607"/>
                  <a:gd name="T33" fmla="*/ 0 h 94"/>
                  <a:gd name="T34" fmla="*/ 94 w 607"/>
                  <a:gd name="T35" fmla="*/ 1 h 94"/>
                  <a:gd name="T36" fmla="*/ 392 w 607"/>
                  <a:gd name="T37" fmla="*/ 77 h 94"/>
                  <a:gd name="T38" fmla="*/ 400 w 607"/>
                  <a:gd name="T39" fmla="*/ 68 h 94"/>
                  <a:gd name="T40" fmla="*/ 407 w 607"/>
                  <a:gd name="T41" fmla="*/ 44 h 94"/>
                  <a:gd name="T42" fmla="*/ 418 w 607"/>
                  <a:gd name="T43" fmla="*/ 25 h 94"/>
                  <a:gd name="T44" fmla="*/ 449 w 607"/>
                  <a:gd name="T45" fmla="*/ 9 h 94"/>
                  <a:gd name="T46" fmla="*/ 478 w 607"/>
                  <a:gd name="T47" fmla="*/ 10 h 94"/>
                  <a:gd name="T48" fmla="*/ 500 w 607"/>
                  <a:gd name="T49" fmla="*/ 22 h 94"/>
                  <a:gd name="T50" fmla="*/ 512 w 607"/>
                  <a:gd name="T51" fmla="*/ 44 h 9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7" h="94">
                    <a:moveTo>
                      <a:pt x="512" y="44"/>
                    </a:moveTo>
                    <a:lnTo>
                      <a:pt x="517" y="59"/>
                    </a:lnTo>
                    <a:lnTo>
                      <a:pt x="517" y="69"/>
                    </a:lnTo>
                    <a:lnTo>
                      <a:pt x="607" y="69"/>
                    </a:lnTo>
                    <a:lnTo>
                      <a:pt x="601" y="77"/>
                    </a:lnTo>
                    <a:lnTo>
                      <a:pt x="605" y="85"/>
                    </a:lnTo>
                    <a:lnTo>
                      <a:pt x="605" y="89"/>
                    </a:lnTo>
                    <a:lnTo>
                      <a:pt x="603" y="91"/>
                    </a:lnTo>
                    <a:lnTo>
                      <a:pt x="551" y="91"/>
                    </a:lnTo>
                    <a:lnTo>
                      <a:pt x="546" y="94"/>
                    </a:lnTo>
                    <a:lnTo>
                      <a:pt x="520" y="94"/>
                    </a:lnTo>
                    <a:lnTo>
                      <a:pt x="516" y="91"/>
                    </a:lnTo>
                    <a:lnTo>
                      <a:pt x="36" y="91"/>
                    </a:lnTo>
                    <a:lnTo>
                      <a:pt x="17" y="74"/>
                    </a:lnTo>
                    <a:lnTo>
                      <a:pt x="2" y="80"/>
                    </a:lnTo>
                    <a:lnTo>
                      <a:pt x="0" y="34"/>
                    </a:lnTo>
                    <a:lnTo>
                      <a:pt x="36" y="0"/>
                    </a:lnTo>
                    <a:lnTo>
                      <a:pt x="94" y="1"/>
                    </a:lnTo>
                    <a:lnTo>
                      <a:pt x="392" y="77"/>
                    </a:lnTo>
                    <a:lnTo>
                      <a:pt x="400" y="68"/>
                    </a:lnTo>
                    <a:lnTo>
                      <a:pt x="407" y="44"/>
                    </a:lnTo>
                    <a:lnTo>
                      <a:pt x="418" y="25"/>
                    </a:lnTo>
                    <a:lnTo>
                      <a:pt x="449" y="9"/>
                    </a:lnTo>
                    <a:lnTo>
                      <a:pt x="478" y="10"/>
                    </a:lnTo>
                    <a:lnTo>
                      <a:pt x="500" y="22"/>
                    </a:lnTo>
                    <a:lnTo>
                      <a:pt x="512" y="44"/>
                    </a:lnTo>
                    <a:close/>
                  </a:path>
                </a:pathLst>
              </a:custGeom>
              <a:solidFill>
                <a:srgbClr val="000000"/>
              </a:solidFill>
              <a:ln w="1588">
                <a:solidFill>
                  <a:srgbClr val="000000"/>
                </a:solidFill>
                <a:prstDash val="solid"/>
                <a:round/>
                <a:headEnd/>
                <a:tailEnd/>
              </a:ln>
            </p:spPr>
            <p:txBody>
              <a:bodyPr/>
              <a:lstStyle/>
              <a:p>
                <a:endParaRPr lang="fr-FR"/>
              </a:p>
            </p:txBody>
          </p:sp>
          <p:sp>
            <p:nvSpPr>
              <p:cNvPr id="17935" name="Rectangle 49"/>
              <p:cNvSpPr>
                <a:spLocks noChangeArrowheads="1"/>
              </p:cNvSpPr>
              <p:nvPr/>
            </p:nvSpPr>
            <p:spPr bwMode="auto">
              <a:xfrm>
                <a:off x="1793" y="2895"/>
                <a:ext cx="16" cy="3"/>
              </a:xfrm>
              <a:prstGeom prst="rect">
                <a:avLst/>
              </a:prstGeom>
              <a:solidFill>
                <a:srgbClr val="808080"/>
              </a:solidFill>
              <a:ln w="1588">
                <a:solidFill>
                  <a:srgbClr val="C0C0C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36" name="Rectangle 50"/>
              <p:cNvSpPr>
                <a:spLocks noChangeArrowheads="1"/>
              </p:cNvSpPr>
              <p:nvPr/>
            </p:nvSpPr>
            <p:spPr bwMode="auto">
              <a:xfrm>
                <a:off x="1793" y="2881"/>
                <a:ext cx="16" cy="6"/>
              </a:xfrm>
              <a:prstGeom prst="rect">
                <a:avLst/>
              </a:prstGeom>
              <a:solidFill>
                <a:srgbClr val="808080"/>
              </a:solidFill>
              <a:ln w="1588">
                <a:solidFill>
                  <a:srgbClr val="C0C0C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37" name="Rectangle 51"/>
              <p:cNvSpPr>
                <a:spLocks noChangeArrowheads="1"/>
              </p:cNvSpPr>
              <p:nvPr/>
            </p:nvSpPr>
            <p:spPr bwMode="auto">
              <a:xfrm>
                <a:off x="1793" y="2890"/>
                <a:ext cx="16" cy="3"/>
              </a:xfrm>
              <a:prstGeom prst="rect">
                <a:avLst/>
              </a:prstGeom>
              <a:solidFill>
                <a:srgbClr val="808080"/>
              </a:solidFill>
              <a:ln w="1588">
                <a:solidFill>
                  <a:srgbClr val="C0C0C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38" name="Freeform 52"/>
              <p:cNvSpPr>
                <a:spLocks/>
              </p:cNvSpPr>
              <p:nvPr/>
            </p:nvSpPr>
            <p:spPr bwMode="auto">
              <a:xfrm>
                <a:off x="1793" y="2901"/>
                <a:ext cx="15" cy="16"/>
              </a:xfrm>
              <a:custGeom>
                <a:avLst/>
                <a:gdLst>
                  <a:gd name="T0" fmla="*/ 0 w 94"/>
                  <a:gd name="T1" fmla="*/ 0 h 98"/>
                  <a:gd name="T2" fmla="*/ 15 w 94"/>
                  <a:gd name="T3" fmla="*/ 16 h 98"/>
                  <a:gd name="T4" fmla="*/ 15 w 94"/>
                  <a:gd name="T5" fmla="*/ 16 h 98"/>
                  <a:gd name="T6" fmla="*/ 15 w 94"/>
                  <a:gd name="T7" fmla="*/ 0 h 98"/>
                  <a:gd name="T8" fmla="*/ 0 w 94"/>
                  <a:gd name="T9" fmla="*/ 0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98">
                    <a:moveTo>
                      <a:pt x="0" y="1"/>
                    </a:moveTo>
                    <a:cubicBezTo>
                      <a:pt x="0" y="55"/>
                      <a:pt x="42" y="98"/>
                      <a:pt x="93" y="98"/>
                    </a:cubicBezTo>
                    <a:cubicBezTo>
                      <a:pt x="93" y="98"/>
                      <a:pt x="93" y="98"/>
                      <a:pt x="93" y="98"/>
                    </a:cubicBezTo>
                    <a:lnTo>
                      <a:pt x="94" y="0"/>
                    </a:lnTo>
                    <a:lnTo>
                      <a:pt x="0" y="1"/>
                    </a:lnTo>
                    <a:close/>
                  </a:path>
                </a:pathLst>
              </a:custGeom>
              <a:solidFill>
                <a:srgbClr val="808080"/>
              </a:solidFill>
              <a:ln w="1588">
                <a:solidFill>
                  <a:srgbClr val="C0C0C0"/>
                </a:solidFill>
                <a:prstDash val="solid"/>
                <a:round/>
                <a:headEnd/>
                <a:tailEnd/>
              </a:ln>
            </p:spPr>
            <p:txBody>
              <a:bodyPr/>
              <a:lstStyle/>
              <a:p>
                <a:endParaRPr lang="fr-FR"/>
              </a:p>
            </p:txBody>
          </p:sp>
          <p:sp>
            <p:nvSpPr>
              <p:cNvPr id="17939" name="Rectangle 53"/>
              <p:cNvSpPr>
                <a:spLocks noChangeArrowheads="1"/>
              </p:cNvSpPr>
              <p:nvPr/>
            </p:nvSpPr>
            <p:spPr bwMode="auto">
              <a:xfrm>
                <a:off x="1792" y="2941"/>
                <a:ext cx="38" cy="3"/>
              </a:xfrm>
              <a:prstGeom prst="rect">
                <a:avLst/>
              </a:prstGeom>
              <a:solidFill>
                <a:srgbClr val="808080"/>
              </a:solidFill>
              <a:ln w="1588">
                <a:solidFill>
                  <a:srgbClr val="C0C0C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40" name="Oval 54"/>
              <p:cNvSpPr>
                <a:spLocks noChangeArrowheads="1"/>
              </p:cNvSpPr>
              <p:nvPr/>
            </p:nvSpPr>
            <p:spPr bwMode="auto">
              <a:xfrm>
                <a:off x="1790" y="2941"/>
                <a:ext cx="5" cy="3"/>
              </a:xfrm>
              <a:prstGeom prst="ellipse">
                <a:avLst/>
              </a:prstGeom>
              <a:solidFill>
                <a:srgbClr val="808080"/>
              </a:solidFill>
              <a:ln w="1588">
                <a:solidFill>
                  <a:srgbClr val="C0C0C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41" name="Rectangle 55"/>
              <p:cNvSpPr>
                <a:spLocks noChangeArrowheads="1"/>
              </p:cNvSpPr>
              <p:nvPr/>
            </p:nvSpPr>
            <p:spPr bwMode="auto">
              <a:xfrm>
                <a:off x="1792" y="2947"/>
                <a:ext cx="38" cy="3"/>
              </a:xfrm>
              <a:prstGeom prst="rect">
                <a:avLst/>
              </a:prstGeom>
              <a:solidFill>
                <a:srgbClr val="808080"/>
              </a:solidFill>
              <a:ln w="1588">
                <a:solidFill>
                  <a:srgbClr val="C0C0C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42" name="Oval 56"/>
              <p:cNvSpPr>
                <a:spLocks noChangeArrowheads="1"/>
              </p:cNvSpPr>
              <p:nvPr/>
            </p:nvSpPr>
            <p:spPr bwMode="auto">
              <a:xfrm>
                <a:off x="1790" y="2947"/>
                <a:ext cx="5" cy="3"/>
              </a:xfrm>
              <a:prstGeom prst="ellipse">
                <a:avLst/>
              </a:prstGeom>
              <a:solidFill>
                <a:srgbClr val="808080"/>
              </a:solidFill>
              <a:ln w="1588">
                <a:solidFill>
                  <a:srgbClr val="C0C0C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43" name="Rectangle 57"/>
              <p:cNvSpPr>
                <a:spLocks noChangeArrowheads="1"/>
              </p:cNvSpPr>
              <p:nvPr/>
            </p:nvSpPr>
            <p:spPr bwMode="auto">
              <a:xfrm>
                <a:off x="1792" y="2936"/>
                <a:ext cx="38" cy="3"/>
              </a:xfrm>
              <a:prstGeom prst="rect">
                <a:avLst/>
              </a:prstGeom>
              <a:solidFill>
                <a:srgbClr val="808080"/>
              </a:solidFill>
              <a:ln w="1588">
                <a:solidFill>
                  <a:srgbClr val="C0C0C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44" name="Oval 58"/>
              <p:cNvSpPr>
                <a:spLocks noChangeArrowheads="1"/>
              </p:cNvSpPr>
              <p:nvPr/>
            </p:nvSpPr>
            <p:spPr bwMode="auto">
              <a:xfrm>
                <a:off x="1790" y="2936"/>
                <a:ext cx="5" cy="3"/>
              </a:xfrm>
              <a:prstGeom prst="ellipse">
                <a:avLst/>
              </a:prstGeom>
              <a:solidFill>
                <a:srgbClr val="808080"/>
              </a:solidFill>
              <a:ln w="1588">
                <a:solidFill>
                  <a:srgbClr val="C0C0C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45" name="Freeform 59"/>
              <p:cNvSpPr>
                <a:spLocks/>
              </p:cNvSpPr>
              <p:nvPr/>
            </p:nvSpPr>
            <p:spPr bwMode="auto">
              <a:xfrm>
                <a:off x="1794" y="2863"/>
                <a:ext cx="652" cy="99"/>
              </a:xfrm>
              <a:custGeom>
                <a:avLst/>
                <a:gdLst>
                  <a:gd name="T0" fmla="*/ 33 w 652"/>
                  <a:gd name="T1" fmla="*/ 0 h 99"/>
                  <a:gd name="T2" fmla="*/ 4 w 652"/>
                  <a:gd name="T3" fmla="*/ 0 h 99"/>
                  <a:gd name="T4" fmla="*/ 0 w 652"/>
                  <a:gd name="T5" fmla="*/ 15 h 99"/>
                  <a:gd name="T6" fmla="*/ 13 w 652"/>
                  <a:gd name="T7" fmla="*/ 15 h 99"/>
                  <a:gd name="T8" fmla="*/ 13 w 652"/>
                  <a:gd name="T9" fmla="*/ 71 h 99"/>
                  <a:gd name="T10" fmla="*/ 38 w 652"/>
                  <a:gd name="T11" fmla="*/ 96 h 99"/>
                  <a:gd name="T12" fmla="*/ 44 w 652"/>
                  <a:gd name="T13" fmla="*/ 98 h 99"/>
                  <a:gd name="T14" fmla="*/ 48 w 652"/>
                  <a:gd name="T15" fmla="*/ 99 h 99"/>
                  <a:gd name="T16" fmla="*/ 48 w 652"/>
                  <a:gd name="T17" fmla="*/ 86 h 99"/>
                  <a:gd name="T18" fmla="*/ 47 w 652"/>
                  <a:gd name="T19" fmla="*/ 71 h 99"/>
                  <a:gd name="T20" fmla="*/ 50 w 652"/>
                  <a:gd name="T21" fmla="*/ 59 h 99"/>
                  <a:gd name="T22" fmla="*/ 55 w 652"/>
                  <a:gd name="T23" fmla="*/ 49 h 99"/>
                  <a:gd name="T24" fmla="*/ 61 w 652"/>
                  <a:gd name="T25" fmla="*/ 41 h 99"/>
                  <a:gd name="T26" fmla="*/ 70 w 652"/>
                  <a:gd name="T27" fmla="*/ 33 h 99"/>
                  <a:gd name="T28" fmla="*/ 80 w 652"/>
                  <a:gd name="T29" fmla="*/ 27 h 99"/>
                  <a:gd name="T30" fmla="*/ 94 w 652"/>
                  <a:gd name="T31" fmla="*/ 23 h 99"/>
                  <a:gd name="T32" fmla="*/ 113 w 652"/>
                  <a:gd name="T33" fmla="*/ 22 h 99"/>
                  <a:gd name="T34" fmla="*/ 126 w 652"/>
                  <a:gd name="T35" fmla="*/ 25 h 99"/>
                  <a:gd name="T36" fmla="*/ 136 w 652"/>
                  <a:gd name="T37" fmla="*/ 30 h 99"/>
                  <a:gd name="T38" fmla="*/ 144 w 652"/>
                  <a:gd name="T39" fmla="*/ 36 h 99"/>
                  <a:gd name="T40" fmla="*/ 153 w 652"/>
                  <a:gd name="T41" fmla="*/ 46 h 99"/>
                  <a:gd name="T42" fmla="*/ 160 w 652"/>
                  <a:gd name="T43" fmla="*/ 56 h 99"/>
                  <a:gd name="T44" fmla="*/ 164 w 652"/>
                  <a:gd name="T45" fmla="*/ 65 h 99"/>
                  <a:gd name="T46" fmla="*/ 165 w 652"/>
                  <a:gd name="T47" fmla="*/ 74 h 99"/>
                  <a:gd name="T48" fmla="*/ 165 w 652"/>
                  <a:gd name="T49" fmla="*/ 94 h 99"/>
                  <a:gd name="T50" fmla="*/ 450 w 652"/>
                  <a:gd name="T51" fmla="*/ 99 h 99"/>
                  <a:gd name="T52" fmla="*/ 450 w 652"/>
                  <a:gd name="T53" fmla="*/ 80 h 99"/>
                  <a:gd name="T54" fmla="*/ 454 w 652"/>
                  <a:gd name="T55" fmla="*/ 67 h 99"/>
                  <a:gd name="T56" fmla="*/ 458 w 652"/>
                  <a:gd name="T57" fmla="*/ 57 h 99"/>
                  <a:gd name="T58" fmla="*/ 465 w 652"/>
                  <a:gd name="T59" fmla="*/ 48 h 99"/>
                  <a:gd name="T60" fmla="*/ 475 w 652"/>
                  <a:gd name="T61" fmla="*/ 40 h 99"/>
                  <a:gd name="T62" fmla="*/ 486 w 652"/>
                  <a:gd name="T63" fmla="*/ 34 h 99"/>
                  <a:gd name="T64" fmla="*/ 496 w 652"/>
                  <a:gd name="T65" fmla="*/ 31 h 99"/>
                  <a:gd name="T66" fmla="*/ 513 w 652"/>
                  <a:gd name="T67" fmla="*/ 31 h 99"/>
                  <a:gd name="T68" fmla="*/ 523 w 652"/>
                  <a:gd name="T69" fmla="*/ 33 h 99"/>
                  <a:gd name="T70" fmla="*/ 532 w 652"/>
                  <a:gd name="T71" fmla="*/ 37 h 99"/>
                  <a:gd name="T72" fmla="*/ 541 w 652"/>
                  <a:gd name="T73" fmla="*/ 44 h 99"/>
                  <a:gd name="T74" fmla="*/ 549 w 652"/>
                  <a:gd name="T75" fmla="*/ 54 h 99"/>
                  <a:gd name="T76" fmla="*/ 555 w 652"/>
                  <a:gd name="T77" fmla="*/ 65 h 99"/>
                  <a:gd name="T78" fmla="*/ 558 w 652"/>
                  <a:gd name="T79" fmla="*/ 78 h 99"/>
                  <a:gd name="T80" fmla="*/ 558 w 652"/>
                  <a:gd name="T81" fmla="*/ 90 h 99"/>
                  <a:gd name="T82" fmla="*/ 652 w 652"/>
                  <a:gd name="T83" fmla="*/ 90 h 99"/>
                  <a:gd name="T84" fmla="*/ 652 w 652"/>
                  <a:gd name="T85" fmla="*/ 86 h 99"/>
                  <a:gd name="T86" fmla="*/ 649 w 652"/>
                  <a:gd name="T87" fmla="*/ 86 h 99"/>
                  <a:gd name="T88" fmla="*/ 649 w 652"/>
                  <a:gd name="T89" fmla="*/ 80 h 99"/>
                  <a:gd name="T90" fmla="*/ 652 w 652"/>
                  <a:gd name="T91" fmla="*/ 79 h 99"/>
                  <a:gd name="T92" fmla="*/ 652 w 652"/>
                  <a:gd name="T93" fmla="*/ 61 h 99"/>
                  <a:gd name="T94" fmla="*/ 649 w 652"/>
                  <a:gd name="T95" fmla="*/ 57 h 99"/>
                  <a:gd name="T96" fmla="*/ 627 w 652"/>
                  <a:gd name="T97" fmla="*/ 46 h 99"/>
                  <a:gd name="T98" fmla="*/ 603 w 652"/>
                  <a:gd name="T99" fmla="*/ 37 h 99"/>
                  <a:gd name="T100" fmla="*/ 575 w 652"/>
                  <a:gd name="T101" fmla="*/ 28 h 99"/>
                  <a:gd name="T102" fmla="*/ 543 w 652"/>
                  <a:gd name="T103" fmla="*/ 21 h 99"/>
                  <a:gd name="T104" fmla="*/ 514 w 652"/>
                  <a:gd name="T105" fmla="*/ 15 h 99"/>
                  <a:gd name="T106" fmla="*/ 487 w 652"/>
                  <a:gd name="T107" fmla="*/ 10 h 99"/>
                  <a:gd name="T108" fmla="*/ 478 w 652"/>
                  <a:gd name="T109" fmla="*/ 10 h 99"/>
                  <a:gd name="T110" fmla="*/ 471 w 652"/>
                  <a:gd name="T111" fmla="*/ 13 h 99"/>
                  <a:gd name="T112" fmla="*/ 442 w 652"/>
                  <a:gd name="T113" fmla="*/ 17 h 99"/>
                  <a:gd name="T114" fmla="*/ 419 w 652"/>
                  <a:gd name="T115" fmla="*/ 19 h 99"/>
                  <a:gd name="T116" fmla="*/ 297 w 652"/>
                  <a:gd name="T117" fmla="*/ 11 h 99"/>
                  <a:gd name="T118" fmla="*/ 239 w 652"/>
                  <a:gd name="T119" fmla="*/ 7 h 99"/>
                  <a:gd name="T120" fmla="*/ 184 w 652"/>
                  <a:gd name="T121" fmla="*/ 2 h 99"/>
                  <a:gd name="T122" fmla="*/ 156 w 652"/>
                  <a:gd name="T123" fmla="*/ 1 h 99"/>
                  <a:gd name="T124" fmla="*/ 33 w 652"/>
                  <a:gd name="T125" fmla="*/ 0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52" h="99">
                    <a:moveTo>
                      <a:pt x="33" y="0"/>
                    </a:moveTo>
                    <a:lnTo>
                      <a:pt x="4" y="0"/>
                    </a:lnTo>
                    <a:lnTo>
                      <a:pt x="0" y="15"/>
                    </a:lnTo>
                    <a:lnTo>
                      <a:pt x="13" y="15"/>
                    </a:lnTo>
                    <a:lnTo>
                      <a:pt x="13" y="71"/>
                    </a:lnTo>
                    <a:lnTo>
                      <a:pt x="38" y="96"/>
                    </a:lnTo>
                    <a:lnTo>
                      <a:pt x="44" y="98"/>
                    </a:lnTo>
                    <a:lnTo>
                      <a:pt x="48" y="99"/>
                    </a:lnTo>
                    <a:lnTo>
                      <a:pt x="48" y="86"/>
                    </a:lnTo>
                    <a:lnTo>
                      <a:pt x="47" y="71"/>
                    </a:lnTo>
                    <a:lnTo>
                      <a:pt x="50" y="59"/>
                    </a:lnTo>
                    <a:lnTo>
                      <a:pt x="55" y="49"/>
                    </a:lnTo>
                    <a:lnTo>
                      <a:pt x="61" y="41"/>
                    </a:lnTo>
                    <a:lnTo>
                      <a:pt x="70" y="33"/>
                    </a:lnTo>
                    <a:lnTo>
                      <a:pt x="80" y="27"/>
                    </a:lnTo>
                    <a:lnTo>
                      <a:pt x="94" y="23"/>
                    </a:lnTo>
                    <a:lnTo>
                      <a:pt x="113" y="22"/>
                    </a:lnTo>
                    <a:lnTo>
                      <a:pt x="126" y="25"/>
                    </a:lnTo>
                    <a:lnTo>
                      <a:pt x="136" y="30"/>
                    </a:lnTo>
                    <a:lnTo>
                      <a:pt x="144" y="36"/>
                    </a:lnTo>
                    <a:lnTo>
                      <a:pt x="153" y="46"/>
                    </a:lnTo>
                    <a:lnTo>
                      <a:pt x="160" y="56"/>
                    </a:lnTo>
                    <a:lnTo>
                      <a:pt x="164" y="65"/>
                    </a:lnTo>
                    <a:lnTo>
                      <a:pt x="165" y="74"/>
                    </a:lnTo>
                    <a:lnTo>
                      <a:pt x="165" y="94"/>
                    </a:lnTo>
                    <a:lnTo>
                      <a:pt x="450" y="99"/>
                    </a:lnTo>
                    <a:lnTo>
                      <a:pt x="450" y="80"/>
                    </a:lnTo>
                    <a:lnTo>
                      <a:pt x="454" y="67"/>
                    </a:lnTo>
                    <a:lnTo>
                      <a:pt x="458" y="57"/>
                    </a:lnTo>
                    <a:lnTo>
                      <a:pt x="465" y="48"/>
                    </a:lnTo>
                    <a:lnTo>
                      <a:pt x="475" y="40"/>
                    </a:lnTo>
                    <a:lnTo>
                      <a:pt x="486" y="34"/>
                    </a:lnTo>
                    <a:lnTo>
                      <a:pt x="496" y="31"/>
                    </a:lnTo>
                    <a:lnTo>
                      <a:pt x="513" y="31"/>
                    </a:lnTo>
                    <a:lnTo>
                      <a:pt x="523" y="33"/>
                    </a:lnTo>
                    <a:lnTo>
                      <a:pt x="532" y="37"/>
                    </a:lnTo>
                    <a:lnTo>
                      <a:pt x="541" y="44"/>
                    </a:lnTo>
                    <a:lnTo>
                      <a:pt x="549" y="54"/>
                    </a:lnTo>
                    <a:lnTo>
                      <a:pt x="555" y="65"/>
                    </a:lnTo>
                    <a:lnTo>
                      <a:pt x="558" y="78"/>
                    </a:lnTo>
                    <a:lnTo>
                      <a:pt x="558" y="90"/>
                    </a:lnTo>
                    <a:lnTo>
                      <a:pt x="652" y="90"/>
                    </a:lnTo>
                    <a:lnTo>
                      <a:pt x="652" y="86"/>
                    </a:lnTo>
                    <a:lnTo>
                      <a:pt x="649" y="86"/>
                    </a:lnTo>
                    <a:lnTo>
                      <a:pt x="649" y="80"/>
                    </a:lnTo>
                    <a:lnTo>
                      <a:pt x="652" y="79"/>
                    </a:lnTo>
                    <a:lnTo>
                      <a:pt x="652" y="61"/>
                    </a:lnTo>
                    <a:lnTo>
                      <a:pt x="649" y="57"/>
                    </a:lnTo>
                    <a:lnTo>
                      <a:pt x="627" y="46"/>
                    </a:lnTo>
                    <a:lnTo>
                      <a:pt x="603" y="37"/>
                    </a:lnTo>
                    <a:lnTo>
                      <a:pt x="575" y="28"/>
                    </a:lnTo>
                    <a:lnTo>
                      <a:pt x="543" y="21"/>
                    </a:lnTo>
                    <a:lnTo>
                      <a:pt x="514" y="15"/>
                    </a:lnTo>
                    <a:lnTo>
                      <a:pt x="487" y="10"/>
                    </a:lnTo>
                    <a:lnTo>
                      <a:pt x="478" y="10"/>
                    </a:lnTo>
                    <a:lnTo>
                      <a:pt x="471" y="13"/>
                    </a:lnTo>
                    <a:lnTo>
                      <a:pt x="442" y="17"/>
                    </a:lnTo>
                    <a:lnTo>
                      <a:pt x="419" y="19"/>
                    </a:lnTo>
                    <a:lnTo>
                      <a:pt x="297" y="11"/>
                    </a:lnTo>
                    <a:lnTo>
                      <a:pt x="239" y="7"/>
                    </a:lnTo>
                    <a:lnTo>
                      <a:pt x="184" y="2"/>
                    </a:lnTo>
                    <a:lnTo>
                      <a:pt x="156" y="1"/>
                    </a:lnTo>
                    <a:lnTo>
                      <a:pt x="33" y="0"/>
                    </a:lnTo>
                    <a:close/>
                  </a:path>
                </a:pathLst>
              </a:custGeom>
              <a:solidFill>
                <a:srgbClr val="FF0000"/>
              </a:solidFill>
              <a:ln w="1588">
                <a:solidFill>
                  <a:srgbClr val="000000"/>
                </a:solidFill>
                <a:prstDash val="solid"/>
                <a:round/>
                <a:headEnd/>
                <a:tailEnd/>
              </a:ln>
            </p:spPr>
            <p:txBody>
              <a:bodyPr/>
              <a:lstStyle/>
              <a:p>
                <a:endParaRPr lang="fr-FR"/>
              </a:p>
            </p:txBody>
          </p:sp>
          <p:sp>
            <p:nvSpPr>
              <p:cNvPr id="17946" name="Freeform 60"/>
              <p:cNvSpPr>
                <a:spLocks/>
              </p:cNvSpPr>
              <p:nvPr/>
            </p:nvSpPr>
            <p:spPr bwMode="auto">
              <a:xfrm>
                <a:off x="2056" y="2871"/>
                <a:ext cx="132" cy="89"/>
              </a:xfrm>
              <a:custGeom>
                <a:avLst/>
                <a:gdLst>
                  <a:gd name="T0" fmla="*/ 0 w 132"/>
                  <a:gd name="T1" fmla="*/ 0 h 89"/>
                  <a:gd name="T2" fmla="*/ 0 w 132"/>
                  <a:gd name="T3" fmla="*/ 87 h 89"/>
                  <a:gd name="T4" fmla="*/ 132 w 132"/>
                  <a:gd name="T5" fmla="*/ 89 h 89"/>
                  <a:gd name="T6" fmla="*/ 132 w 132"/>
                  <a:gd name="T7" fmla="*/ 10 h 89"/>
                  <a:gd name="T8" fmla="*/ 114 w 132"/>
                  <a:gd name="T9" fmla="*/ 8 h 89"/>
                  <a:gd name="T10" fmla="*/ 90 w 132"/>
                  <a:gd name="T11" fmla="*/ 6 h 89"/>
                  <a:gd name="T12" fmla="*/ 66 w 132"/>
                  <a:gd name="T13" fmla="*/ 5 h 89"/>
                  <a:gd name="T14" fmla="*/ 50 w 132"/>
                  <a:gd name="T15" fmla="*/ 4 h 89"/>
                  <a:gd name="T16" fmla="*/ 35 w 132"/>
                  <a:gd name="T17" fmla="*/ 3 h 89"/>
                  <a:gd name="T18" fmla="*/ 14 w 132"/>
                  <a:gd name="T19" fmla="*/ 1 h 89"/>
                  <a:gd name="T20" fmla="*/ 0 w 132"/>
                  <a:gd name="T21" fmla="*/ 0 h 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89">
                    <a:moveTo>
                      <a:pt x="0" y="0"/>
                    </a:moveTo>
                    <a:lnTo>
                      <a:pt x="0" y="87"/>
                    </a:lnTo>
                    <a:lnTo>
                      <a:pt x="132" y="89"/>
                    </a:lnTo>
                    <a:lnTo>
                      <a:pt x="132" y="10"/>
                    </a:lnTo>
                    <a:lnTo>
                      <a:pt x="114" y="8"/>
                    </a:lnTo>
                    <a:lnTo>
                      <a:pt x="90" y="6"/>
                    </a:lnTo>
                    <a:lnTo>
                      <a:pt x="66" y="5"/>
                    </a:lnTo>
                    <a:lnTo>
                      <a:pt x="50" y="4"/>
                    </a:lnTo>
                    <a:lnTo>
                      <a:pt x="35" y="3"/>
                    </a:lnTo>
                    <a:lnTo>
                      <a:pt x="14" y="1"/>
                    </a:lnTo>
                    <a:lnTo>
                      <a:pt x="0" y="0"/>
                    </a:lnTo>
                    <a:close/>
                  </a:path>
                </a:pathLst>
              </a:custGeom>
              <a:solidFill>
                <a:srgbClr val="FF0000"/>
              </a:solidFill>
              <a:ln w="1588">
                <a:solidFill>
                  <a:srgbClr val="000000"/>
                </a:solidFill>
                <a:prstDash val="solid"/>
                <a:round/>
                <a:headEnd/>
                <a:tailEnd/>
              </a:ln>
            </p:spPr>
            <p:txBody>
              <a:bodyPr/>
              <a:lstStyle/>
              <a:p>
                <a:endParaRPr lang="fr-FR"/>
              </a:p>
            </p:txBody>
          </p:sp>
          <p:sp>
            <p:nvSpPr>
              <p:cNvPr id="17947" name="Oval 61"/>
              <p:cNvSpPr>
                <a:spLocks noChangeArrowheads="1"/>
              </p:cNvSpPr>
              <p:nvPr/>
            </p:nvSpPr>
            <p:spPr bwMode="auto">
              <a:xfrm>
                <a:off x="1949" y="2842"/>
                <a:ext cx="26" cy="15"/>
              </a:xfrm>
              <a:prstGeom prst="ellipse">
                <a:avLst/>
              </a:prstGeom>
              <a:solidFill>
                <a:srgbClr val="800000"/>
              </a:solidFill>
              <a:ln w="1588">
                <a:solidFill>
                  <a:srgbClr val="8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48" name="Oval 62"/>
              <p:cNvSpPr>
                <a:spLocks noChangeArrowheads="1"/>
              </p:cNvSpPr>
              <p:nvPr/>
            </p:nvSpPr>
            <p:spPr bwMode="auto">
              <a:xfrm>
                <a:off x="1954" y="2847"/>
                <a:ext cx="4" cy="4"/>
              </a:xfrm>
              <a:prstGeom prst="ellipse">
                <a:avLst/>
              </a:prstGeom>
              <a:solidFill>
                <a:srgbClr val="000000"/>
              </a:solidFill>
              <a:ln w="1588">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49" name="Freeform 63"/>
              <p:cNvSpPr>
                <a:spLocks/>
              </p:cNvSpPr>
              <p:nvPr/>
            </p:nvSpPr>
            <p:spPr bwMode="auto">
              <a:xfrm>
                <a:off x="2032" y="2925"/>
                <a:ext cx="139" cy="19"/>
              </a:xfrm>
              <a:custGeom>
                <a:avLst/>
                <a:gdLst>
                  <a:gd name="T0" fmla="*/ 0 w 139"/>
                  <a:gd name="T1" fmla="*/ 10 h 19"/>
                  <a:gd name="T2" fmla="*/ 0 w 139"/>
                  <a:gd name="T3" fmla="*/ 19 h 19"/>
                  <a:gd name="T4" fmla="*/ 139 w 139"/>
                  <a:gd name="T5" fmla="*/ 0 h 19"/>
                  <a:gd name="T6" fmla="*/ 0 w 139"/>
                  <a:gd name="T7" fmla="*/ 1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9">
                    <a:moveTo>
                      <a:pt x="0" y="10"/>
                    </a:moveTo>
                    <a:lnTo>
                      <a:pt x="0" y="19"/>
                    </a:lnTo>
                    <a:lnTo>
                      <a:pt x="139" y="0"/>
                    </a:lnTo>
                    <a:lnTo>
                      <a:pt x="0" y="10"/>
                    </a:lnTo>
                    <a:close/>
                  </a:path>
                </a:pathLst>
              </a:custGeom>
              <a:solidFill>
                <a:srgbClr val="800000"/>
              </a:solidFill>
              <a:ln w="1588">
                <a:solidFill>
                  <a:srgbClr val="800000"/>
                </a:solidFill>
                <a:prstDash val="solid"/>
                <a:round/>
                <a:headEnd/>
                <a:tailEnd/>
              </a:ln>
            </p:spPr>
            <p:txBody>
              <a:bodyPr/>
              <a:lstStyle/>
              <a:p>
                <a:endParaRPr lang="fr-FR"/>
              </a:p>
            </p:txBody>
          </p:sp>
          <p:sp>
            <p:nvSpPr>
              <p:cNvPr id="17950" name="Freeform 64"/>
              <p:cNvSpPr>
                <a:spLocks/>
              </p:cNvSpPr>
              <p:nvPr/>
            </p:nvSpPr>
            <p:spPr bwMode="auto">
              <a:xfrm>
                <a:off x="2032" y="2883"/>
                <a:ext cx="137" cy="23"/>
              </a:xfrm>
              <a:custGeom>
                <a:avLst/>
                <a:gdLst>
                  <a:gd name="T0" fmla="*/ 0 w 137"/>
                  <a:gd name="T1" fmla="*/ 0 h 23"/>
                  <a:gd name="T2" fmla="*/ 0 w 137"/>
                  <a:gd name="T3" fmla="*/ 9 h 23"/>
                  <a:gd name="T4" fmla="*/ 137 w 137"/>
                  <a:gd name="T5" fmla="*/ 23 h 23"/>
                  <a:gd name="T6" fmla="*/ 0 w 137"/>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7" h="23">
                    <a:moveTo>
                      <a:pt x="0" y="0"/>
                    </a:moveTo>
                    <a:lnTo>
                      <a:pt x="0" y="9"/>
                    </a:lnTo>
                    <a:lnTo>
                      <a:pt x="137" y="23"/>
                    </a:lnTo>
                    <a:lnTo>
                      <a:pt x="0" y="0"/>
                    </a:lnTo>
                    <a:close/>
                  </a:path>
                </a:pathLst>
              </a:custGeom>
              <a:solidFill>
                <a:srgbClr val="800000"/>
              </a:solidFill>
              <a:ln w="1588">
                <a:solidFill>
                  <a:srgbClr val="800000"/>
                </a:solidFill>
                <a:prstDash val="solid"/>
                <a:round/>
                <a:headEnd/>
                <a:tailEnd/>
              </a:ln>
            </p:spPr>
            <p:txBody>
              <a:bodyPr/>
              <a:lstStyle/>
              <a:p>
                <a:endParaRPr lang="fr-FR"/>
              </a:p>
            </p:txBody>
          </p:sp>
          <p:sp>
            <p:nvSpPr>
              <p:cNvPr id="17951" name="Freeform 65"/>
              <p:cNvSpPr>
                <a:spLocks/>
              </p:cNvSpPr>
              <p:nvPr/>
            </p:nvSpPr>
            <p:spPr bwMode="auto">
              <a:xfrm>
                <a:off x="2032" y="2897"/>
                <a:ext cx="137" cy="14"/>
              </a:xfrm>
              <a:custGeom>
                <a:avLst/>
                <a:gdLst>
                  <a:gd name="T0" fmla="*/ 0 w 137"/>
                  <a:gd name="T1" fmla="*/ 0 h 14"/>
                  <a:gd name="T2" fmla="*/ 0 w 137"/>
                  <a:gd name="T3" fmla="*/ 9 h 14"/>
                  <a:gd name="T4" fmla="*/ 137 w 137"/>
                  <a:gd name="T5" fmla="*/ 14 h 14"/>
                  <a:gd name="T6" fmla="*/ 0 w 137"/>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7" h="14">
                    <a:moveTo>
                      <a:pt x="0" y="0"/>
                    </a:moveTo>
                    <a:lnTo>
                      <a:pt x="0" y="9"/>
                    </a:lnTo>
                    <a:lnTo>
                      <a:pt x="137" y="14"/>
                    </a:lnTo>
                    <a:lnTo>
                      <a:pt x="0" y="0"/>
                    </a:lnTo>
                    <a:close/>
                  </a:path>
                </a:pathLst>
              </a:custGeom>
              <a:solidFill>
                <a:srgbClr val="800000"/>
              </a:solidFill>
              <a:ln w="1588">
                <a:solidFill>
                  <a:srgbClr val="800000"/>
                </a:solidFill>
                <a:prstDash val="solid"/>
                <a:round/>
                <a:headEnd/>
                <a:tailEnd/>
              </a:ln>
            </p:spPr>
            <p:txBody>
              <a:bodyPr/>
              <a:lstStyle/>
              <a:p>
                <a:endParaRPr lang="fr-FR"/>
              </a:p>
            </p:txBody>
          </p:sp>
          <p:sp>
            <p:nvSpPr>
              <p:cNvPr id="17952" name="Freeform 66"/>
              <p:cNvSpPr>
                <a:spLocks/>
              </p:cNvSpPr>
              <p:nvPr/>
            </p:nvSpPr>
            <p:spPr bwMode="auto">
              <a:xfrm>
                <a:off x="2032" y="2910"/>
                <a:ext cx="139" cy="9"/>
              </a:xfrm>
              <a:custGeom>
                <a:avLst/>
                <a:gdLst>
                  <a:gd name="T0" fmla="*/ 0 w 139"/>
                  <a:gd name="T1" fmla="*/ 0 h 9"/>
                  <a:gd name="T2" fmla="*/ 0 w 139"/>
                  <a:gd name="T3" fmla="*/ 9 h 9"/>
                  <a:gd name="T4" fmla="*/ 139 w 139"/>
                  <a:gd name="T5" fmla="*/ 5 h 9"/>
                  <a:gd name="T6" fmla="*/ 0 w 139"/>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9">
                    <a:moveTo>
                      <a:pt x="0" y="0"/>
                    </a:moveTo>
                    <a:lnTo>
                      <a:pt x="0" y="9"/>
                    </a:lnTo>
                    <a:lnTo>
                      <a:pt x="139" y="5"/>
                    </a:lnTo>
                    <a:lnTo>
                      <a:pt x="0" y="0"/>
                    </a:lnTo>
                    <a:close/>
                  </a:path>
                </a:pathLst>
              </a:custGeom>
              <a:solidFill>
                <a:srgbClr val="800000"/>
              </a:solidFill>
              <a:ln w="1588">
                <a:solidFill>
                  <a:srgbClr val="800000"/>
                </a:solidFill>
                <a:prstDash val="solid"/>
                <a:round/>
                <a:headEnd/>
                <a:tailEnd/>
              </a:ln>
            </p:spPr>
            <p:txBody>
              <a:bodyPr/>
              <a:lstStyle/>
              <a:p>
                <a:endParaRPr lang="fr-FR"/>
              </a:p>
            </p:txBody>
          </p:sp>
          <p:sp>
            <p:nvSpPr>
              <p:cNvPr id="17953" name="Freeform 67"/>
              <p:cNvSpPr>
                <a:spLocks/>
              </p:cNvSpPr>
              <p:nvPr/>
            </p:nvSpPr>
            <p:spPr bwMode="auto">
              <a:xfrm>
                <a:off x="2032" y="2920"/>
                <a:ext cx="139" cy="11"/>
              </a:xfrm>
              <a:custGeom>
                <a:avLst/>
                <a:gdLst>
                  <a:gd name="T0" fmla="*/ 0 w 139"/>
                  <a:gd name="T1" fmla="*/ 3 h 11"/>
                  <a:gd name="T2" fmla="*/ 0 w 139"/>
                  <a:gd name="T3" fmla="*/ 11 h 11"/>
                  <a:gd name="T4" fmla="*/ 139 w 139"/>
                  <a:gd name="T5" fmla="*/ 0 h 11"/>
                  <a:gd name="T6" fmla="*/ 0 w 139"/>
                  <a:gd name="T7" fmla="*/ 3 h 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1">
                    <a:moveTo>
                      <a:pt x="0" y="3"/>
                    </a:moveTo>
                    <a:lnTo>
                      <a:pt x="0" y="11"/>
                    </a:lnTo>
                    <a:lnTo>
                      <a:pt x="139" y="0"/>
                    </a:lnTo>
                    <a:lnTo>
                      <a:pt x="0" y="3"/>
                    </a:lnTo>
                    <a:close/>
                  </a:path>
                </a:pathLst>
              </a:custGeom>
              <a:solidFill>
                <a:srgbClr val="800000"/>
              </a:solidFill>
              <a:ln w="1588">
                <a:solidFill>
                  <a:srgbClr val="800000"/>
                </a:solidFill>
                <a:prstDash val="solid"/>
                <a:round/>
                <a:headEnd/>
                <a:tailEnd/>
              </a:ln>
            </p:spPr>
            <p:txBody>
              <a:bodyPr/>
              <a:lstStyle/>
              <a:p>
                <a:endParaRPr lang="fr-FR"/>
              </a:p>
            </p:txBody>
          </p:sp>
          <p:sp>
            <p:nvSpPr>
              <p:cNvPr id="17954" name="Oval 68"/>
              <p:cNvSpPr>
                <a:spLocks noChangeArrowheads="1"/>
              </p:cNvSpPr>
              <p:nvPr/>
            </p:nvSpPr>
            <p:spPr bwMode="auto">
              <a:xfrm>
                <a:off x="2246" y="2888"/>
                <a:ext cx="104" cy="104"/>
              </a:xfrm>
              <a:prstGeom prst="ellipse">
                <a:avLst/>
              </a:prstGeom>
              <a:solidFill>
                <a:srgbClr val="000000"/>
              </a:solidFill>
              <a:ln w="1588">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55" name="Freeform 69"/>
              <p:cNvSpPr>
                <a:spLocks/>
              </p:cNvSpPr>
              <p:nvPr/>
            </p:nvSpPr>
            <p:spPr bwMode="auto">
              <a:xfrm>
                <a:off x="2290" y="2956"/>
                <a:ext cx="18" cy="22"/>
              </a:xfrm>
              <a:custGeom>
                <a:avLst/>
                <a:gdLst>
                  <a:gd name="T0" fmla="*/ 0 w 18"/>
                  <a:gd name="T1" fmla="*/ 21 h 22"/>
                  <a:gd name="T2" fmla="*/ 7 w 18"/>
                  <a:gd name="T3" fmla="*/ 0 h 22"/>
                  <a:gd name="T4" fmla="*/ 11 w 18"/>
                  <a:gd name="T5" fmla="*/ 0 h 22"/>
                  <a:gd name="T6" fmla="*/ 18 w 18"/>
                  <a:gd name="T7" fmla="*/ 21 h 22"/>
                  <a:gd name="T8" fmla="*/ 9 w 18"/>
                  <a:gd name="T9" fmla="*/ 22 h 22"/>
                  <a:gd name="T10" fmla="*/ 0 w 18"/>
                  <a:gd name="T11" fmla="*/ 21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2">
                    <a:moveTo>
                      <a:pt x="0" y="21"/>
                    </a:moveTo>
                    <a:lnTo>
                      <a:pt x="7" y="0"/>
                    </a:lnTo>
                    <a:lnTo>
                      <a:pt x="11" y="0"/>
                    </a:lnTo>
                    <a:lnTo>
                      <a:pt x="18" y="21"/>
                    </a:lnTo>
                    <a:lnTo>
                      <a:pt x="9" y="22"/>
                    </a:lnTo>
                    <a:lnTo>
                      <a:pt x="0" y="21"/>
                    </a:lnTo>
                    <a:close/>
                  </a:path>
                </a:pathLst>
              </a:custGeom>
              <a:solidFill>
                <a:srgbClr val="FF0000"/>
              </a:solidFill>
              <a:ln w="1588">
                <a:solidFill>
                  <a:srgbClr val="000000"/>
                </a:solidFill>
                <a:prstDash val="solid"/>
                <a:round/>
                <a:headEnd/>
                <a:tailEnd/>
              </a:ln>
            </p:spPr>
            <p:txBody>
              <a:bodyPr/>
              <a:lstStyle/>
              <a:p>
                <a:endParaRPr lang="fr-FR"/>
              </a:p>
            </p:txBody>
          </p:sp>
          <p:sp>
            <p:nvSpPr>
              <p:cNvPr id="17956" name="Freeform 70"/>
              <p:cNvSpPr>
                <a:spLocks/>
              </p:cNvSpPr>
              <p:nvPr/>
            </p:nvSpPr>
            <p:spPr bwMode="auto">
              <a:xfrm>
                <a:off x="2289" y="2902"/>
                <a:ext cx="18" cy="23"/>
              </a:xfrm>
              <a:custGeom>
                <a:avLst/>
                <a:gdLst>
                  <a:gd name="T0" fmla="*/ 0 w 18"/>
                  <a:gd name="T1" fmla="*/ 2 h 23"/>
                  <a:gd name="T2" fmla="*/ 7 w 18"/>
                  <a:gd name="T3" fmla="*/ 23 h 23"/>
                  <a:gd name="T4" fmla="*/ 12 w 18"/>
                  <a:gd name="T5" fmla="*/ 23 h 23"/>
                  <a:gd name="T6" fmla="*/ 18 w 18"/>
                  <a:gd name="T7" fmla="*/ 1 h 23"/>
                  <a:gd name="T8" fmla="*/ 10 w 18"/>
                  <a:gd name="T9" fmla="*/ 0 h 23"/>
                  <a:gd name="T10" fmla="*/ 0 w 18"/>
                  <a:gd name="T11" fmla="*/ 2 h 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3">
                    <a:moveTo>
                      <a:pt x="0" y="2"/>
                    </a:moveTo>
                    <a:lnTo>
                      <a:pt x="7" y="23"/>
                    </a:lnTo>
                    <a:lnTo>
                      <a:pt x="12" y="23"/>
                    </a:lnTo>
                    <a:lnTo>
                      <a:pt x="18" y="1"/>
                    </a:lnTo>
                    <a:lnTo>
                      <a:pt x="10" y="0"/>
                    </a:lnTo>
                    <a:lnTo>
                      <a:pt x="0" y="2"/>
                    </a:lnTo>
                    <a:close/>
                  </a:path>
                </a:pathLst>
              </a:custGeom>
              <a:solidFill>
                <a:srgbClr val="FF0000"/>
              </a:solidFill>
              <a:ln w="1588">
                <a:solidFill>
                  <a:srgbClr val="000000"/>
                </a:solidFill>
                <a:prstDash val="solid"/>
                <a:round/>
                <a:headEnd/>
                <a:tailEnd/>
              </a:ln>
            </p:spPr>
            <p:txBody>
              <a:bodyPr/>
              <a:lstStyle/>
              <a:p>
                <a:endParaRPr lang="fr-FR"/>
              </a:p>
            </p:txBody>
          </p:sp>
          <p:sp>
            <p:nvSpPr>
              <p:cNvPr id="17957" name="Freeform 71"/>
              <p:cNvSpPr>
                <a:spLocks/>
              </p:cNvSpPr>
              <p:nvPr/>
            </p:nvSpPr>
            <p:spPr bwMode="auto">
              <a:xfrm>
                <a:off x="2314" y="2931"/>
                <a:ext cx="22" cy="18"/>
              </a:xfrm>
              <a:custGeom>
                <a:avLst/>
                <a:gdLst>
                  <a:gd name="T0" fmla="*/ 20 w 22"/>
                  <a:gd name="T1" fmla="*/ 0 h 18"/>
                  <a:gd name="T2" fmla="*/ 0 w 22"/>
                  <a:gd name="T3" fmla="*/ 7 h 18"/>
                  <a:gd name="T4" fmla="*/ 0 w 22"/>
                  <a:gd name="T5" fmla="*/ 11 h 18"/>
                  <a:gd name="T6" fmla="*/ 21 w 22"/>
                  <a:gd name="T7" fmla="*/ 18 h 18"/>
                  <a:gd name="T8" fmla="*/ 22 w 22"/>
                  <a:gd name="T9" fmla="*/ 9 h 18"/>
                  <a:gd name="T10" fmla="*/ 20 w 22"/>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18">
                    <a:moveTo>
                      <a:pt x="20" y="0"/>
                    </a:moveTo>
                    <a:lnTo>
                      <a:pt x="0" y="7"/>
                    </a:lnTo>
                    <a:lnTo>
                      <a:pt x="0" y="11"/>
                    </a:lnTo>
                    <a:lnTo>
                      <a:pt x="21" y="18"/>
                    </a:lnTo>
                    <a:lnTo>
                      <a:pt x="22" y="9"/>
                    </a:lnTo>
                    <a:lnTo>
                      <a:pt x="20" y="0"/>
                    </a:lnTo>
                    <a:close/>
                  </a:path>
                </a:pathLst>
              </a:custGeom>
              <a:solidFill>
                <a:srgbClr val="FF0000"/>
              </a:solidFill>
              <a:ln w="1588">
                <a:solidFill>
                  <a:srgbClr val="000000"/>
                </a:solidFill>
                <a:prstDash val="solid"/>
                <a:round/>
                <a:headEnd/>
                <a:tailEnd/>
              </a:ln>
            </p:spPr>
            <p:txBody>
              <a:bodyPr/>
              <a:lstStyle/>
              <a:p>
                <a:endParaRPr lang="fr-FR"/>
              </a:p>
            </p:txBody>
          </p:sp>
          <p:sp>
            <p:nvSpPr>
              <p:cNvPr id="17958" name="Freeform 72"/>
              <p:cNvSpPr>
                <a:spLocks/>
              </p:cNvSpPr>
              <p:nvPr/>
            </p:nvSpPr>
            <p:spPr bwMode="auto">
              <a:xfrm>
                <a:off x="2261" y="2931"/>
                <a:ext cx="22" cy="18"/>
              </a:xfrm>
              <a:custGeom>
                <a:avLst/>
                <a:gdLst>
                  <a:gd name="T0" fmla="*/ 2 w 22"/>
                  <a:gd name="T1" fmla="*/ 0 h 18"/>
                  <a:gd name="T2" fmla="*/ 22 w 22"/>
                  <a:gd name="T3" fmla="*/ 7 h 18"/>
                  <a:gd name="T4" fmla="*/ 22 w 22"/>
                  <a:gd name="T5" fmla="*/ 11 h 18"/>
                  <a:gd name="T6" fmla="*/ 1 w 22"/>
                  <a:gd name="T7" fmla="*/ 18 h 18"/>
                  <a:gd name="T8" fmla="*/ 0 w 22"/>
                  <a:gd name="T9" fmla="*/ 9 h 18"/>
                  <a:gd name="T10" fmla="*/ 2 w 22"/>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18">
                    <a:moveTo>
                      <a:pt x="2" y="0"/>
                    </a:moveTo>
                    <a:lnTo>
                      <a:pt x="22" y="7"/>
                    </a:lnTo>
                    <a:lnTo>
                      <a:pt x="22" y="11"/>
                    </a:lnTo>
                    <a:lnTo>
                      <a:pt x="1" y="18"/>
                    </a:lnTo>
                    <a:lnTo>
                      <a:pt x="0" y="9"/>
                    </a:lnTo>
                    <a:lnTo>
                      <a:pt x="2" y="0"/>
                    </a:lnTo>
                    <a:close/>
                  </a:path>
                </a:pathLst>
              </a:custGeom>
              <a:solidFill>
                <a:srgbClr val="FF0000"/>
              </a:solidFill>
              <a:ln w="1588">
                <a:solidFill>
                  <a:srgbClr val="000000"/>
                </a:solidFill>
                <a:prstDash val="solid"/>
                <a:round/>
                <a:headEnd/>
                <a:tailEnd/>
              </a:ln>
            </p:spPr>
            <p:txBody>
              <a:bodyPr/>
              <a:lstStyle/>
              <a:p>
                <a:endParaRPr lang="fr-FR"/>
              </a:p>
            </p:txBody>
          </p:sp>
          <p:sp>
            <p:nvSpPr>
              <p:cNvPr id="17959" name="Oval 73"/>
              <p:cNvSpPr>
                <a:spLocks noChangeArrowheads="1"/>
              </p:cNvSpPr>
              <p:nvPr/>
            </p:nvSpPr>
            <p:spPr bwMode="auto">
              <a:xfrm>
                <a:off x="2261" y="2902"/>
                <a:ext cx="74" cy="75"/>
              </a:xfrm>
              <a:prstGeom prst="ellipse">
                <a:avLst/>
              </a:prstGeom>
              <a:noFill/>
              <a:ln w="317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60" name="Oval 74"/>
              <p:cNvSpPr>
                <a:spLocks noChangeArrowheads="1"/>
              </p:cNvSpPr>
              <p:nvPr/>
            </p:nvSpPr>
            <p:spPr bwMode="auto">
              <a:xfrm>
                <a:off x="2284" y="2925"/>
                <a:ext cx="28" cy="29"/>
              </a:xfrm>
              <a:prstGeom prst="ellipse">
                <a:avLst/>
              </a:prstGeom>
              <a:solidFill>
                <a:srgbClr val="000000"/>
              </a:solidFill>
              <a:ln w="3175">
                <a:solidFill>
                  <a:srgbClr val="FFFFFF"/>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61" name="Oval 75"/>
              <p:cNvSpPr>
                <a:spLocks noChangeArrowheads="1"/>
              </p:cNvSpPr>
              <p:nvPr/>
            </p:nvSpPr>
            <p:spPr bwMode="auto">
              <a:xfrm>
                <a:off x="2289" y="2931"/>
                <a:ext cx="17" cy="17"/>
              </a:xfrm>
              <a:prstGeom prst="ellipse">
                <a:avLst/>
              </a:prstGeom>
              <a:solidFill>
                <a:srgbClr val="000000"/>
              </a:solidFill>
              <a:ln w="3175">
                <a:solidFill>
                  <a:srgbClr val="FFFFFF"/>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62" name="Oval 76"/>
              <p:cNvSpPr>
                <a:spLocks noChangeArrowheads="1"/>
              </p:cNvSpPr>
              <p:nvPr/>
            </p:nvSpPr>
            <p:spPr bwMode="auto">
              <a:xfrm>
                <a:off x="1847" y="2888"/>
                <a:ext cx="104" cy="104"/>
              </a:xfrm>
              <a:prstGeom prst="ellipse">
                <a:avLst/>
              </a:prstGeom>
              <a:solidFill>
                <a:srgbClr val="000000"/>
              </a:solidFill>
              <a:ln w="1588">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63" name="Freeform 77"/>
              <p:cNvSpPr>
                <a:spLocks/>
              </p:cNvSpPr>
              <p:nvPr/>
            </p:nvSpPr>
            <p:spPr bwMode="auto">
              <a:xfrm>
                <a:off x="1891" y="2956"/>
                <a:ext cx="18" cy="22"/>
              </a:xfrm>
              <a:custGeom>
                <a:avLst/>
                <a:gdLst>
                  <a:gd name="T0" fmla="*/ 0 w 18"/>
                  <a:gd name="T1" fmla="*/ 21 h 22"/>
                  <a:gd name="T2" fmla="*/ 7 w 18"/>
                  <a:gd name="T3" fmla="*/ 0 h 22"/>
                  <a:gd name="T4" fmla="*/ 11 w 18"/>
                  <a:gd name="T5" fmla="*/ 0 h 22"/>
                  <a:gd name="T6" fmla="*/ 18 w 18"/>
                  <a:gd name="T7" fmla="*/ 21 h 22"/>
                  <a:gd name="T8" fmla="*/ 9 w 18"/>
                  <a:gd name="T9" fmla="*/ 22 h 22"/>
                  <a:gd name="T10" fmla="*/ 0 w 18"/>
                  <a:gd name="T11" fmla="*/ 21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2">
                    <a:moveTo>
                      <a:pt x="0" y="21"/>
                    </a:moveTo>
                    <a:lnTo>
                      <a:pt x="7" y="0"/>
                    </a:lnTo>
                    <a:lnTo>
                      <a:pt x="11" y="0"/>
                    </a:lnTo>
                    <a:lnTo>
                      <a:pt x="18" y="21"/>
                    </a:lnTo>
                    <a:lnTo>
                      <a:pt x="9" y="22"/>
                    </a:lnTo>
                    <a:lnTo>
                      <a:pt x="0" y="21"/>
                    </a:lnTo>
                    <a:close/>
                  </a:path>
                </a:pathLst>
              </a:custGeom>
              <a:solidFill>
                <a:srgbClr val="FF0000"/>
              </a:solidFill>
              <a:ln w="1588">
                <a:solidFill>
                  <a:srgbClr val="000000"/>
                </a:solidFill>
                <a:prstDash val="solid"/>
                <a:round/>
                <a:headEnd/>
                <a:tailEnd/>
              </a:ln>
            </p:spPr>
            <p:txBody>
              <a:bodyPr/>
              <a:lstStyle/>
              <a:p>
                <a:endParaRPr lang="fr-FR"/>
              </a:p>
            </p:txBody>
          </p:sp>
          <p:sp>
            <p:nvSpPr>
              <p:cNvPr id="17964" name="Freeform 78"/>
              <p:cNvSpPr>
                <a:spLocks/>
              </p:cNvSpPr>
              <p:nvPr/>
            </p:nvSpPr>
            <p:spPr bwMode="auto">
              <a:xfrm>
                <a:off x="1890" y="2902"/>
                <a:ext cx="18" cy="23"/>
              </a:xfrm>
              <a:custGeom>
                <a:avLst/>
                <a:gdLst>
                  <a:gd name="T0" fmla="*/ 0 w 18"/>
                  <a:gd name="T1" fmla="*/ 2 h 23"/>
                  <a:gd name="T2" fmla="*/ 7 w 18"/>
                  <a:gd name="T3" fmla="*/ 23 h 23"/>
                  <a:gd name="T4" fmla="*/ 12 w 18"/>
                  <a:gd name="T5" fmla="*/ 23 h 23"/>
                  <a:gd name="T6" fmla="*/ 18 w 18"/>
                  <a:gd name="T7" fmla="*/ 1 h 23"/>
                  <a:gd name="T8" fmla="*/ 9 w 18"/>
                  <a:gd name="T9" fmla="*/ 0 h 23"/>
                  <a:gd name="T10" fmla="*/ 0 w 18"/>
                  <a:gd name="T11" fmla="*/ 2 h 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3">
                    <a:moveTo>
                      <a:pt x="0" y="2"/>
                    </a:moveTo>
                    <a:lnTo>
                      <a:pt x="7" y="23"/>
                    </a:lnTo>
                    <a:lnTo>
                      <a:pt x="12" y="23"/>
                    </a:lnTo>
                    <a:lnTo>
                      <a:pt x="18" y="1"/>
                    </a:lnTo>
                    <a:lnTo>
                      <a:pt x="9" y="0"/>
                    </a:lnTo>
                    <a:lnTo>
                      <a:pt x="0" y="2"/>
                    </a:lnTo>
                    <a:close/>
                  </a:path>
                </a:pathLst>
              </a:custGeom>
              <a:solidFill>
                <a:srgbClr val="FF0000"/>
              </a:solidFill>
              <a:ln w="1588">
                <a:solidFill>
                  <a:srgbClr val="000000"/>
                </a:solidFill>
                <a:prstDash val="solid"/>
                <a:round/>
                <a:headEnd/>
                <a:tailEnd/>
              </a:ln>
            </p:spPr>
            <p:txBody>
              <a:bodyPr/>
              <a:lstStyle/>
              <a:p>
                <a:endParaRPr lang="fr-FR"/>
              </a:p>
            </p:txBody>
          </p:sp>
          <p:sp>
            <p:nvSpPr>
              <p:cNvPr id="17965" name="Freeform 79"/>
              <p:cNvSpPr>
                <a:spLocks/>
              </p:cNvSpPr>
              <p:nvPr/>
            </p:nvSpPr>
            <p:spPr bwMode="auto">
              <a:xfrm>
                <a:off x="1914" y="2931"/>
                <a:ext cx="23" cy="18"/>
              </a:xfrm>
              <a:custGeom>
                <a:avLst/>
                <a:gdLst>
                  <a:gd name="T0" fmla="*/ 21 w 23"/>
                  <a:gd name="T1" fmla="*/ 0 h 18"/>
                  <a:gd name="T2" fmla="*/ 0 w 23"/>
                  <a:gd name="T3" fmla="*/ 7 h 18"/>
                  <a:gd name="T4" fmla="*/ 0 w 23"/>
                  <a:gd name="T5" fmla="*/ 11 h 18"/>
                  <a:gd name="T6" fmla="*/ 22 w 23"/>
                  <a:gd name="T7" fmla="*/ 18 h 18"/>
                  <a:gd name="T8" fmla="*/ 23 w 23"/>
                  <a:gd name="T9" fmla="*/ 9 h 18"/>
                  <a:gd name="T10" fmla="*/ 21 w 23"/>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18">
                    <a:moveTo>
                      <a:pt x="21" y="0"/>
                    </a:moveTo>
                    <a:lnTo>
                      <a:pt x="0" y="7"/>
                    </a:lnTo>
                    <a:lnTo>
                      <a:pt x="0" y="11"/>
                    </a:lnTo>
                    <a:lnTo>
                      <a:pt x="22" y="18"/>
                    </a:lnTo>
                    <a:lnTo>
                      <a:pt x="23" y="9"/>
                    </a:lnTo>
                    <a:lnTo>
                      <a:pt x="21" y="0"/>
                    </a:lnTo>
                    <a:close/>
                  </a:path>
                </a:pathLst>
              </a:custGeom>
              <a:solidFill>
                <a:srgbClr val="FF0000"/>
              </a:solidFill>
              <a:ln w="1588">
                <a:solidFill>
                  <a:srgbClr val="000000"/>
                </a:solidFill>
                <a:prstDash val="solid"/>
                <a:round/>
                <a:headEnd/>
                <a:tailEnd/>
              </a:ln>
            </p:spPr>
            <p:txBody>
              <a:bodyPr/>
              <a:lstStyle/>
              <a:p>
                <a:endParaRPr lang="fr-FR"/>
              </a:p>
            </p:txBody>
          </p:sp>
          <p:sp>
            <p:nvSpPr>
              <p:cNvPr id="17966" name="Freeform 80"/>
              <p:cNvSpPr>
                <a:spLocks/>
              </p:cNvSpPr>
              <p:nvPr/>
            </p:nvSpPr>
            <p:spPr bwMode="auto">
              <a:xfrm>
                <a:off x="1862" y="2931"/>
                <a:ext cx="22" cy="18"/>
              </a:xfrm>
              <a:custGeom>
                <a:avLst/>
                <a:gdLst>
                  <a:gd name="T0" fmla="*/ 1 w 22"/>
                  <a:gd name="T1" fmla="*/ 0 h 18"/>
                  <a:gd name="T2" fmla="*/ 22 w 22"/>
                  <a:gd name="T3" fmla="*/ 7 h 18"/>
                  <a:gd name="T4" fmla="*/ 22 w 22"/>
                  <a:gd name="T5" fmla="*/ 11 h 18"/>
                  <a:gd name="T6" fmla="*/ 0 w 22"/>
                  <a:gd name="T7" fmla="*/ 18 h 18"/>
                  <a:gd name="T8" fmla="*/ 0 w 22"/>
                  <a:gd name="T9" fmla="*/ 9 h 18"/>
                  <a:gd name="T10" fmla="*/ 1 w 22"/>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18">
                    <a:moveTo>
                      <a:pt x="1" y="0"/>
                    </a:moveTo>
                    <a:lnTo>
                      <a:pt x="22" y="7"/>
                    </a:lnTo>
                    <a:lnTo>
                      <a:pt x="22" y="11"/>
                    </a:lnTo>
                    <a:lnTo>
                      <a:pt x="0" y="18"/>
                    </a:lnTo>
                    <a:lnTo>
                      <a:pt x="0" y="9"/>
                    </a:lnTo>
                    <a:lnTo>
                      <a:pt x="1" y="0"/>
                    </a:lnTo>
                    <a:close/>
                  </a:path>
                </a:pathLst>
              </a:custGeom>
              <a:solidFill>
                <a:srgbClr val="FF0000"/>
              </a:solidFill>
              <a:ln w="1588">
                <a:solidFill>
                  <a:srgbClr val="000000"/>
                </a:solidFill>
                <a:prstDash val="solid"/>
                <a:round/>
                <a:headEnd/>
                <a:tailEnd/>
              </a:ln>
            </p:spPr>
            <p:txBody>
              <a:bodyPr/>
              <a:lstStyle/>
              <a:p>
                <a:endParaRPr lang="fr-FR"/>
              </a:p>
            </p:txBody>
          </p:sp>
          <p:sp>
            <p:nvSpPr>
              <p:cNvPr id="17967" name="Oval 81"/>
              <p:cNvSpPr>
                <a:spLocks noChangeArrowheads="1"/>
              </p:cNvSpPr>
              <p:nvPr/>
            </p:nvSpPr>
            <p:spPr bwMode="auto">
              <a:xfrm>
                <a:off x="1861" y="2902"/>
                <a:ext cx="74" cy="75"/>
              </a:xfrm>
              <a:prstGeom prst="ellipse">
                <a:avLst/>
              </a:prstGeom>
              <a:noFill/>
              <a:ln w="317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68" name="Oval 82"/>
              <p:cNvSpPr>
                <a:spLocks noChangeArrowheads="1"/>
              </p:cNvSpPr>
              <p:nvPr/>
            </p:nvSpPr>
            <p:spPr bwMode="auto">
              <a:xfrm>
                <a:off x="1884" y="2925"/>
                <a:ext cx="29" cy="29"/>
              </a:xfrm>
              <a:prstGeom prst="ellipse">
                <a:avLst/>
              </a:prstGeom>
              <a:solidFill>
                <a:srgbClr val="000000"/>
              </a:solidFill>
              <a:ln w="3175">
                <a:solidFill>
                  <a:srgbClr val="FFFFFF"/>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69" name="Oval 83"/>
              <p:cNvSpPr>
                <a:spLocks noChangeArrowheads="1"/>
              </p:cNvSpPr>
              <p:nvPr/>
            </p:nvSpPr>
            <p:spPr bwMode="auto">
              <a:xfrm>
                <a:off x="1890" y="2931"/>
                <a:ext cx="16" cy="17"/>
              </a:xfrm>
              <a:prstGeom prst="ellipse">
                <a:avLst/>
              </a:prstGeom>
              <a:solidFill>
                <a:srgbClr val="000000"/>
              </a:solidFill>
              <a:ln w="3175">
                <a:solidFill>
                  <a:srgbClr val="FFFFFF"/>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grpSp>
        <p:grpSp>
          <p:nvGrpSpPr>
            <p:cNvPr id="17435" name="Group 84"/>
            <p:cNvGrpSpPr>
              <a:grpSpLocks/>
            </p:cNvGrpSpPr>
            <p:nvPr/>
          </p:nvGrpSpPr>
          <p:grpSpPr bwMode="auto">
            <a:xfrm>
              <a:off x="1947" y="2617"/>
              <a:ext cx="710" cy="228"/>
              <a:chOff x="2143" y="2807"/>
              <a:chExt cx="710" cy="228"/>
            </a:xfrm>
          </p:grpSpPr>
          <p:sp>
            <p:nvSpPr>
              <p:cNvPr id="17847" name="Oval 85"/>
              <p:cNvSpPr>
                <a:spLocks noChangeArrowheads="1"/>
              </p:cNvSpPr>
              <p:nvPr/>
            </p:nvSpPr>
            <p:spPr bwMode="auto">
              <a:xfrm>
                <a:off x="2178" y="2899"/>
                <a:ext cx="80" cy="7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48" name="Rectangle 86"/>
              <p:cNvSpPr>
                <a:spLocks noChangeArrowheads="1"/>
              </p:cNvSpPr>
              <p:nvPr/>
            </p:nvSpPr>
            <p:spPr bwMode="auto">
              <a:xfrm>
                <a:off x="2477" y="2909"/>
                <a:ext cx="135"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49" name="Oval 87"/>
              <p:cNvSpPr>
                <a:spLocks noChangeArrowheads="1"/>
              </p:cNvSpPr>
              <p:nvPr/>
            </p:nvSpPr>
            <p:spPr bwMode="auto">
              <a:xfrm>
                <a:off x="2497" y="2922"/>
                <a:ext cx="96" cy="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50" name="Freeform 88"/>
              <p:cNvSpPr>
                <a:spLocks/>
              </p:cNvSpPr>
              <p:nvPr/>
            </p:nvSpPr>
            <p:spPr bwMode="auto">
              <a:xfrm>
                <a:off x="2545" y="2967"/>
                <a:ext cx="61" cy="68"/>
              </a:xfrm>
              <a:custGeom>
                <a:avLst/>
                <a:gdLst>
                  <a:gd name="T0" fmla="*/ 0 w 290"/>
                  <a:gd name="T1" fmla="*/ 67 h 320"/>
                  <a:gd name="T2" fmla="*/ 9 w 290"/>
                  <a:gd name="T3" fmla="*/ 68 h 320"/>
                  <a:gd name="T4" fmla="*/ 61 w 290"/>
                  <a:gd name="T5" fmla="*/ 0 h 320"/>
                  <a:gd name="T6" fmla="*/ 61 w 290"/>
                  <a:gd name="T7" fmla="*/ 0 h 320"/>
                  <a:gd name="T8" fmla="*/ 9 w 290"/>
                  <a:gd name="T9" fmla="*/ 0 h 320"/>
                  <a:gd name="T10" fmla="*/ 0 w 290"/>
                  <a:gd name="T11" fmla="*/ 67 h 3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320">
                    <a:moveTo>
                      <a:pt x="0" y="315"/>
                    </a:moveTo>
                    <a:cubicBezTo>
                      <a:pt x="14" y="318"/>
                      <a:pt x="27" y="319"/>
                      <a:pt x="42" y="319"/>
                    </a:cubicBezTo>
                    <a:cubicBezTo>
                      <a:pt x="178" y="320"/>
                      <a:pt x="290" y="177"/>
                      <a:pt x="290" y="2"/>
                    </a:cubicBezTo>
                    <a:cubicBezTo>
                      <a:pt x="290" y="1"/>
                      <a:pt x="289" y="0"/>
                      <a:pt x="289" y="0"/>
                    </a:cubicBezTo>
                    <a:lnTo>
                      <a:pt x="42" y="2"/>
                    </a:lnTo>
                    <a:lnTo>
                      <a:pt x="0" y="3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851" name="Freeform 89"/>
              <p:cNvSpPr>
                <a:spLocks/>
              </p:cNvSpPr>
              <p:nvPr/>
            </p:nvSpPr>
            <p:spPr bwMode="auto">
              <a:xfrm>
                <a:off x="2545" y="2922"/>
                <a:ext cx="62" cy="48"/>
              </a:xfrm>
              <a:custGeom>
                <a:avLst/>
                <a:gdLst>
                  <a:gd name="T0" fmla="*/ 62 w 293"/>
                  <a:gd name="T1" fmla="*/ 48 h 227"/>
                  <a:gd name="T2" fmla="*/ 62 w 293"/>
                  <a:gd name="T3" fmla="*/ 48 h 227"/>
                  <a:gd name="T4" fmla="*/ 0 w 293"/>
                  <a:gd name="T5" fmla="*/ 0 h 227"/>
                  <a:gd name="T6" fmla="*/ 0 w 293"/>
                  <a:gd name="T7" fmla="*/ 48 h 227"/>
                  <a:gd name="T8" fmla="*/ 62 w 293"/>
                  <a:gd name="T9" fmla="*/ 48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3" h="227">
                    <a:moveTo>
                      <a:pt x="292" y="227"/>
                    </a:moveTo>
                    <a:cubicBezTo>
                      <a:pt x="292" y="227"/>
                      <a:pt x="293" y="227"/>
                      <a:pt x="293" y="227"/>
                    </a:cubicBezTo>
                    <a:cubicBezTo>
                      <a:pt x="293" y="102"/>
                      <a:pt x="163" y="0"/>
                      <a:pt x="1" y="0"/>
                    </a:cubicBezTo>
                    <a:lnTo>
                      <a:pt x="0" y="227"/>
                    </a:lnTo>
                    <a:lnTo>
                      <a:pt x="292" y="2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852" name="Oval 90"/>
              <p:cNvSpPr>
                <a:spLocks noChangeArrowheads="1"/>
              </p:cNvSpPr>
              <p:nvPr/>
            </p:nvSpPr>
            <p:spPr bwMode="auto">
              <a:xfrm>
                <a:off x="2516" y="2944"/>
                <a:ext cx="55" cy="68"/>
              </a:xfrm>
              <a:prstGeom prst="ellipse">
                <a:avLst/>
              </a:prstGeom>
              <a:solidFill>
                <a:srgbClr val="000000"/>
              </a:solidFill>
              <a:ln w="6350">
                <a:solidFill>
                  <a:srgbClr val="C0C0C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53" name="Freeform 91"/>
              <p:cNvSpPr>
                <a:spLocks/>
              </p:cNvSpPr>
              <p:nvPr/>
            </p:nvSpPr>
            <p:spPr bwMode="auto">
              <a:xfrm>
                <a:off x="2518" y="2945"/>
                <a:ext cx="51" cy="63"/>
              </a:xfrm>
              <a:custGeom>
                <a:avLst/>
                <a:gdLst>
                  <a:gd name="T0" fmla="*/ 19 w 51"/>
                  <a:gd name="T1" fmla="*/ 0 h 63"/>
                  <a:gd name="T2" fmla="*/ 17 w 51"/>
                  <a:gd name="T3" fmla="*/ 25 h 63"/>
                  <a:gd name="T4" fmla="*/ 1 w 51"/>
                  <a:gd name="T5" fmla="*/ 22 h 63"/>
                  <a:gd name="T6" fmla="*/ 0 w 51"/>
                  <a:gd name="T7" fmla="*/ 26 h 63"/>
                  <a:gd name="T8" fmla="*/ 0 w 51"/>
                  <a:gd name="T9" fmla="*/ 30 h 63"/>
                  <a:gd name="T10" fmla="*/ 13 w 51"/>
                  <a:gd name="T11" fmla="*/ 38 h 63"/>
                  <a:gd name="T12" fmla="*/ 8 w 51"/>
                  <a:gd name="T13" fmla="*/ 58 h 63"/>
                  <a:gd name="T14" fmla="*/ 11 w 51"/>
                  <a:gd name="T15" fmla="*/ 61 h 63"/>
                  <a:gd name="T16" fmla="*/ 13 w 51"/>
                  <a:gd name="T17" fmla="*/ 63 h 63"/>
                  <a:gd name="T18" fmla="*/ 23 w 51"/>
                  <a:gd name="T19" fmla="*/ 42 h 63"/>
                  <a:gd name="T20" fmla="*/ 38 w 51"/>
                  <a:gd name="T21" fmla="*/ 62 h 63"/>
                  <a:gd name="T22" fmla="*/ 41 w 51"/>
                  <a:gd name="T23" fmla="*/ 60 h 63"/>
                  <a:gd name="T24" fmla="*/ 44 w 51"/>
                  <a:gd name="T25" fmla="*/ 57 h 63"/>
                  <a:gd name="T26" fmla="*/ 32 w 51"/>
                  <a:gd name="T27" fmla="*/ 37 h 63"/>
                  <a:gd name="T28" fmla="*/ 51 w 51"/>
                  <a:gd name="T29" fmla="*/ 24 h 63"/>
                  <a:gd name="T30" fmla="*/ 49 w 51"/>
                  <a:gd name="T31" fmla="*/ 19 h 63"/>
                  <a:gd name="T32" fmla="*/ 47 w 51"/>
                  <a:gd name="T33" fmla="*/ 17 h 63"/>
                  <a:gd name="T34" fmla="*/ 29 w 51"/>
                  <a:gd name="T35" fmla="*/ 25 h 63"/>
                  <a:gd name="T36" fmla="*/ 26 w 51"/>
                  <a:gd name="T37" fmla="*/ 0 h 63"/>
                  <a:gd name="T38" fmla="*/ 19 w 51"/>
                  <a:gd name="T39" fmla="*/ 0 h 6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1" h="63">
                    <a:moveTo>
                      <a:pt x="19" y="0"/>
                    </a:moveTo>
                    <a:lnTo>
                      <a:pt x="17" y="25"/>
                    </a:lnTo>
                    <a:lnTo>
                      <a:pt x="1" y="22"/>
                    </a:lnTo>
                    <a:lnTo>
                      <a:pt x="0" y="26"/>
                    </a:lnTo>
                    <a:lnTo>
                      <a:pt x="0" y="30"/>
                    </a:lnTo>
                    <a:lnTo>
                      <a:pt x="13" y="38"/>
                    </a:lnTo>
                    <a:lnTo>
                      <a:pt x="8" y="58"/>
                    </a:lnTo>
                    <a:lnTo>
                      <a:pt x="11" y="61"/>
                    </a:lnTo>
                    <a:lnTo>
                      <a:pt x="13" y="63"/>
                    </a:lnTo>
                    <a:lnTo>
                      <a:pt x="23" y="42"/>
                    </a:lnTo>
                    <a:lnTo>
                      <a:pt x="38" y="62"/>
                    </a:lnTo>
                    <a:lnTo>
                      <a:pt x="41" y="60"/>
                    </a:lnTo>
                    <a:lnTo>
                      <a:pt x="44" y="57"/>
                    </a:lnTo>
                    <a:lnTo>
                      <a:pt x="32" y="37"/>
                    </a:lnTo>
                    <a:lnTo>
                      <a:pt x="51" y="24"/>
                    </a:lnTo>
                    <a:lnTo>
                      <a:pt x="49" y="19"/>
                    </a:lnTo>
                    <a:lnTo>
                      <a:pt x="47" y="17"/>
                    </a:lnTo>
                    <a:lnTo>
                      <a:pt x="29" y="25"/>
                    </a:lnTo>
                    <a:lnTo>
                      <a:pt x="26" y="0"/>
                    </a:lnTo>
                    <a:lnTo>
                      <a:pt x="19" y="0"/>
                    </a:lnTo>
                    <a:close/>
                  </a:path>
                </a:pathLst>
              </a:custGeom>
              <a:solidFill>
                <a:srgbClr val="000000"/>
              </a:solidFill>
              <a:ln w="6350">
                <a:solidFill>
                  <a:srgbClr val="C0C0C0"/>
                </a:solidFill>
                <a:prstDash val="solid"/>
                <a:round/>
                <a:headEnd/>
                <a:tailEnd/>
              </a:ln>
            </p:spPr>
            <p:txBody>
              <a:bodyPr/>
              <a:lstStyle/>
              <a:p>
                <a:endParaRPr lang="fr-FR"/>
              </a:p>
            </p:txBody>
          </p:sp>
          <p:sp>
            <p:nvSpPr>
              <p:cNvPr id="17854" name="Oval 92"/>
              <p:cNvSpPr>
                <a:spLocks noChangeArrowheads="1"/>
              </p:cNvSpPr>
              <p:nvPr/>
            </p:nvSpPr>
            <p:spPr bwMode="auto">
              <a:xfrm>
                <a:off x="2531" y="2973"/>
                <a:ext cx="6" cy="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55" name="Oval 93"/>
              <p:cNvSpPr>
                <a:spLocks noChangeArrowheads="1"/>
              </p:cNvSpPr>
              <p:nvPr/>
            </p:nvSpPr>
            <p:spPr bwMode="auto">
              <a:xfrm>
                <a:off x="2532" y="2975"/>
                <a:ext cx="3" cy="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56" name="Oval 94"/>
              <p:cNvSpPr>
                <a:spLocks noChangeArrowheads="1"/>
              </p:cNvSpPr>
              <p:nvPr/>
            </p:nvSpPr>
            <p:spPr bwMode="auto">
              <a:xfrm>
                <a:off x="2547" y="2972"/>
                <a:ext cx="5" cy="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57" name="Oval 95"/>
              <p:cNvSpPr>
                <a:spLocks noChangeArrowheads="1"/>
              </p:cNvSpPr>
              <p:nvPr/>
            </p:nvSpPr>
            <p:spPr bwMode="auto">
              <a:xfrm>
                <a:off x="2548" y="2974"/>
                <a:ext cx="3" cy="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58" name="Oval 96"/>
              <p:cNvSpPr>
                <a:spLocks noChangeArrowheads="1"/>
              </p:cNvSpPr>
              <p:nvPr/>
            </p:nvSpPr>
            <p:spPr bwMode="auto">
              <a:xfrm>
                <a:off x="2538" y="2967"/>
                <a:ext cx="5" cy="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59" name="Oval 97"/>
              <p:cNvSpPr>
                <a:spLocks noChangeArrowheads="1"/>
              </p:cNvSpPr>
              <p:nvPr/>
            </p:nvSpPr>
            <p:spPr bwMode="auto">
              <a:xfrm>
                <a:off x="2539" y="2968"/>
                <a:ext cx="3" cy="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60" name="Oval 98"/>
              <p:cNvSpPr>
                <a:spLocks noChangeArrowheads="1"/>
              </p:cNvSpPr>
              <p:nvPr/>
            </p:nvSpPr>
            <p:spPr bwMode="auto">
              <a:xfrm>
                <a:off x="2544" y="2983"/>
                <a:ext cx="6" cy="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61" name="Oval 99"/>
              <p:cNvSpPr>
                <a:spLocks noChangeArrowheads="1"/>
              </p:cNvSpPr>
              <p:nvPr/>
            </p:nvSpPr>
            <p:spPr bwMode="auto">
              <a:xfrm>
                <a:off x="2546" y="2984"/>
                <a:ext cx="3" cy="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62" name="Oval 100"/>
              <p:cNvSpPr>
                <a:spLocks noChangeArrowheads="1"/>
              </p:cNvSpPr>
              <p:nvPr/>
            </p:nvSpPr>
            <p:spPr bwMode="auto">
              <a:xfrm>
                <a:off x="2536" y="2973"/>
                <a:ext cx="11" cy="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63" name="Oval 101"/>
              <p:cNvSpPr>
                <a:spLocks noChangeArrowheads="1"/>
              </p:cNvSpPr>
              <p:nvPr/>
            </p:nvSpPr>
            <p:spPr bwMode="auto">
              <a:xfrm>
                <a:off x="2533" y="2983"/>
                <a:ext cx="6" cy="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64" name="Oval 102"/>
              <p:cNvSpPr>
                <a:spLocks noChangeArrowheads="1"/>
              </p:cNvSpPr>
              <p:nvPr/>
            </p:nvSpPr>
            <p:spPr bwMode="auto">
              <a:xfrm>
                <a:off x="2534" y="2984"/>
                <a:ext cx="3" cy="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65" name="Line 103"/>
              <p:cNvSpPr>
                <a:spLocks noChangeShapeType="1"/>
              </p:cNvSpPr>
              <p:nvPr/>
            </p:nvSpPr>
            <p:spPr bwMode="auto">
              <a:xfrm>
                <a:off x="2536" y="2972"/>
                <a:ext cx="5" cy="5"/>
              </a:xfrm>
              <a:prstGeom prst="line">
                <a:avLst/>
              </a:prstGeom>
              <a:noFill/>
              <a:ln w="63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66" name="Line 104"/>
              <p:cNvSpPr>
                <a:spLocks noChangeShapeType="1"/>
              </p:cNvSpPr>
              <p:nvPr/>
            </p:nvSpPr>
            <p:spPr bwMode="auto">
              <a:xfrm flipH="1">
                <a:off x="2543" y="2971"/>
                <a:ext cx="3" cy="3"/>
              </a:xfrm>
              <a:prstGeom prst="line">
                <a:avLst/>
              </a:prstGeom>
              <a:noFill/>
              <a:ln w="63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67" name="Line 105"/>
              <p:cNvSpPr>
                <a:spLocks noChangeShapeType="1"/>
              </p:cNvSpPr>
              <p:nvPr/>
            </p:nvSpPr>
            <p:spPr bwMode="auto">
              <a:xfrm flipV="1">
                <a:off x="2532" y="2979"/>
                <a:ext cx="9" cy="3"/>
              </a:xfrm>
              <a:prstGeom prst="line">
                <a:avLst/>
              </a:prstGeom>
              <a:noFill/>
              <a:ln w="63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68" name="Line 106"/>
              <p:cNvSpPr>
                <a:spLocks noChangeShapeType="1"/>
              </p:cNvSpPr>
              <p:nvPr/>
            </p:nvSpPr>
            <p:spPr bwMode="auto">
              <a:xfrm flipH="1" flipV="1">
                <a:off x="2544" y="2981"/>
                <a:ext cx="8" cy="1"/>
              </a:xfrm>
              <a:prstGeom prst="line">
                <a:avLst/>
              </a:prstGeom>
              <a:noFill/>
              <a:ln w="63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69" name="Line 107"/>
              <p:cNvSpPr>
                <a:spLocks noChangeShapeType="1"/>
              </p:cNvSpPr>
              <p:nvPr/>
            </p:nvSpPr>
            <p:spPr bwMode="auto">
              <a:xfrm>
                <a:off x="2540" y="2982"/>
                <a:ext cx="1" cy="7"/>
              </a:xfrm>
              <a:prstGeom prst="line">
                <a:avLst/>
              </a:prstGeom>
              <a:noFill/>
              <a:ln w="63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70" name="Oval 108"/>
              <p:cNvSpPr>
                <a:spLocks noChangeArrowheads="1"/>
              </p:cNvSpPr>
              <p:nvPr/>
            </p:nvSpPr>
            <p:spPr bwMode="auto">
              <a:xfrm>
                <a:off x="2186" y="2914"/>
                <a:ext cx="8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71" name="Freeform 109"/>
              <p:cNvSpPr>
                <a:spLocks/>
              </p:cNvSpPr>
              <p:nvPr/>
            </p:nvSpPr>
            <p:spPr bwMode="auto">
              <a:xfrm>
                <a:off x="2231" y="2972"/>
                <a:ext cx="50" cy="39"/>
              </a:xfrm>
              <a:custGeom>
                <a:avLst/>
                <a:gdLst>
                  <a:gd name="T0" fmla="*/ 0 w 235"/>
                  <a:gd name="T1" fmla="*/ 39 h 184"/>
                  <a:gd name="T2" fmla="*/ 50 w 235"/>
                  <a:gd name="T3" fmla="*/ 0 h 184"/>
                  <a:gd name="T4" fmla="*/ 0 w 235"/>
                  <a:gd name="T5" fmla="*/ 0 h 184"/>
                  <a:gd name="T6" fmla="*/ 0 w 235"/>
                  <a:gd name="T7" fmla="*/ 39 h 1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5" h="184">
                    <a:moveTo>
                      <a:pt x="0" y="184"/>
                    </a:moveTo>
                    <a:cubicBezTo>
                      <a:pt x="129" y="184"/>
                      <a:pt x="235" y="102"/>
                      <a:pt x="235" y="0"/>
                    </a:cubicBezTo>
                    <a:lnTo>
                      <a:pt x="0" y="0"/>
                    </a:lnTo>
                    <a:lnTo>
                      <a:pt x="0"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872" name="Oval 110"/>
              <p:cNvSpPr>
                <a:spLocks noChangeArrowheads="1"/>
              </p:cNvSpPr>
              <p:nvPr/>
            </p:nvSpPr>
            <p:spPr bwMode="auto">
              <a:xfrm>
                <a:off x="2202" y="2935"/>
                <a:ext cx="57" cy="57"/>
              </a:xfrm>
              <a:prstGeom prst="ellipse">
                <a:avLst/>
              </a:prstGeom>
              <a:solidFill>
                <a:srgbClr val="000000"/>
              </a:solidFill>
              <a:ln w="6350">
                <a:solidFill>
                  <a:srgbClr val="C0C0C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73" name="Freeform 111"/>
              <p:cNvSpPr>
                <a:spLocks/>
              </p:cNvSpPr>
              <p:nvPr/>
            </p:nvSpPr>
            <p:spPr bwMode="auto">
              <a:xfrm>
                <a:off x="2202" y="2934"/>
                <a:ext cx="58" cy="56"/>
              </a:xfrm>
              <a:custGeom>
                <a:avLst/>
                <a:gdLst>
                  <a:gd name="T0" fmla="*/ 22 w 58"/>
                  <a:gd name="T1" fmla="*/ 1 h 56"/>
                  <a:gd name="T2" fmla="*/ 22 w 58"/>
                  <a:gd name="T3" fmla="*/ 24 h 56"/>
                  <a:gd name="T4" fmla="*/ 2 w 58"/>
                  <a:gd name="T5" fmla="*/ 21 h 56"/>
                  <a:gd name="T6" fmla="*/ 0 w 58"/>
                  <a:gd name="T7" fmla="*/ 23 h 56"/>
                  <a:gd name="T8" fmla="*/ 0 w 58"/>
                  <a:gd name="T9" fmla="*/ 28 h 56"/>
                  <a:gd name="T10" fmla="*/ 19 w 58"/>
                  <a:gd name="T11" fmla="*/ 34 h 56"/>
                  <a:gd name="T12" fmla="*/ 10 w 58"/>
                  <a:gd name="T13" fmla="*/ 52 h 56"/>
                  <a:gd name="T14" fmla="*/ 14 w 58"/>
                  <a:gd name="T15" fmla="*/ 55 h 56"/>
                  <a:gd name="T16" fmla="*/ 17 w 58"/>
                  <a:gd name="T17" fmla="*/ 56 h 56"/>
                  <a:gd name="T18" fmla="*/ 28 w 58"/>
                  <a:gd name="T19" fmla="*/ 42 h 56"/>
                  <a:gd name="T20" fmla="*/ 42 w 58"/>
                  <a:gd name="T21" fmla="*/ 55 h 56"/>
                  <a:gd name="T22" fmla="*/ 46 w 58"/>
                  <a:gd name="T23" fmla="*/ 54 h 56"/>
                  <a:gd name="T24" fmla="*/ 49 w 58"/>
                  <a:gd name="T25" fmla="*/ 50 h 56"/>
                  <a:gd name="T26" fmla="*/ 36 w 58"/>
                  <a:gd name="T27" fmla="*/ 34 h 56"/>
                  <a:gd name="T28" fmla="*/ 54 w 58"/>
                  <a:gd name="T29" fmla="*/ 24 h 56"/>
                  <a:gd name="T30" fmla="*/ 58 w 58"/>
                  <a:gd name="T31" fmla="*/ 23 h 56"/>
                  <a:gd name="T32" fmla="*/ 56 w 58"/>
                  <a:gd name="T33" fmla="*/ 18 h 56"/>
                  <a:gd name="T34" fmla="*/ 55 w 58"/>
                  <a:gd name="T35" fmla="*/ 17 h 56"/>
                  <a:gd name="T36" fmla="*/ 31 w 58"/>
                  <a:gd name="T37" fmla="*/ 24 h 56"/>
                  <a:gd name="T38" fmla="*/ 30 w 58"/>
                  <a:gd name="T39" fmla="*/ 0 h 56"/>
                  <a:gd name="T40" fmla="*/ 26 w 58"/>
                  <a:gd name="T41" fmla="*/ 0 h 56"/>
                  <a:gd name="T42" fmla="*/ 22 w 58"/>
                  <a:gd name="T43" fmla="*/ 1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 h="56">
                    <a:moveTo>
                      <a:pt x="22" y="1"/>
                    </a:moveTo>
                    <a:lnTo>
                      <a:pt x="22" y="24"/>
                    </a:lnTo>
                    <a:lnTo>
                      <a:pt x="2" y="21"/>
                    </a:lnTo>
                    <a:lnTo>
                      <a:pt x="0" y="23"/>
                    </a:lnTo>
                    <a:lnTo>
                      <a:pt x="0" y="28"/>
                    </a:lnTo>
                    <a:lnTo>
                      <a:pt x="19" y="34"/>
                    </a:lnTo>
                    <a:lnTo>
                      <a:pt x="10" y="52"/>
                    </a:lnTo>
                    <a:lnTo>
                      <a:pt x="14" y="55"/>
                    </a:lnTo>
                    <a:lnTo>
                      <a:pt x="17" y="56"/>
                    </a:lnTo>
                    <a:lnTo>
                      <a:pt x="28" y="42"/>
                    </a:lnTo>
                    <a:lnTo>
                      <a:pt x="42" y="55"/>
                    </a:lnTo>
                    <a:lnTo>
                      <a:pt x="46" y="54"/>
                    </a:lnTo>
                    <a:lnTo>
                      <a:pt x="49" y="50"/>
                    </a:lnTo>
                    <a:lnTo>
                      <a:pt x="36" y="34"/>
                    </a:lnTo>
                    <a:lnTo>
                      <a:pt x="54" y="24"/>
                    </a:lnTo>
                    <a:lnTo>
                      <a:pt x="58" y="23"/>
                    </a:lnTo>
                    <a:lnTo>
                      <a:pt x="56" y="18"/>
                    </a:lnTo>
                    <a:lnTo>
                      <a:pt x="55" y="17"/>
                    </a:lnTo>
                    <a:lnTo>
                      <a:pt x="31" y="24"/>
                    </a:lnTo>
                    <a:lnTo>
                      <a:pt x="30" y="0"/>
                    </a:lnTo>
                    <a:lnTo>
                      <a:pt x="26" y="0"/>
                    </a:lnTo>
                    <a:lnTo>
                      <a:pt x="22" y="1"/>
                    </a:lnTo>
                    <a:close/>
                  </a:path>
                </a:pathLst>
              </a:custGeom>
              <a:solidFill>
                <a:srgbClr val="000000"/>
              </a:solidFill>
              <a:ln w="6350">
                <a:solidFill>
                  <a:srgbClr val="C0C0C0"/>
                </a:solidFill>
                <a:prstDash val="solid"/>
                <a:round/>
                <a:headEnd/>
                <a:tailEnd/>
              </a:ln>
            </p:spPr>
            <p:txBody>
              <a:bodyPr/>
              <a:lstStyle/>
              <a:p>
                <a:endParaRPr lang="fr-FR"/>
              </a:p>
            </p:txBody>
          </p:sp>
          <p:sp>
            <p:nvSpPr>
              <p:cNvPr id="17874" name="Oval 112"/>
              <p:cNvSpPr>
                <a:spLocks noChangeArrowheads="1"/>
              </p:cNvSpPr>
              <p:nvPr/>
            </p:nvSpPr>
            <p:spPr bwMode="auto">
              <a:xfrm>
                <a:off x="2218" y="2960"/>
                <a:ext cx="6" cy="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75" name="Oval 113"/>
              <p:cNvSpPr>
                <a:spLocks noChangeArrowheads="1"/>
              </p:cNvSpPr>
              <p:nvPr/>
            </p:nvSpPr>
            <p:spPr bwMode="auto">
              <a:xfrm>
                <a:off x="2220" y="2962"/>
                <a:ext cx="3" cy="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76" name="Oval 114"/>
              <p:cNvSpPr>
                <a:spLocks noChangeArrowheads="1"/>
              </p:cNvSpPr>
              <p:nvPr/>
            </p:nvSpPr>
            <p:spPr bwMode="auto">
              <a:xfrm>
                <a:off x="2234" y="2959"/>
                <a:ext cx="6" cy="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77" name="Oval 115"/>
              <p:cNvSpPr>
                <a:spLocks noChangeArrowheads="1"/>
              </p:cNvSpPr>
              <p:nvPr/>
            </p:nvSpPr>
            <p:spPr bwMode="auto">
              <a:xfrm>
                <a:off x="2235" y="2961"/>
                <a:ext cx="3" cy="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78" name="Oval 116"/>
              <p:cNvSpPr>
                <a:spLocks noChangeArrowheads="1"/>
              </p:cNvSpPr>
              <p:nvPr/>
            </p:nvSpPr>
            <p:spPr bwMode="auto">
              <a:xfrm>
                <a:off x="2226" y="2954"/>
                <a:ext cx="5" cy="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79" name="Oval 117"/>
              <p:cNvSpPr>
                <a:spLocks noChangeArrowheads="1"/>
              </p:cNvSpPr>
              <p:nvPr/>
            </p:nvSpPr>
            <p:spPr bwMode="auto">
              <a:xfrm>
                <a:off x="2227" y="2955"/>
                <a:ext cx="3" cy="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80" name="Oval 118"/>
              <p:cNvSpPr>
                <a:spLocks noChangeArrowheads="1"/>
              </p:cNvSpPr>
              <p:nvPr/>
            </p:nvSpPr>
            <p:spPr bwMode="auto">
              <a:xfrm>
                <a:off x="2232" y="2970"/>
                <a:ext cx="5" cy="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81" name="Oval 119"/>
              <p:cNvSpPr>
                <a:spLocks noChangeArrowheads="1"/>
              </p:cNvSpPr>
              <p:nvPr/>
            </p:nvSpPr>
            <p:spPr bwMode="auto">
              <a:xfrm>
                <a:off x="2233" y="2971"/>
                <a:ext cx="3" cy="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82" name="Oval 120"/>
              <p:cNvSpPr>
                <a:spLocks noChangeArrowheads="1"/>
              </p:cNvSpPr>
              <p:nvPr/>
            </p:nvSpPr>
            <p:spPr bwMode="auto">
              <a:xfrm>
                <a:off x="2222" y="2971"/>
                <a:ext cx="6" cy="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83" name="Oval 121"/>
              <p:cNvSpPr>
                <a:spLocks noChangeArrowheads="1"/>
              </p:cNvSpPr>
              <p:nvPr/>
            </p:nvSpPr>
            <p:spPr bwMode="auto">
              <a:xfrm>
                <a:off x="2224" y="2972"/>
                <a:ext cx="2" cy="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84" name="Oval 122"/>
              <p:cNvSpPr>
                <a:spLocks noChangeArrowheads="1"/>
              </p:cNvSpPr>
              <p:nvPr/>
            </p:nvSpPr>
            <p:spPr bwMode="auto">
              <a:xfrm>
                <a:off x="2224" y="2960"/>
                <a:ext cx="10" cy="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85" name="Line 123"/>
              <p:cNvSpPr>
                <a:spLocks noChangeShapeType="1"/>
              </p:cNvSpPr>
              <p:nvPr/>
            </p:nvSpPr>
            <p:spPr bwMode="auto">
              <a:xfrm>
                <a:off x="2224" y="2960"/>
                <a:ext cx="4" cy="4"/>
              </a:xfrm>
              <a:prstGeom prst="line">
                <a:avLst/>
              </a:prstGeom>
              <a:noFill/>
              <a:ln w="63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86" name="Line 124"/>
              <p:cNvSpPr>
                <a:spLocks noChangeShapeType="1"/>
              </p:cNvSpPr>
              <p:nvPr/>
            </p:nvSpPr>
            <p:spPr bwMode="auto">
              <a:xfrm flipH="1">
                <a:off x="2230" y="2958"/>
                <a:ext cx="3" cy="4"/>
              </a:xfrm>
              <a:prstGeom prst="line">
                <a:avLst/>
              </a:prstGeom>
              <a:noFill/>
              <a:ln w="63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87" name="Line 125"/>
              <p:cNvSpPr>
                <a:spLocks noChangeShapeType="1"/>
              </p:cNvSpPr>
              <p:nvPr/>
            </p:nvSpPr>
            <p:spPr bwMode="auto">
              <a:xfrm flipV="1">
                <a:off x="2223" y="2967"/>
                <a:ext cx="5" cy="2"/>
              </a:xfrm>
              <a:prstGeom prst="line">
                <a:avLst/>
              </a:prstGeom>
              <a:noFill/>
              <a:ln w="63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88" name="Line 126"/>
              <p:cNvSpPr>
                <a:spLocks noChangeShapeType="1"/>
              </p:cNvSpPr>
              <p:nvPr/>
            </p:nvSpPr>
            <p:spPr bwMode="auto">
              <a:xfrm flipH="1" flipV="1">
                <a:off x="2231" y="2967"/>
                <a:ext cx="8" cy="1"/>
              </a:xfrm>
              <a:prstGeom prst="line">
                <a:avLst/>
              </a:prstGeom>
              <a:noFill/>
              <a:ln w="63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89" name="Line 127"/>
              <p:cNvSpPr>
                <a:spLocks noChangeShapeType="1"/>
              </p:cNvSpPr>
              <p:nvPr/>
            </p:nvSpPr>
            <p:spPr bwMode="auto">
              <a:xfrm>
                <a:off x="2229" y="2970"/>
                <a:ext cx="1" cy="8"/>
              </a:xfrm>
              <a:prstGeom prst="line">
                <a:avLst/>
              </a:prstGeom>
              <a:noFill/>
              <a:ln w="63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90" name="Oval 128"/>
              <p:cNvSpPr>
                <a:spLocks noChangeArrowheads="1"/>
              </p:cNvSpPr>
              <p:nvPr/>
            </p:nvSpPr>
            <p:spPr bwMode="auto">
              <a:xfrm>
                <a:off x="2671" y="2904"/>
                <a:ext cx="96" cy="11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91" name="Oval 129"/>
              <p:cNvSpPr>
                <a:spLocks noChangeArrowheads="1"/>
              </p:cNvSpPr>
              <p:nvPr/>
            </p:nvSpPr>
            <p:spPr bwMode="auto">
              <a:xfrm>
                <a:off x="2341" y="2934"/>
                <a:ext cx="90" cy="6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92" name="Freeform 130"/>
              <p:cNvSpPr>
                <a:spLocks/>
              </p:cNvSpPr>
              <p:nvPr/>
            </p:nvSpPr>
            <p:spPr bwMode="auto">
              <a:xfrm>
                <a:off x="2267" y="2966"/>
                <a:ext cx="99" cy="19"/>
              </a:xfrm>
              <a:custGeom>
                <a:avLst/>
                <a:gdLst>
                  <a:gd name="T0" fmla="*/ 4 w 99"/>
                  <a:gd name="T1" fmla="*/ 18 h 19"/>
                  <a:gd name="T2" fmla="*/ 99 w 99"/>
                  <a:gd name="T3" fmla="*/ 19 h 19"/>
                  <a:gd name="T4" fmla="*/ 99 w 99"/>
                  <a:gd name="T5" fmla="*/ 0 h 19"/>
                  <a:gd name="T6" fmla="*/ 0 w 99"/>
                  <a:gd name="T7" fmla="*/ 5 h 19"/>
                  <a:gd name="T8" fmla="*/ 4 w 99"/>
                  <a:gd name="T9" fmla="*/ 1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19">
                    <a:moveTo>
                      <a:pt x="4" y="18"/>
                    </a:moveTo>
                    <a:lnTo>
                      <a:pt x="99" y="19"/>
                    </a:lnTo>
                    <a:lnTo>
                      <a:pt x="99" y="0"/>
                    </a:lnTo>
                    <a:lnTo>
                      <a:pt x="0" y="5"/>
                    </a:lnTo>
                    <a:lnTo>
                      <a:pt x="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893" name="Freeform 131"/>
              <p:cNvSpPr>
                <a:spLocks/>
              </p:cNvSpPr>
              <p:nvPr/>
            </p:nvSpPr>
            <p:spPr bwMode="auto">
              <a:xfrm>
                <a:off x="2592" y="2969"/>
                <a:ext cx="165" cy="28"/>
              </a:xfrm>
              <a:custGeom>
                <a:avLst/>
                <a:gdLst>
                  <a:gd name="T0" fmla="*/ 6 w 165"/>
                  <a:gd name="T1" fmla="*/ 28 h 28"/>
                  <a:gd name="T2" fmla="*/ 155 w 165"/>
                  <a:gd name="T3" fmla="*/ 18 h 28"/>
                  <a:gd name="T4" fmla="*/ 165 w 165"/>
                  <a:gd name="T5" fmla="*/ 0 h 28"/>
                  <a:gd name="T6" fmla="*/ 0 w 165"/>
                  <a:gd name="T7" fmla="*/ 10 h 28"/>
                  <a:gd name="T8" fmla="*/ 6 w 165"/>
                  <a:gd name="T9" fmla="*/ 28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28">
                    <a:moveTo>
                      <a:pt x="6" y="28"/>
                    </a:moveTo>
                    <a:lnTo>
                      <a:pt x="155" y="18"/>
                    </a:lnTo>
                    <a:lnTo>
                      <a:pt x="165" y="0"/>
                    </a:lnTo>
                    <a:lnTo>
                      <a:pt x="0" y="10"/>
                    </a:lnTo>
                    <a:lnTo>
                      <a:pt x="6"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894" name="Freeform 132"/>
              <p:cNvSpPr>
                <a:spLocks/>
              </p:cNvSpPr>
              <p:nvPr/>
            </p:nvSpPr>
            <p:spPr bwMode="auto">
              <a:xfrm>
                <a:off x="2303" y="2816"/>
                <a:ext cx="208" cy="64"/>
              </a:xfrm>
              <a:custGeom>
                <a:avLst/>
                <a:gdLst>
                  <a:gd name="T0" fmla="*/ 21 w 208"/>
                  <a:gd name="T1" fmla="*/ 48 h 64"/>
                  <a:gd name="T2" fmla="*/ 48 w 208"/>
                  <a:gd name="T3" fmla="*/ 31 h 64"/>
                  <a:gd name="T4" fmla="*/ 72 w 208"/>
                  <a:gd name="T5" fmla="*/ 16 h 64"/>
                  <a:gd name="T6" fmla="*/ 84 w 208"/>
                  <a:gd name="T7" fmla="*/ 9 h 64"/>
                  <a:gd name="T8" fmla="*/ 92 w 208"/>
                  <a:gd name="T9" fmla="*/ 7 h 64"/>
                  <a:gd name="T10" fmla="*/ 104 w 208"/>
                  <a:gd name="T11" fmla="*/ 4 h 64"/>
                  <a:gd name="T12" fmla="*/ 150 w 208"/>
                  <a:gd name="T13" fmla="*/ 1 h 64"/>
                  <a:gd name="T14" fmla="*/ 182 w 208"/>
                  <a:gd name="T15" fmla="*/ 0 h 64"/>
                  <a:gd name="T16" fmla="*/ 190 w 208"/>
                  <a:gd name="T17" fmla="*/ 0 h 64"/>
                  <a:gd name="T18" fmla="*/ 196 w 208"/>
                  <a:gd name="T19" fmla="*/ 3 h 64"/>
                  <a:gd name="T20" fmla="*/ 199 w 208"/>
                  <a:gd name="T21" fmla="*/ 9 h 64"/>
                  <a:gd name="T22" fmla="*/ 201 w 208"/>
                  <a:gd name="T23" fmla="*/ 18 h 64"/>
                  <a:gd name="T24" fmla="*/ 207 w 208"/>
                  <a:gd name="T25" fmla="*/ 50 h 64"/>
                  <a:gd name="T26" fmla="*/ 208 w 208"/>
                  <a:gd name="T27" fmla="*/ 55 h 64"/>
                  <a:gd name="T28" fmla="*/ 207 w 208"/>
                  <a:gd name="T29" fmla="*/ 58 h 64"/>
                  <a:gd name="T30" fmla="*/ 201 w 208"/>
                  <a:gd name="T31" fmla="*/ 60 h 64"/>
                  <a:gd name="T32" fmla="*/ 103 w 208"/>
                  <a:gd name="T33" fmla="*/ 63 h 64"/>
                  <a:gd name="T34" fmla="*/ 29 w 208"/>
                  <a:gd name="T35" fmla="*/ 58 h 64"/>
                  <a:gd name="T36" fmla="*/ 144 w 208"/>
                  <a:gd name="T37" fmla="*/ 49 h 64"/>
                  <a:gd name="T38" fmla="*/ 148 w 208"/>
                  <a:gd name="T39" fmla="*/ 38 h 64"/>
                  <a:gd name="T40" fmla="*/ 167 w 208"/>
                  <a:gd name="T41" fmla="*/ 37 h 64"/>
                  <a:gd name="T42" fmla="*/ 197 w 208"/>
                  <a:gd name="T43" fmla="*/ 18 h 64"/>
                  <a:gd name="T44" fmla="*/ 175 w 208"/>
                  <a:gd name="T45" fmla="*/ 18 h 64"/>
                  <a:gd name="T46" fmla="*/ 170 w 208"/>
                  <a:gd name="T47" fmla="*/ 28 h 64"/>
                  <a:gd name="T48" fmla="*/ 166 w 208"/>
                  <a:gd name="T49" fmla="*/ 37 h 64"/>
                  <a:gd name="T50" fmla="*/ 152 w 208"/>
                  <a:gd name="T51" fmla="*/ 28 h 64"/>
                  <a:gd name="T52" fmla="*/ 158 w 208"/>
                  <a:gd name="T53" fmla="*/ 17 h 64"/>
                  <a:gd name="T54" fmla="*/ 90 w 208"/>
                  <a:gd name="T55" fmla="*/ 19 h 64"/>
                  <a:gd name="T56" fmla="*/ 78 w 208"/>
                  <a:gd name="T57" fmla="*/ 24 h 64"/>
                  <a:gd name="T58" fmla="*/ 57 w 208"/>
                  <a:gd name="T59" fmla="*/ 38 h 64"/>
                  <a:gd name="T60" fmla="*/ 37 w 208"/>
                  <a:gd name="T61" fmla="*/ 51 h 64"/>
                  <a:gd name="T62" fmla="*/ 12 w 208"/>
                  <a:gd name="T63" fmla="*/ 64 h 64"/>
                  <a:gd name="T64" fmla="*/ 8 w 208"/>
                  <a:gd name="T65" fmla="*/ 57 h 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8" h="64">
                    <a:moveTo>
                      <a:pt x="8" y="57"/>
                    </a:moveTo>
                    <a:lnTo>
                      <a:pt x="21" y="48"/>
                    </a:lnTo>
                    <a:lnTo>
                      <a:pt x="35" y="39"/>
                    </a:lnTo>
                    <a:lnTo>
                      <a:pt x="48" y="31"/>
                    </a:lnTo>
                    <a:lnTo>
                      <a:pt x="59" y="24"/>
                    </a:lnTo>
                    <a:lnTo>
                      <a:pt x="72" y="16"/>
                    </a:lnTo>
                    <a:lnTo>
                      <a:pt x="79" y="12"/>
                    </a:lnTo>
                    <a:lnTo>
                      <a:pt x="84" y="9"/>
                    </a:lnTo>
                    <a:lnTo>
                      <a:pt x="89" y="8"/>
                    </a:lnTo>
                    <a:lnTo>
                      <a:pt x="92" y="7"/>
                    </a:lnTo>
                    <a:lnTo>
                      <a:pt x="96" y="6"/>
                    </a:lnTo>
                    <a:lnTo>
                      <a:pt x="104" y="4"/>
                    </a:lnTo>
                    <a:lnTo>
                      <a:pt x="133" y="2"/>
                    </a:lnTo>
                    <a:lnTo>
                      <a:pt x="150" y="1"/>
                    </a:lnTo>
                    <a:lnTo>
                      <a:pt x="170" y="0"/>
                    </a:lnTo>
                    <a:lnTo>
                      <a:pt x="182" y="0"/>
                    </a:lnTo>
                    <a:lnTo>
                      <a:pt x="187" y="0"/>
                    </a:lnTo>
                    <a:lnTo>
                      <a:pt x="190" y="0"/>
                    </a:lnTo>
                    <a:lnTo>
                      <a:pt x="193" y="1"/>
                    </a:lnTo>
                    <a:lnTo>
                      <a:pt x="196" y="3"/>
                    </a:lnTo>
                    <a:lnTo>
                      <a:pt x="197" y="5"/>
                    </a:lnTo>
                    <a:lnTo>
                      <a:pt x="199" y="9"/>
                    </a:lnTo>
                    <a:lnTo>
                      <a:pt x="200" y="13"/>
                    </a:lnTo>
                    <a:lnTo>
                      <a:pt x="201" y="18"/>
                    </a:lnTo>
                    <a:lnTo>
                      <a:pt x="206" y="47"/>
                    </a:lnTo>
                    <a:lnTo>
                      <a:pt x="207" y="50"/>
                    </a:lnTo>
                    <a:lnTo>
                      <a:pt x="207" y="52"/>
                    </a:lnTo>
                    <a:lnTo>
                      <a:pt x="208" y="55"/>
                    </a:lnTo>
                    <a:lnTo>
                      <a:pt x="208" y="56"/>
                    </a:lnTo>
                    <a:lnTo>
                      <a:pt x="207" y="58"/>
                    </a:lnTo>
                    <a:lnTo>
                      <a:pt x="205" y="60"/>
                    </a:lnTo>
                    <a:lnTo>
                      <a:pt x="201" y="60"/>
                    </a:lnTo>
                    <a:lnTo>
                      <a:pt x="161" y="61"/>
                    </a:lnTo>
                    <a:lnTo>
                      <a:pt x="103" y="63"/>
                    </a:lnTo>
                    <a:lnTo>
                      <a:pt x="13" y="64"/>
                    </a:lnTo>
                    <a:lnTo>
                      <a:pt x="29" y="58"/>
                    </a:lnTo>
                    <a:lnTo>
                      <a:pt x="143" y="55"/>
                    </a:lnTo>
                    <a:lnTo>
                      <a:pt x="144" y="49"/>
                    </a:lnTo>
                    <a:lnTo>
                      <a:pt x="146" y="44"/>
                    </a:lnTo>
                    <a:lnTo>
                      <a:pt x="148" y="38"/>
                    </a:lnTo>
                    <a:lnTo>
                      <a:pt x="150" y="34"/>
                    </a:lnTo>
                    <a:lnTo>
                      <a:pt x="167" y="37"/>
                    </a:lnTo>
                    <a:lnTo>
                      <a:pt x="178" y="37"/>
                    </a:lnTo>
                    <a:lnTo>
                      <a:pt x="197" y="18"/>
                    </a:lnTo>
                    <a:lnTo>
                      <a:pt x="191" y="17"/>
                    </a:lnTo>
                    <a:lnTo>
                      <a:pt x="175" y="18"/>
                    </a:lnTo>
                    <a:lnTo>
                      <a:pt x="173" y="22"/>
                    </a:lnTo>
                    <a:lnTo>
                      <a:pt x="170" y="28"/>
                    </a:lnTo>
                    <a:lnTo>
                      <a:pt x="168" y="32"/>
                    </a:lnTo>
                    <a:lnTo>
                      <a:pt x="166" y="37"/>
                    </a:lnTo>
                    <a:lnTo>
                      <a:pt x="150" y="34"/>
                    </a:lnTo>
                    <a:lnTo>
                      <a:pt x="152" y="28"/>
                    </a:lnTo>
                    <a:lnTo>
                      <a:pt x="155" y="22"/>
                    </a:lnTo>
                    <a:lnTo>
                      <a:pt x="158" y="17"/>
                    </a:lnTo>
                    <a:lnTo>
                      <a:pt x="104" y="18"/>
                    </a:lnTo>
                    <a:lnTo>
                      <a:pt x="90" y="19"/>
                    </a:lnTo>
                    <a:lnTo>
                      <a:pt x="85" y="20"/>
                    </a:lnTo>
                    <a:lnTo>
                      <a:pt x="78" y="24"/>
                    </a:lnTo>
                    <a:lnTo>
                      <a:pt x="68" y="30"/>
                    </a:lnTo>
                    <a:lnTo>
                      <a:pt x="57" y="38"/>
                    </a:lnTo>
                    <a:lnTo>
                      <a:pt x="47" y="44"/>
                    </a:lnTo>
                    <a:lnTo>
                      <a:pt x="37" y="51"/>
                    </a:lnTo>
                    <a:lnTo>
                      <a:pt x="29" y="58"/>
                    </a:lnTo>
                    <a:lnTo>
                      <a:pt x="12" y="64"/>
                    </a:lnTo>
                    <a:lnTo>
                      <a:pt x="0" y="64"/>
                    </a:lnTo>
                    <a:lnTo>
                      <a:pt x="8"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895" name="Freeform 133"/>
              <p:cNvSpPr>
                <a:spLocks/>
              </p:cNvSpPr>
              <p:nvPr/>
            </p:nvSpPr>
            <p:spPr bwMode="auto">
              <a:xfrm>
                <a:off x="2555" y="2811"/>
                <a:ext cx="180" cy="53"/>
              </a:xfrm>
              <a:custGeom>
                <a:avLst/>
                <a:gdLst>
                  <a:gd name="T0" fmla="*/ 9 w 180"/>
                  <a:gd name="T1" fmla="*/ 1 h 53"/>
                  <a:gd name="T2" fmla="*/ 6 w 180"/>
                  <a:gd name="T3" fmla="*/ 1 h 53"/>
                  <a:gd name="T4" fmla="*/ 3 w 180"/>
                  <a:gd name="T5" fmla="*/ 2 h 53"/>
                  <a:gd name="T6" fmla="*/ 1 w 180"/>
                  <a:gd name="T7" fmla="*/ 3 h 53"/>
                  <a:gd name="T8" fmla="*/ 0 w 180"/>
                  <a:gd name="T9" fmla="*/ 5 h 53"/>
                  <a:gd name="T10" fmla="*/ 0 w 180"/>
                  <a:gd name="T11" fmla="*/ 8 h 53"/>
                  <a:gd name="T12" fmla="*/ 1 w 180"/>
                  <a:gd name="T13" fmla="*/ 11 h 53"/>
                  <a:gd name="T14" fmla="*/ 2 w 180"/>
                  <a:gd name="T15" fmla="*/ 16 h 53"/>
                  <a:gd name="T16" fmla="*/ 4 w 180"/>
                  <a:gd name="T17" fmla="*/ 21 h 53"/>
                  <a:gd name="T18" fmla="*/ 7 w 180"/>
                  <a:gd name="T19" fmla="*/ 20 h 53"/>
                  <a:gd name="T20" fmla="*/ 13 w 180"/>
                  <a:gd name="T21" fmla="*/ 19 h 53"/>
                  <a:gd name="T22" fmla="*/ 19 w 180"/>
                  <a:gd name="T23" fmla="*/ 19 h 53"/>
                  <a:gd name="T24" fmla="*/ 30 w 180"/>
                  <a:gd name="T25" fmla="*/ 19 h 53"/>
                  <a:gd name="T26" fmla="*/ 32 w 180"/>
                  <a:gd name="T27" fmla="*/ 21 h 53"/>
                  <a:gd name="T28" fmla="*/ 34 w 180"/>
                  <a:gd name="T29" fmla="*/ 24 h 53"/>
                  <a:gd name="T30" fmla="*/ 36 w 180"/>
                  <a:gd name="T31" fmla="*/ 28 h 53"/>
                  <a:gd name="T32" fmla="*/ 37 w 180"/>
                  <a:gd name="T33" fmla="*/ 31 h 53"/>
                  <a:gd name="T34" fmla="*/ 39 w 180"/>
                  <a:gd name="T35" fmla="*/ 34 h 53"/>
                  <a:gd name="T36" fmla="*/ 40 w 180"/>
                  <a:gd name="T37" fmla="*/ 39 h 53"/>
                  <a:gd name="T38" fmla="*/ 41 w 180"/>
                  <a:gd name="T39" fmla="*/ 42 h 53"/>
                  <a:gd name="T40" fmla="*/ 41 w 180"/>
                  <a:gd name="T41" fmla="*/ 45 h 53"/>
                  <a:gd name="T42" fmla="*/ 42 w 180"/>
                  <a:gd name="T43" fmla="*/ 52 h 53"/>
                  <a:gd name="T44" fmla="*/ 58 w 180"/>
                  <a:gd name="T45" fmla="*/ 52 h 53"/>
                  <a:gd name="T46" fmla="*/ 66 w 180"/>
                  <a:gd name="T47" fmla="*/ 52 h 53"/>
                  <a:gd name="T48" fmla="*/ 63 w 180"/>
                  <a:gd name="T49" fmla="*/ 43 h 53"/>
                  <a:gd name="T50" fmla="*/ 62 w 180"/>
                  <a:gd name="T51" fmla="*/ 38 h 53"/>
                  <a:gd name="T52" fmla="*/ 60 w 180"/>
                  <a:gd name="T53" fmla="*/ 33 h 53"/>
                  <a:gd name="T54" fmla="*/ 59 w 180"/>
                  <a:gd name="T55" fmla="*/ 28 h 53"/>
                  <a:gd name="T56" fmla="*/ 56 w 180"/>
                  <a:gd name="T57" fmla="*/ 21 h 53"/>
                  <a:gd name="T58" fmla="*/ 60 w 180"/>
                  <a:gd name="T59" fmla="*/ 22 h 53"/>
                  <a:gd name="T60" fmla="*/ 66 w 180"/>
                  <a:gd name="T61" fmla="*/ 23 h 53"/>
                  <a:gd name="T62" fmla="*/ 71 w 180"/>
                  <a:gd name="T63" fmla="*/ 26 h 53"/>
                  <a:gd name="T64" fmla="*/ 76 w 180"/>
                  <a:gd name="T65" fmla="*/ 29 h 53"/>
                  <a:gd name="T66" fmla="*/ 81 w 180"/>
                  <a:gd name="T67" fmla="*/ 33 h 53"/>
                  <a:gd name="T68" fmla="*/ 86 w 180"/>
                  <a:gd name="T69" fmla="*/ 37 h 53"/>
                  <a:gd name="T70" fmla="*/ 90 w 180"/>
                  <a:gd name="T71" fmla="*/ 41 h 53"/>
                  <a:gd name="T72" fmla="*/ 98 w 180"/>
                  <a:gd name="T73" fmla="*/ 53 h 53"/>
                  <a:gd name="T74" fmla="*/ 139 w 180"/>
                  <a:gd name="T75" fmla="*/ 53 h 53"/>
                  <a:gd name="T76" fmla="*/ 180 w 180"/>
                  <a:gd name="T77" fmla="*/ 52 h 53"/>
                  <a:gd name="T78" fmla="*/ 143 w 180"/>
                  <a:gd name="T79" fmla="*/ 29 h 53"/>
                  <a:gd name="T80" fmla="*/ 123 w 180"/>
                  <a:gd name="T81" fmla="*/ 17 h 53"/>
                  <a:gd name="T82" fmla="*/ 111 w 180"/>
                  <a:gd name="T83" fmla="*/ 10 h 53"/>
                  <a:gd name="T84" fmla="*/ 101 w 180"/>
                  <a:gd name="T85" fmla="*/ 6 h 53"/>
                  <a:gd name="T86" fmla="*/ 96 w 180"/>
                  <a:gd name="T87" fmla="*/ 5 h 53"/>
                  <a:gd name="T88" fmla="*/ 89 w 180"/>
                  <a:gd name="T89" fmla="*/ 4 h 53"/>
                  <a:gd name="T90" fmla="*/ 65 w 180"/>
                  <a:gd name="T91" fmla="*/ 2 h 53"/>
                  <a:gd name="T92" fmla="*/ 28 w 180"/>
                  <a:gd name="T93" fmla="*/ 0 h 53"/>
                  <a:gd name="T94" fmla="*/ 12 w 180"/>
                  <a:gd name="T95" fmla="*/ 0 h 53"/>
                  <a:gd name="T96" fmla="*/ 9 w 180"/>
                  <a:gd name="T97" fmla="*/ 1 h 5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0" h="53">
                    <a:moveTo>
                      <a:pt x="9" y="1"/>
                    </a:moveTo>
                    <a:lnTo>
                      <a:pt x="6" y="1"/>
                    </a:lnTo>
                    <a:lnTo>
                      <a:pt x="3" y="2"/>
                    </a:lnTo>
                    <a:lnTo>
                      <a:pt x="1" y="3"/>
                    </a:lnTo>
                    <a:lnTo>
                      <a:pt x="0" y="5"/>
                    </a:lnTo>
                    <a:lnTo>
                      <a:pt x="0" y="8"/>
                    </a:lnTo>
                    <a:lnTo>
                      <a:pt x="1" y="11"/>
                    </a:lnTo>
                    <a:lnTo>
                      <a:pt x="2" y="16"/>
                    </a:lnTo>
                    <a:lnTo>
                      <a:pt x="4" y="21"/>
                    </a:lnTo>
                    <a:lnTo>
                      <a:pt x="7" y="20"/>
                    </a:lnTo>
                    <a:lnTo>
                      <a:pt x="13" y="19"/>
                    </a:lnTo>
                    <a:lnTo>
                      <a:pt x="19" y="19"/>
                    </a:lnTo>
                    <a:lnTo>
                      <a:pt x="30" y="19"/>
                    </a:lnTo>
                    <a:lnTo>
                      <a:pt x="32" y="21"/>
                    </a:lnTo>
                    <a:lnTo>
                      <a:pt x="34" y="24"/>
                    </a:lnTo>
                    <a:lnTo>
                      <a:pt x="36" y="28"/>
                    </a:lnTo>
                    <a:lnTo>
                      <a:pt x="37" y="31"/>
                    </a:lnTo>
                    <a:lnTo>
                      <a:pt x="39" y="34"/>
                    </a:lnTo>
                    <a:lnTo>
                      <a:pt x="40" y="39"/>
                    </a:lnTo>
                    <a:lnTo>
                      <a:pt x="41" y="42"/>
                    </a:lnTo>
                    <a:lnTo>
                      <a:pt x="41" y="45"/>
                    </a:lnTo>
                    <a:lnTo>
                      <a:pt x="42" y="52"/>
                    </a:lnTo>
                    <a:lnTo>
                      <a:pt x="58" y="52"/>
                    </a:lnTo>
                    <a:lnTo>
                      <a:pt x="66" y="52"/>
                    </a:lnTo>
                    <a:lnTo>
                      <a:pt x="63" y="43"/>
                    </a:lnTo>
                    <a:lnTo>
                      <a:pt x="62" y="38"/>
                    </a:lnTo>
                    <a:lnTo>
                      <a:pt x="60" y="33"/>
                    </a:lnTo>
                    <a:lnTo>
                      <a:pt x="59" y="28"/>
                    </a:lnTo>
                    <a:lnTo>
                      <a:pt x="56" y="21"/>
                    </a:lnTo>
                    <a:lnTo>
                      <a:pt x="60" y="22"/>
                    </a:lnTo>
                    <a:lnTo>
                      <a:pt x="66" y="23"/>
                    </a:lnTo>
                    <a:lnTo>
                      <a:pt x="71" y="26"/>
                    </a:lnTo>
                    <a:lnTo>
                      <a:pt x="76" y="29"/>
                    </a:lnTo>
                    <a:lnTo>
                      <a:pt x="81" y="33"/>
                    </a:lnTo>
                    <a:lnTo>
                      <a:pt x="86" y="37"/>
                    </a:lnTo>
                    <a:lnTo>
                      <a:pt x="90" y="41"/>
                    </a:lnTo>
                    <a:lnTo>
                      <a:pt x="98" y="53"/>
                    </a:lnTo>
                    <a:lnTo>
                      <a:pt x="139" y="53"/>
                    </a:lnTo>
                    <a:lnTo>
                      <a:pt x="180" y="52"/>
                    </a:lnTo>
                    <a:lnTo>
                      <a:pt x="143" y="29"/>
                    </a:lnTo>
                    <a:lnTo>
                      <a:pt x="123" y="17"/>
                    </a:lnTo>
                    <a:lnTo>
                      <a:pt x="111" y="10"/>
                    </a:lnTo>
                    <a:lnTo>
                      <a:pt x="101" y="6"/>
                    </a:lnTo>
                    <a:lnTo>
                      <a:pt x="96" y="5"/>
                    </a:lnTo>
                    <a:lnTo>
                      <a:pt x="89" y="4"/>
                    </a:lnTo>
                    <a:lnTo>
                      <a:pt x="65" y="2"/>
                    </a:lnTo>
                    <a:lnTo>
                      <a:pt x="28" y="0"/>
                    </a:lnTo>
                    <a:lnTo>
                      <a:pt x="12" y="0"/>
                    </a:lnTo>
                    <a:lnTo>
                      <a:pt x="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896" name="Freeform 134"/>
              <p:cNvSpPr>
                <a:spLocks/>
              </p:cNvSpPr>
              <p:nvPr/>
            </p:nvSpPr>
            <p:spPr bwMode="auto">
              <a:xfrm>
                <a:off x="2143" y="2807"/>
                <a:ext cx="710" cy="189"/>
              </a:xfrm>
              <a:custGeom>
                <a:avLst/>
                <a:gdLst>
                  <a:gd name="T0" fmla="*/ 21 w 710"/>
                  <a:gd name="T1" fmla="*/ 98 h 189"/>
                  <a:gd name="T2" fmla="*/ 47 w 710"/>
                  <a:gd name="T3" fmla="*/ 87 h 189"/>
                  <a:gd name="T4" fmla="*/ 131 w 710"/>
                  <a:gd name="T5" fmla="*/ 69 h 189"/>
                  <a:gd name="T6" fmla="*/ 172 w 710"/>
                  <a:gd name="T7" fmla="*/ 73 h 189"/>
                  <a:gd name="T8" fmla="*/ 272 w 710"/>
                  <a:gd name="T9" fmla="*/ 72 h 189"/>
                  <a:gd name="T10" fmla="*/ 366 w 710"/>
                  <a:gd name="T11" fmla="*/ 69 h 189"/>
                  <a:gd name="T12" fmla="*/ 368 w 710"/>
                  <a:gd name="T13" fmla="*/ 63 h 189"/>
                  <a:gd name="T14" fmla="*/ 367 w 710"/>
                  <a:gd name="T15" fmla="*/ 57 h 189"/>
                  <a:gd name="T16" fmla="*/ 357 w 710"/>
                  <a:gd name="T17" fmla="*/ 13 h 189"/>
                  <a:gd name="T18" fmla="*/ 347 w 710"/>
                  <a:gd name="T19" fmla="*/ 9 h 189"/>
                  <a:gd name="T20" fmla="*/ 292 w 710"/>
                  <a:gd name="T21" fmla="*/ 11 h 189"/>
                  <a:gd name="T22" fmla="*/ 254 w 710"/>
                  <a:gd name="T23" fmla="*/ 15 h 189"/>
                  <a:gd name="T24" fmla="*/ 238 w 710"/>
                  <a:gd name="T25" fmla="*/ 21 h 189"/>
                  <a:gd name="T26" fmla="*/ 160 w 710"/>
                  <a:gd name="T27" fmla="*/ 65 h 189"/>
                  <a:gd name="T28" fmla="*/ 238 w 710"/>
                  <a:gd name="T29" fmla="*/ 16 h 189"/>
                  <a:gd name="T30" fmla="*/ 254 w 710"/>
                  <a:gd name="T31" fmla="*/ 10 h 189"/>
                  <a:gd name="T32" fmla="*/ 278 w 710"/>
                  <a:gd name="T33" fmla="*/ 6 h 189"/>
                  <a:gd name="T34" fmla="*/ 385 w 710"/>
                  <a:gd name="T35" fmla="*/ 0 h 189"/>
                  <a:gd name="T36" fmla="*/ 465 w 710"/>
                  <a:gd name="T37" fmla="*/ 2 h 189"/>
                  <a:gd name="T38" fmla="*/ 499 w 710"/>
                  <a:gd name="T39" fmla="*/ 6 h 189"/>
                  <a:gd name="T40" fmla="*/ 503 w 710"/>
                  <a:gd name="T41" fmla="*/ 8 h 189"/>
                  <a:gd name="T42" fmla="*/ 476 w 710"/>
                  <a:gd name="T43" fmla="*/ 6 h 189"/>
                  <a:gd name="T44" fmla="*/ 424 w 710"/>
                  <a:gd name="T45" fmla="*/ 4 h 189"/>
                  <a:gd name="T46" fmla="*/ 414 w 710"/>
                  <a:gd name="T47" fmla="*/ 7 h 189"/>
                  <a:gd name="T48" fmla="*/ 412 w 710"/>
                  <a:gd name="T49" fmla="*/ 13 h 189"/>
                  <a:gd name="T50" fmla="*/ 426 w 710"/>
                  <a:gd name="T51" fmla="*/ 49 h 189"/>
                  <a:gd name="T52" fmla="*/ 431 w 710"/>
                  <a:gd name="T53" fmla="*/ 54 h 189"/>
                  <a:gd name="T54" fmla="*/ 441 w 710"/>
                  <a:gd name="T55" fmla="*/ 56 h 189"/>
                  <a:gd name="T56" fmla="*/ 484 w 710"/>
                  <a:gd name="T57" fmla="*/ 57 h 189"/>
                  <a:gd name="T58" fmla="*/ 547 w 710"/>
                  <a:gd name="T59" fmla="*/ 57 h 189"/>
                  <a:gd name="T60" fmla="*/ 593 w 710"/>
                  <a:gd name="T61" fmla="*/ 57 h 189"/>
                  <a:gd name="T62" fmla="*/ 635 w 710"/>
                  <a:gd name="T63" fmla="*/ 60 h 189"/>
                  <a:gd name="T64" fmla="*/ 676 w 710"/>
                  <a:gd name="T65" fmla="*/ 66 h 189"/>
                  <a:gd name="T66" fmla="*/ 684 w 710"/>
                  <a:gd name="T67" fmla="*/ 73 h 189"/>
                  <a:gd name="T68" fmla="*/ 689 w 710"/>
                  <a:gd name="T69" fmla="*/ 85 h 189"/>
                  <a:gd name="T70" fmla="*/ 688 w 710"/>
                  <a:gd name="T71" fmla="*/ 104 h 189"/>
                  <a:gd name="T72" fmla="*/ 691 w 710"/>
                  <a:gd name="T73" fmla="*/ 117 h 189"/>
                  <a:gd name="T74" fmla="*/ 687 w 710"/>
                  <a:gd name="T75" fmla="*/ 125 h 189"/>
                  <a:gd name="T76" fmla="*/ 700 w 710"/>
                  <a:gd name="T77" fmla="*/ 129 h 189"/>
                  <a:gd name="T78" fmla="*/ 710 w 710"/>
                  <a:gd name="T79" fmla="*/ 142 h 189"/>
                  <a:gd name="T80" fmla="*/ 699 w 710"/>
                  <a:gd name="T81" fmla="*/ 168 h 189"/>
                  <a:gd name="T82" fmla="*/ 671 w 710"/>
                  <a:gd name="T83" fmla="*/ 172 h 189"/>
                  <a:gd name="T84" fmla="*/ 618 w 710"/>
                  <a:gd name="T85" fmla="*/ 177 h 189"/>
                  <a:gd name="T86" fmla="*/ 572 w 710"/>
                  <a:gd name="T87" fmla="*/ 182 h 189"/>
                  <a:gd name="T88" fmla="*/ 465 w 710"/>
                  <a:gd name="T89" fmla="*/ 186 h 189"/>
                  <a:gd name="T90" fmla="*/ 446 w 710"/>
                  <a:gd name="T91" fmla="*/ 132 h 189"/>
                  <a:gd name="T92" fmla="*/ 418 w 710"/>
                  <a:gd name="T93" fmla="*/ 115 h 189"/>
                  <a:gd name="T94" fmla="*/ 380 w 710"/>
                  <a:gd name="T95" fmla="*/ 116 h 189"/>
                  <a:gd name="T96" fmla="*/ 363 w 710"/>
                  <a:gd name="T97" fmla="*/ 128 h 189"/>
                  <a:gd name="T98" fmla="*/ 351 w 710"/>
                  <a:gd name="T99" fmla="*/ 160 h 189"/>
                  <a:gd name="T100" fmla="*/ 131 w 710"/>
                  <a:gd name="T101" fmla="*/ 176 h 189"/>
                  <a:gd name="T102" fmla="*/ 122 w 710"/>
                  <a:gd name="T103" fmla="*/ 153 h 189"/>
                  <a:gd name="T104" fmla="*/ 117 w 710"/>
                  <a:gd name="T105" fmla="*/ 131 h 189"/>
                  <a:gd name="T106" fmla="*/ 108 w 710"/>
                  <a:gd name="T107" fmla="*/ 117 h 189"/>
                  <a:gd name="T108" fmla="*/ 95 w 710"/>
                  <a:gd name="T109" fmla="*/ 108 h 189"/>
                  <a:gd name="T110" fmla="*/ 71 w 710"/>
                  <a:gd name="T111" fmla="*/ 108 h 189"/>
                  <a:gd name="T112" fmla="*/ 58 w 710"/>
                  <a:gd name="T113" fmla="*/ 118 h 189"/>
                  <a:gd name="T114" fmla="*/ 51 w 710"/>
                  <a:gd name="T115" fmla="*/ 135 h 189"/>
                  <a:gd name="T116" fmla="*/ 50 w 710"/>
                  <a:gd name="T117" fmla="*/ 159 h 189"/>
                  <a:gd name="T118" fmla="*/ 17 w 710"/>
                  <a:gd name="T119" fmla="*/ 166 h 189"/>
                  <a:gd name="T120" fmla="*/ 11 w 710"/>
                  <a:gd name="T121" fmla="*/ 155 h 189"/>
                  <a:gd name="T122" fmla="*/ 3 w 710"/>
                  <a:gd name="T123" fmla="*/ 138 h 189"/>
                  <a:gd name="T124" fmla="*/ 9 w 710"/>
                  <a:gd name="T125" fmla="*/ 123 h 18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10" h="189">
                    <a:moveTo>
                      <a:pt x="9" y="123"/>
                    </a:moveTo>
                    <a:lnTo>
                      <a:pt x="18" y="102"/>
                    </a:lnTo>
                    <a:lnTo>
                      <a:pt x="21" y="98"/>
                    </a:lnTo>
                    <a:lnTo>
                      <a:pt x="25" y="95"/>
                    </a:lnTo>
                    <a:lnTo>
                      <a:pt x="29" y="92"/>
                    </a:lnTo>
                    <a:lnTo>
                      <a:pt x="47" y="87"/>
                    </a:lnTo>
                    <a:lnTo>
                      <a:pt x="74" y="81"/>
                    </a:lnTo>
                    <a:lnTo>
                      <a:pt x="104" y="75"/>
                    </a:lnTo>
                    <a:lnTo>
                      <a:pt x="131" y="69"/>
                    </a:lnTo>
                    <a:lnTo>
                      <a:pt x="158" y="64"/>
                    </a:lnTo>
                    <a:lnTo>
                      <a:pt x="163" y="72"/>
                    </a:lnTo>
                    <a:lnTo>
                      <a:pt x="172" y="73"/>
                    </a:lnTo>
                    <a:lnTo>
                      <a:pt x="182" y="73"/>
                    </a:lnTo>
                    <a:lnTo>
                      <a:pt x="218" y="72"/>
                    </a:lnTo>
                    <a:lnTo>
                      <a:pt x="272" y="72"/>
                    </a:lnTo>
                    <a:lnTo>
                      <a:pt x="343" y="70"/>
                    </a:lnTo>
                    <a:lnTo>
                      <a:pt x="362" y="70"/>
                    </a:lnTo>
                    <a:lnTo>
                      <a:pt x="366" y="69"/>
                    </a:lnTo>
                    <a:lnTo>
                      <a:pt x="367" y="68"/>
                    </a:lnTo>
                    <a:lnTo>
                      <a:pt x="368" y="65"/>
                    </a:lnTo>
                    <a:lnTo>
                      <a:pt x="368" y="63"/>
                    </a:lnTo>
                    <a:lnTo>
                      <a:pt x="368" y="61"/>
                    </a:lnTo>
                    <a:lnTo>
                      <a:pt x="367" y="60"/>
                    </a:lnTo>
                    <a:lnTo>
                      <a:pt x="367" y="57"/>
                    </a:lnTo>
                    <a:lnTo>
                      <a:pt x="362" y="27"/>
                    </a:lnTo>
                    <a:lnTo>
                      <a:pt x="359" y="18"/>
                    </a:lnTo>
                    <a:lnTo>
                      <a:pt x="357" y="13"/>
                    </a:lnTo>
                    <a:lnTo>
                      <a:pt x="354" y="10"/>
                    </a:lnTo>
                    <a:lnTo>
                      <a:pt x="351" y="9"/>
                    </a:lnTo>
                    <a:lnTo>
                      <a:pt x="347" y="9"/>
                    </a:lnTo>
                    <a:lnTo>
                      <a:pt x="338" y="9"/>
                    </a:lnTo>
                    <a:lnTo>
                      <a:pt x="313" y="9"/>
                    </a:lnTo>
                    <a:lnTo>
                      <a:pt x="292" y="11"/>
                    </a:lnTo>
                    <a:lnTo>
                      <a:pt x="267" y="13"/>
                    </a:lnTo>
                    <a:lnTo>
                      <a:pt x="260" y="14"/>
                    </a:lnTo>
                    <a:lnTo>
                      <a:pt x="254" y="15"/>
                    </a:lnTo>
                    <a:lnTo>
                      <a:pt x="249" y="17"/>
                    </a:lnTo>
                    <a:lnTo>
                      <a:pt x="244" y="19"/>
                    </a:lnTo>
                    <a:lnTo>
                      <a:pt x="238" y="21"/>
                    </a:lnTo>
                    <a:lnTo>
                      <a:pt x="214" y="37"/>
                    </a:lnTo>
                    <a:lnTo>
                      <a:pt x="163" y="69"/>
                    </a:lnTo>
                    <a:lnTo>
                      <a:pt x="160" y="65"/>
                    </a:lnTo>
                    <a:lnTo>
                      <a:pt x="190" y="45"/>
                    </a:lnTo>
                    <a:lnTo>
                      <a:pt x="210" y="33"/>
                    </a:lnTo>
                    <a:lnTo>
                      <a:pt x="238" y="16"/>
                    </a:lnTo>
                    <a:lnTo>
                      <a:pt x="244" y="13"/>
                    </a:lnTo>
                    <a:lnTo>
                      <a:pt x="249" y="11"/>
                    </a:lnTo>
                    <a:lnTo>
                      <a:pt x="254" y="10"/>
                    </a:lnTo>
                    <a:lnTo>
                      <a:pt x="258" y="9"/>
                    </a:lnTo>
                    <a:lnTo>
                      <a:pt x="266" y="7"/>
                    </a:lnTo>
                    <a:lnTo>
                      <a:pt x="278" y="6"/>
                    </a:lnTo>
                    <a:lnTo>
                      <a:pt x="316" y="2"/>
                    </a:lnTo>
                    <a:lnTo>
                      <a:pt x="351" y="0"/>
                    </a:lnTo>
                    <a:lnTo>
                      <a:pt x="385" y="0"/>
                    </a:lnTo>
                    <a:lnTo>
                      <a:pt x="417" y="0"/>
                    </a:lnTo>
                    <a:lnTo>
                      <a:pt x="436" y="0"/>
                    </a:lnTo>
                    <a:lnTo>
                      <a:pt x="465" y="2"/>
                    </a:lnTo>
                    <a:lnTo>
                      <a:pt x="484" y="3"/>
                    </a:lnTo>
                    <a:lnTo>
                      <a:pt x="492" y="4"/>
                    </a:lnTo>
                    <a:lnTo>
                      <a:pt x="499" y="6"/>
                    </a:lnTo>
                    <a:lnTo>
                      <a:pt x="505" y="7"/>
                    </a:lnTo>
                    <a:lnTo>
                      <a:pt x="509" y="9"/>
                    </a:lnTo>
                    <a:lnTo>
                      <a:pt x="503" y="8"/>
                    </a:lnTo>
                    <a:lnTo>
                      <a:pt x="497" y="7"/>
                    </a:lnTo>
                    <a:lnTo>
                      <a:pt x="489" y="7"/>
                    </a:lnTo>
                    <a:lnTo>
                      <a:pt x="476" y="6"/>
                    </a:lnTo>
                    <a:lnTo>
                      <a:pt x="459" y="5"/>
                    </a:lnTo>
                    <a:lnTo>
                      <a:pt x="432" y="4"/>
                    </a:lnTo>
                    <a:lnTo>
                      <a:pt x="424" y="4"/>
                    </a:lnTo>
                    <a:lnTo>
                      <a:pt x="419" y="5"/>
                    </a:lnTo>
                    <a:lnTo>
                      <a:pt x="416" y="6"/>
                    </a:lnTo>
                    <a:lnTo>
                      <a:pt x="414" y="7"/>
                    </a:lnTo>
                    <a:lnTo>
                      <a:pt x="413" y="9"/>
                    </a:lnTo>
                    <a:lnTo>
                      <a:pt x="412" y="10"/>
                    </a:lnTo>
                    <a:lnTo>
                      <a:pt x="412" y="13"/>
                    </a:lnTo>
                    <a:lnTo>
                      <a:pt x="413" y="16"/>
                    </a:lnTo>
                    <a:lnTo>
                      <a:pt x="423" y="44"/>
                    </a:lnTo>
                    <a:lnTo>
                      <a:pt x="426" y="49"/>
                    </a:lnTo>
                    <a:lnTo>
                      <a:pt x="428" y="51"/>
                    </a:lnTo>
                    <a:lnTo>
                      <a:pt x="429" y="53"/>
                    </a:lnTo>
                    <a:lnTo>
                      <a:pt x="431" y="54"/>
                    </a:lnTo>
                    <a:lnTo>
                      <a:pt x="434" y="55"/>
                    </a:lnTo>
                    <a:lnTo>
                      <a:pt x="437" y="56"/>
                    </a:lnTo>
                    <a:lnTo>
                      <a:pt x="441" y="56"/>
                    </a:lnTo>
                    <a:lnTo>
                      <a:pt x="448" y="57"/>
                    </a:lnTo>
                    <a:lnTo>
                      <a:pt x="462" y="57"/>
                    </a:lnTo>
                    <a:lnTo>
                      <a:pt x="484" y="57"/>
                    </a:lnTo>
                    <a:lnTo>
                      <a:pt x="501" y="57"/>
                    </a:lnTo>
                    <a:lnTo>
                      <a:pt x="523" y="57"/>
                    </a:lnTo>
                    <a:lnTo>
                      <a:pt x="547" y="57"/>
                    </a:lnTo>
                    <a:lnTo>
                      <a:pt x="573" y="57"/>
                    </a:lnTo>
                    <a:lnTo>
                      <a:pt x="586" y="57"/>
                    </a:lnTo>
                    <a:lnTo>
                      <a:pt x="593" y="57"/>
                    </a:lnTo>
                    <a:lnTo>
                      <a:pt x="606" y="58"/>
                    </a:lnTo>
                    <a:lnTo>
                      <a:pt x="621" y="59"/>
                    </a:lnTo>
                    <a:lnTo>
                      <a:pt x="635" y="60"/>
                    </a:lnTo>
                    <a:lnTo>
                      <a:pt x="647" y="61"/>
                    </a:lnTo>
                    <a:lnTo>
                      <a:pt x="670" y="65"/>
                    </a:lnTo>
                    <a:lnTo>
                      <a:pt x="676" y="66"/>
                    </a:lnTo>
                    <a:lnTo>
                      <a:pt x="678" y="67"/>
                    </a:lnTo>
                    <a:lnTo>
                      <a:pt x="682" y="69"/>
                    </a:lnTo>
                    <a:lnTo>
                      <a:pt x="684" y="73"/>
                    </a:lnTo>
                    <a:lnTo>
                      <a:pt x="686" y="76"/>
                    </a:lnTo>
                    <a:lnTo>
                      <a:pt x="688" y="80"/>
                    </a:lnTo>
                    <a:lnTo>
                      <a:pt x="689" y="85"/>
                    </a:lnTo>
                    <a:lnTo>
                      <a:pt x="690" y="90"/>
                    </a:lnTo>
                    <a:lnTo>
                      <a:pt x="688" y="90"/>
                    </a:lnTo>
                    <a:lnTo>
                      <a:pt x="688" y="104"/>
                    </a:lnTo>
                    <a:lnTo>
                      <a:pt x="688" y="112"/>
                    </a:lnTo>
                    <a:lnTo>
                      <a:pt x="687" y="114"/>
                    </a:lnTo>
                    <a:lnTo>
                      <a:pt x="691" y="117"/>
                    </a:lnTo>
                    <a:lnTo>
                      <a:pt x="691" y="121"/>
                    </a:lnTo>
                    <a:lnTo>
                      <a:pt x="689" y="123"/>
                    </a:lnTo>
                    <a:lnTo>
                      <a:pt x="687" y="125"/>
                    </a:lnTo>
                    <a:lnTo>
                      <a:pt x="687" y="126"/>
                    </a:lnTo>
                    <a:lnTo>
                      <a:pt x="695" y="128"/>
                    </a:lnTo>
                    <a:lnTo>
                      <a:pt x="700" y="129"/>
                    </a:lnTo>
                    <a:lnTo>
                      <a:pt x="705" y="131"/>
                    </a:lnTo>
                    <a:lnTo>
                      <a:pt x="709" y="134"/>
                    </a:lnTo>
                    <a:lnTo>
                      <a:pt x="710" y="142"/>
                    </a:lnTo>
                    <a:lnTo>
                      <a:pt x="703" y="161"/>
                    </a:lnTo>
                    <a:lnTo>
                      <a:pt x="701" y="165"/>
                    </a:lnTo>
                    <a:lnTo>
                      <a:pt x="699" y="168"/>
                    </a:lnTo>
                    <a:lnTo>
                      <a:pt x="696" y="170"/>
                    </a:lnTo>
                    <a:lnTo>
                      <a:pt x="692" y="171"/>
                    </a:lnTo>
                    <a:lnTo>
                      <a:pt x="671" y="172"/>
                    </a:lnTo>
                    <a:lnTo>
                      <a:pt x="656" y="172"/>
                    </a:lnTo>
                    <a:lnTo>
                      <a:pt x="636" y="175"/>
                    </a:lnTo>
                    <a:lnTo>
                      <a:pt x="618" y="177"/>
                    </a:lnTo>
                    <a:lnTo>
                      <a:pt x="607" y="179"/>
                    </a:lnTo>
                    <a:lnTo>
                      <a:pt x="590" y="181"/>
                    </a:lnTo>
                    <a:lnTo>
                      <a:pt x="572" y="182"/>
                    </a:lnTo>
                    <a:lnTo>
                      <a:pt x="551" y="183"/>
                    </a:lnTo>
                    <a:lnTo>
                      <a:pt x="516" y="183"/>
                    </a:lnTo>
                    <a:lnTo>
                      <a:pt x="465" y="186"/>
                    </a:lnTo>
                    <a:lnTo>
                      <a:pt x="458" y="154"/>
                    </a:lnTo>
                    <a:lnTo>
                      <a:pt x="452" y="143"/>
                    </a:lnTo>
                    <a:lnTo>
                      <a:pt x="446" y="132"/>
                    </a:lnTo>
                    <a:lnTo>
                      <a:pt x="439" y="125"/>
                    </a:lnTo>
                    <a:lnTo>
                      <a:pt x="431" y="119"/>
                    </a:lnTo>
                    <a:lnTo>
                      <a:pt x="418" y="115"/>
                    </a:lnTo>
                    <a:lnTo>
                      <a:pt x="404" y="113"/>
                    </a:lnTo>
                    <a:lnTo>
                      <a:pt x="391" y="113"/>
                    </a:lnTo>
                    <a:lnTo>
                      <a:pt x="380" y="116"/>
                    </a:lnTo>
                    <a:lnTo>
                      <a:pt x="371" y="120"/>
                    </a:lnTo>
                    <a:lnTo>
                      <a:pt x="366" y="124"/>
                    </a:lnTo>
                    <a:lnTo>
                      <a:pt x="363" y="128"/>
                    </a:lnTo>
                    <a:lnTo>
                      <a:pt x="358" y="137"/>
                    </a:lnTo>
                    <a:lnTo>
                      <a:pt x="354" y="148"/>
                    </a:lnTo>
                    <a:lnTo>
                      <a:pt x="351" y="160"/>
                    </a:lnTo>
                    <a:lnTo>
                      <a:pt x="351" y="172"/>
                    </a:lnTo>
                    <a:lnTo>
                      <a:pt x="354" y="189"/>
                    </a:lnTo>
                    <a:lnTo>
                      <a:pt x="131" y="176"/>
                    </a:lnTo>
                    <a:lnTo>
                      <a:pt x="127" y="168"/>
                    </a:lnTo>
                    <a:lnTo>
                      <a:pt x="124" y="160"/>
                    </a:lnTo>
                    <a:lnTo>
                      <a:pt x="122" y="153"/>
                    </a:lnTo>
                    <a:lnTo>
                      <a:pt x="120" y="146"/>
                    </a:lnTo>
                    <a:lnTo>
                      <a:pt x="119" y="138"/>
                    </a:lnTo>
                    <a:lnTo>
                      <a:pt x="117" y="131"/>
                    </a:lnTo>
                    <a:lnTo>
                      <a:pt x="114" y="126"/>
                    </a:lnTo>
                    <a:lnTo>
                      <a:pt x="112" y="121"/>
                    </a:lnTo>
                    <a:lnTo>
                      <a:pt x="108" y="117"/>
                    </a:lnTo>
                    <a:lnTo>
                      <a:pt x="104" y="113"/>
                    </a:lnTo>
                    <a:lnTo>
                      <a:pt x="101" y="110"/>
                    </a:lnTo>
                    <a:lnTo>
                      <a:pt x="95" y="108"/>
                    </a:lnTo>
                    <a:lnTo>
                      <a:pt x="87" y="107"/>
                    </a:lnTo>
                    <a:lnTo>
                      <a:pt x="79" y="107"/>
                    </a:lnTo>
                    <a:lnTo>
                      <a:pt x="71" y="108"/>
                    </a:lnTo>
                    <a:lnTo>
                      <a:pt x="66" y="110"/>
                    </a:lnTo>
                    <a:lnTo>
                      <a:pt x="62" y="114"/>
                    </a:lnTo>
                    <a:lnTo>
                      <a:pt x="58" y="118"/>
                    </a:lnTo>
                    <a:lnTo>
                      <a:pt x="54" y="124"/>
                    </a:lnTo>
                    <a:lnTo>
                      <a:pt x="52" y="130"/>
                    </a:lnTo>
                    <a:lnTo>
                      <a:pt x="51" y="135"/>
                    </a:lnTo>
                    <a:lnTo>
                      <a:pt x="50" y="144"/>
                    </a:lnTo>
                    <a:lnTo>
                      <a:pt x="50" y="151"/>
                    </a:lnTo>
                    <a:lnTo>
                      <a:pt x="50" y="159"/>
                    </a:lnTo>
                    <a:lnTo>
                      <a:pt x="50" y="168"/>
                    </a:lnTo>
                    <a:lnTo>
                      <a:pt x="20" y="168"/>
                    </a:lnTo>
                    <a:lnTo>
                      <a:pt x="17" y="166"/>
                    </a:lnTo>
                    <a:lnTo>
                      <a:pt x="16" y="164"/>
                    </a:lnTo>
                    <a:lnTo>
                      <a:pt x="14" y="158"/>
                    </a:lnTo>
                    <a:lnTo>
                      <a:pt x="11" y="155"/>
                    </a:lnTo>
                    <a:lnTo>
                      <a:pt x="7" y="153"/>
                    </a:lnTo>
                    <a:lnTo>
                      <a:pt x="3" y="148"/>
                    </a:lnTo>
                    <a:lnTo>
                      <a:pt x="3" y="138"/>
                    </a:lnTo>
                    <a:lnTo>
                      <a:pt x="0" y="136"/>
                    </a:lnTo>
                    <a:lnTo>
                      <a:pt x="1" y="129"/>
                    </a:lnTo>
                    <a:lnTo>
                      <a:pt x="9" y="123"/>
                    </a:lnTo>
                    <a:close/>
                  </a:path>
                </a:pathLst>
              </a:custGeom>
              <a:solidFill>
                <a:srgbClr val="0000FF"/>
              </a:solidFill>
              <a:ln w="3175">
                <a:solidFill>
                  <a:srgbClr val="000000"/>
                </a:solidFill>
                <a:prstDash val="solid"/>
                <a:round/>
                <a:headEnd/>
                <a:tailEnd/>
              </a:ln>
            </p:spPr>
            <p:txBody>
              <a:bodyPr/>
              <a:lstStyle/>
              <a:p>
                <a:endParaRPr lang="fr-FR"/>
              </a:p>
            </p:txBody>
          </p:sp>
          <p:sp>
            <p:nvSpPr>
              <p:cNvPr id="17897" name="Freeform 135"/>
              <p:cNvSpPr>
                <a:spLocks/>
              </p:cNvSpPr>
              <p:nvPr/>
            </p:nvSpPr>
            <p:spPr bwMode="auto">
              <a:xfrm>
                <a:off x="2143" y="2935"/>
                <a:ext cx="52" cy="10"/>
              </a:xfrm>
              <a:custGeom>
                <a:avLst/>
                <a:gdLst>
                  <a:gd name="T0" fmla="*/ 1 w 52"/>
                  <a:gd name="T1" fmla="*/ 0 h 10"/>
                  <a:gd name="T2" fmla="*/ 0 w 52"/>
                  <a:gd name="T3" fmla="*/ 4 h 10"/>
                  <a:gd name="T4" fmla="*/ 0 w 52"/>
                  <a:gd name="T5" fmla="*/ 8 h 10"/>
                  <a:gd name="T6" fmla="*/ 3 w 52"/>
                  <a:gd name="T7" fmla="*/ 10 h 10"/>
                  <a:gd name="T8" fmla="*/ 50 w 52"/>
                  <a:gd name="T9" fmla="*/ 10 h 10"/>
                  <a:gd name="T10" fmla="*/ 51 w 52"/>
                  <a:gd name="T11" fmla="*/ 6 h 10"/>
                  <a:gd name="T12" fmla="*/ 52 w 52"/>
                  <a:gd name="T13" fmla="*/ 1 h 10"/>
                  <a:gd name="T14" fmla="*/ 33 w 52"/>
                  <a:gd name="T15" fmla="*/ 1 h 10"/>
                  <a:gd name="T16" fmla="*/ 9 w 52"/>
                  <a:gd name="T17" fmla="*/ 1 h 10"/>
                  <a:gd name="T18" fmla="*/ 1 w 52"/>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10">
                    <a:moveTo>
                      <a:pt x="1" y="0"/>
                    </a:moveTo>
                    <a:lnTo>
                      <a:pt x="0" y="4"/>
                    </a:lnTo>
                    <a:lnTo>
                      <a:pt x="0" y="8"/>
                    </a:lnTo>
                    <a:lnTo>
                      <a:pt x="3" y="10"/>
                    </a:lnTo>
                    <a:lnTo>
                      <a:pt x="50" y="10"/>
                    </a:lnTo>
                    <a:lnTo>
                      <a:pt x="51" y="6"/>
                    </a:lnTo>
                    <a:lnTo>
                      <a:pt x="52" y="1"/>
                    </a:lnTo>
                    <a:lnTo>
                      <a:pt x="33" y="1"/>
                    </a:lnTo>
                    <a:lnTo>
                      <a:pt x="9" y="1"/>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898" name="Freeform 136"/>
              <p:cNvSpPr>
                <a:spLocks/>
              </p:cNvSpPr>
              <p:nvPr/>
            </p:nvSpPr>
            <p:spPr bwMode="auto">
              <a:xfrm>
                <a:off x="2162" y="2892"/>
                <a:ext cx="515" cy="16"/>
              </a:xfrm>
              <a:custGeom>
                <a:avLst/>
                <a:gdLst>
                  <a:gd name="T0" fmla="*/ 0 w 515"/>
                  <a:gd name="T1" fmla="*/ 16 h 16"/>
                  <a:gd name="T2" fmla="*/ 15 w 515"/>
                  <a:gd name="T3" fmla="*/ 13 h 16"/>
                  <a:gd name="T4" fmla="*/ 31 w 515"/>
                  <a:gd name="T5" fmla="*/ 10 h 16"/>
                  <a:gd name="T6" fmla="*/ 46 w 515"/>
                  <a:gd name="T7" fmla="*/ 9 h 16"/>
                  <a:gd name="T8" fmla="*/ 89 w 515"/>
                  <a:gd name="T9" fmla="*/ 6 h 16"/>
                  <a:gd name="T10" fmla="*/ 152 w 515"/>
                  <a:gd name="T11" fmla="*/ 3 h 16"/>
                  <a:gd name="T12" fmla="*/ 337 w 515"/>
                  <a:gd name="T13" fmla="*/ 0 h 16"/>
                  <a:gd name="T14" fmla="*/ 403 w 515"/>
                  <a:gd name="T15" fmla="*/ 0 h 16"/>
                  <a:gd name="T16" fmla="*/ 501 w 515"/>
                  <a:gd name="T17" fmla="*/ 1 h 16"/>
                  <a:gd name="T18" fmla="*/ 515 w 515"/>
                  <a:gd name="T19" fmla="*/ 5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5" h="16">
                    <a:moveTo>
                      <a:pt x="0" y="16"/>
                    </a:moveTo>
                    <a:lnTo>
                      <a:pt x="15" y="13"/>
                    </a:lnTo>
                    <a:lnTo>
                      <a:pt x="31" y="10"/>
                    </a:lnTo>
                    <a:lnTo>
                      <a:pt x="46" y="9"/>
                    </a:lnTo>
                    <a:lnTo>
                      <a:pt x="89" y="6"/>
                    </a:lnTo>
                    <a:lnTo>
                      <a:pt x="152" y="3"/>
                    </a:lnTo>
                    <a:lnTo>
                      <a:pt x="337" y="0"/>
                    </a:lnTo>
                    <a:lnTo>
                      <a:pt x="403" y="0"/>
                    </a:lnTo>
                    <a:lnTo>
                      <a:pt x="501" y="1"/>
                    </a:lnTo>
                    <a:lnTo>
                      <a:pt x="515" y="5"/>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899" name="Line 137"/>
              <p:cNvSpPr>
                <a:spLocks noChangeShapeType="1"/>
              </p:cNvSpPr>
              <p:nvPr/>
            </p:nvSpPr>
            <p:spPr bwMode="auto">
              <a:xfrm>
                <a:off x="2147" y="2948"/>
                <a:ext cx="4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900" name="Freeform 138"/>
              <p:cNvSpPr>
                <a:spLocks/>
              </p:cNvSpPr>
              <p:nvPr/>
            </p:nvSpPr>
            <p:spPr bwMode="auto">
              <a:xfrm>
                <a:off x="2552" y="2808"/>
                <a:ext cx="194" cy="59"/>
              </a:xfrm>
              <a:custGeom>
                <a:avLst/>
                <a:gdLst>
                  <a:gd name="T0" fmla="*/ 86 w 194"/>
                  <a:gd name="T1" fmla="*/ 5 h 59"/>
                  <a:gd name="T2" fmla="*/ 68 w 194"/>
                  <a:gd name="T3" fmla="*/ 3 h 59"/>
                  <a:gd name="T4" fmla="*/ 46 w 194"/>
                  <a:gd name="T5" fmla="*/ 2 h 59"/>
                  <a:gd name="T6" fmla="*/ 24 w 194"/>
                  <a:gd name="T7" fmla="*/ 1 h 59"/>
                  <a:gd name="T8" fmla="*/ 15 w 194"/>
                  <a:gd name="T9" fmla="*/ 0 h 59"/>
                  <a:gd name="T10" fmla="*/ 10 w 194"/>
                  <a:gd name="T11" fmla="*/ 1 h 59"/>
                  <a:gd name="T12" fmla="*/ 5 w 194"/>
                  <a:gd name="T13" fmla="*/ 2 h 59"/>
                  <a:gd name="T14" fmla="*/ 2 w 194"/>
                  <a:gd name="T15" fmla="*/ 4 h 59"/>
                  <a:gd name="T16" fmla="*/ 1 w 194"/>
                  <a:gd name="T17" fmla="*/ 6 h 59"/>
                  <a:gd name="T18" fmla="*/ 0 w 194"/>
                  <a:gd name="T19" fmla="*/ 10 h 59"/>
                  <a:gd name="T20" fmla="*/ 0 w 194"/>
                  <a:gd name="T21" fmla="*/ 13 h 59"/>
                  <a:gd name="T22" fmla="*/ 11 w 194"/>
                  <a:gd name="T23" fmla="*/ 43 h 59"/>
                  <a:gd name="T24" fmla="*/ 12 w 194"/>
                  <a:gd name="T25" fmla="*/ 46 h 59"/>
                  <a:gd name="T26" fmla="*/ 14 w 194"/>
                  <a:gd name="T27" fmla="*/ 50 h 59"/>
                  <a:gd name="T28" fmla="*/ 16 w 194"/>
                  <a:gd name="T29" fmla="*/ 52 h 59"/>
                  <a:gd name="T30" fmla="*/ 19 w 194"/>
                  <a:gd name="T31" fmla="*/ 55 h 59"/>
                  <a:gd name="T32" fmla="*/ 22 w 194"/>
                  <a:gd name="T33" fmla="*/ 57 h 59"/>
                  <a:gd name="T34" fmla="*/ 26 w 194"/>
                  <a:gd name="T35" fmla="*/ 58 h 59"/>
                  <a:gd name="T36" fmla="*/ 32 w 194"/>
                  <a:gd name="T37" fmla="*/ 59 h 59"/>
                  <a:gd name="T38" fmla="*/ 89 w 194"/>
                  <a:gd name="T39" fmla="*/ 58 h 59"/>
                  <a:gd name="T40" fmla="*/ 119 w 194"/>
                  <a:gd name="T41" fmla="*/ 58 h 59"/>
                  <a:gd name="T42" fmla="*/ 148 w 194"/>
                  <a:gd name="T43" fmla="*/ 58 h 59"/>
                  <a:gd name="T44" fmla="*/ 194 w 194"/>
                  <a:gd name="T45" fmla="*/ 57 h 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4" h="59">
                    <a:moveTo>
                      <a:pt x="86" y="5"/>
                    </a:moveTo>
                    <a:lnTo>
                      <a:pt x="68" y="3"/>
                    </a:lnTo>
                    <a:lnTo>
                      <a:pt x="46" y="2"/>
                    </a:lnTo>
                    <a:lnTo>
                      <a:pt x="24" y="1"/>
                    </a:lnTo>
                    <a:lnTo>
                      <a:pt x="15" y="0"/>
                    </a:lnTo>
                    <a:lnTo>
                      <a:pt x="10" y="1"/>
                    </a:lnTo>
                    <a:lnTo>
                      <a:pt x="5" y="2"/>
                    </a:lnTo>
                    <a:lnTo>
                      <a:pt x="2" y="4"/>
                    </a:lnTo>
                    <a:lnTo>
                      <a:pt x="1" y="6"/>
                    </a:lnTo>
                    <a:lnTo>
                      <a:pt x="0" y="10"/>
                    </a:lnTo>
                    <a:lnTo>
                      <a:pt x="0" y="13"/>
                    </a:lnTo>
                    <a:lnTo>
                      <a:pt x="11" y="43"/>
                    </a:lnTo>
                    <a:lnTo>
                      <a:pt x="12" y="46"/>
                    </a:lnTo>
                    <a:lnTo>
                      <a:pt x="14" y="50"/>
                    </a:lnTo>
                    <a:lnTo>
                      <a:pt x="16" y="52"/>
                    </a:lnTo>
                    <a:lnTo>
                      <a:pt x="19" y="55"/>
                    </a:lnTo>
                    <a:lnTo>
                      <a:pt x="22" y="57"/>
                    </a:lnTo>
                    <a:lnTo>
                      <a:pt x="26" y="58"/>
                    </a:lnTo>
                    <a:lnTo>
                      <a:pt x="32" y="59"/>
                    </a:lnTo>
                    <a:lnTo>
                      <a:pt x="89" y="58"/>
                    </a:lnTo>
                    <a:lnTo>
                      <a:pt x="119" y="58"/>
                    </a:lnTo>
                    <a:lnTo>
                      <a:pt x="148" y="58"/>
                    </a:lnTo>
                    <a:lnTo>
                      <a:pt x="194" y="5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01" name="Freeform 139"/>
              <p:cNvSpPr>
                <a:spLocks/>
              </p:cNvSpPr>
              <p:nvPr/>
            </p:nvSpPr>
            <p:spPr bwMode="auto">
              <a:xfrm>
                <a:off x="2278" y="2872"/>
                <a:ext cx="183" cy="116"/>
              </a:xfrm>
              <a:custGeom>
                <a:avLst/>
                <a:gdLst>
                  <a:gd name="T0" fmla="*/ 25 w 183"/>
                  <a:gd name="T1" fmla="*/ 0 h 116"/>
                  <a:gd name="T2" fmla="*/ 18 w 183"/>
                  <a:gd name="T3" fmla="*/ 6 h 116"/>
                  <a:gd name="T4" fmla="*/ 14 w 183"/>
                  <a:gd name="T5" fmla="*/ 10 h 116"/>
                  <a:gd name="T6" fmla="*/ 11 w 183"/>
                  <a:gd name="T7" fmla="*/ 14 h 116"/>
                  <a:gd name="T8" fmla="*/ 8 w 183"/>
                  <a:gd name="T9" fmla="*/ 18 h 116"/>
                  <a:gd name="T10" fmla="*/ 6 w 183"/>
                  <a:gd name="T11" fmla="*/ 21 h 116"/>
                  <a:gd name="T12" fmla="*/ 4 w 183"/>
                  <a:gd name="T13" fmla="*/ 25 h 116"/>
                  <a:gd name="T14" fmla="*/ 2 w 183"/>
                  <a:gd name="T15" fmla="*/ 37 h 116"/>
                  <a:gd name="T16" fmla="*/ 1 w 183"/>
                  <a:gd name="T17" fmla="*/ 49 h 116"/>
                  <a:gd name="T18" fmla="*/ 0 w 183"/>
                  <a:gd name="T19" fmla="*/ 59 h 116"/>
                  <a:gd name="T20" fmla="*/ 0 w 183"/>
                  <a:gd name="T21" fmla="*/ 64 h 116"/>
                  <a:gd name="T22" fmla="*/ 0 w 183"/>
                  <a:gd name="T23" fmla="*/ 74 h 116"/>
                  <a:gd name="T24" fmla="*/ 1 w 183"/>
                  <a:gd name="T25" fmla="*/ 82 h 116"/>
                  <a:gd name="T26" fmla="*/ 3 w 183"/>
                  <a:gd name="T27" fmla="*/ 90 h 116"/>
                  <a:gd name="T28" fmla="*/ 4 w 183"/>
                  <a:gd name="T29" fmla="*/ 96 h 116"/>
                  <a:gd name="T30" fmla="*/ 6 w 183"/>
                  <a:gd name="T31" fmla="*/ 102 h 116"/>
                  <a:gd name="T32" fmla="*/ 8 w 183"/>
                  <a:gd name="T33" fmla="*/ 107 h 116"/>
                  <a:gd name="T34" fmla="*/ 37 w 183"/>
                  <a:gd name="T35" fmla="*/ 109 h 116"/>
                  <a:gd name="T36" fmla="*/ 183 w 183"/>
                  <a:gd name="T37" fmla="*/ 116 h 116"/>
                  <a:gd name="T38" fmla="*/ 179 w 183"/>
                  <a:gd name="T39" fmla="*/ 93 h 116"/>
                  <a:gd name="T40" fmla="*/ 176 w 183"/>
                  <a:gd name="T41" fmla="*/ 68 h 116"/>
                  <a:gd name="T42" fmla="*/ 175 w 183"/>
                  <a:gd name="T43" fmla="*/ 22 h 116"/>
                  <a:gd name="T44" fmla="*/ 176 w 183"/>
                  <a:gd name="T45" fmla="*/ 18 h 116"/>
                  <a:gd name="T46" fmla="*/ 177 w 183"/>
                  <a:gd name="T47" fmla="*/ 13 h 116"/>
                  <a:gd name="T48" fmla="*/ 179 w 183"/>
                  <a:gd name="T49" fmla="*/ 9 h 116"/>
                  <a:gd name="T50" fmla="*/ 181 w 183"/>
                  <a:gd name="T51" fmla="*/ 6 h 11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83" h="116">
                    <a:moveTo>
                      <a:pt x="25" y="0"/>
                    </a:moveTo>
                    <a:lnTo>
                      <a:pt x="18" y="6"/>
                    </a:lnTo>
                    <a:lnTo>
                      <a:pt x="14" y="10"/>
                    </a:lnTo>
                    <a:lnTo>
                      <a:pt x="11" y="14"/>
                    </a:lnTo>
                    <a:lnTo>
                      <a:pt x="8" y="18"/>
                    </a:lnTo>
                    <a:lnTo>
                      <a:pt x="6" y="21"/>
                    </a:lnTo>
                    <a:lnTo>
                      <a:pt x="4" y="25"/>
                    </a:lnTo>
                    <a:lnTo>
                      <a:pt x="2" y="37"/>
                    </a:lnTo>
                    <a:lnTo>
                      <a:pt x="1" y="49"/>
                    </a:lnTo>
                    <a:lnTo>
                      <a:pt x="0" y="59"/>
                    </a:lnTo>
                    <a:lnTo>
                      <a:pt x="0" y="64"/>
                    </a:lnTo>
                    <a:lnTo>
                      <a:pt x="0" y="74"/>
                    </a:lnTo>
                    <a:lnTo>
                      <a:pt x="1" y="82"/>
                    </a:lnTo>
                    <a:lnTo>
                      <a:pt x="3" y="90"/>
                    </a:lnTo>
                    <a:lnTo>
                      <a:pt x="4" y="96"/>
                    </a:lnTo>
                    <a:lnTo>
                      <a:pt x="6" y="102"/>
                    </a:lnTo>
                    <a:lnTo>
                      <a:pt x="8" y="107"/>
                    </a:lnTo>
                    <a:lnTo>
                      <a:pt x="37" y="109"/>
                    </a:lnTo>
                    <a:lnTo>
                      <a:pt x="183" y="116"/>
                    </a:lnTo>
                    <a:lnTo>
                      <a:pt x="179" y="93"/>
                    </a:lnTo>
                    <a:lnTo>
                      <a:pt x="176" y="68"/>
                    </a:lnTo>
                    <a:lnTo>
                      <a:pt x="175" y="22"/>
                    </a:lnTo>
                    <a:lnTo>
                      <a:pt x="176" y="18"/>
                    </a:lnTo>
                    <a:lnTo>
                      <a:pt x="177" y="13"/>
                    </a:lnTo>
                    <a:lnTo>
                      <a:pt x="179" y="9"/>
                    </a:lnTo>
                    <a:lnTo>
                      <a:pt x="181" y="6"/>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02" name="Freeform 140"/>
              <p:cNvSpPr>
                <a:spLocks/>
              </p:cNvSpPr>
              <p:nvPr/>
            </p:nvSpPr>
            <p:spPr bwMode="auto">
              <a:xfrm>
                <a:off x="2296" y="2813"/>
                <a:ext cx="220" cy="72"/>
              </a:xfrm>
              <a:custGeom>
                <a:avLst/>
                <a:gdLst>
                  <a:gd name="T0" fmla="*/ 95 w 220"/>
                  <a:gd name="T1" fmla="*/ 9 h 72"/>
                  <a:gd name="T2" fmla="*/ 85 w 220"/>
                  <a:gd name="T3" fmla="*/ 14 h 72"/>
                  <a:gd name="T4" fmla="*/ 74 w 220"/>
                  <a:gd name="T5" fmla="*/ 20 h 72"/>
                  <a:gd name="T6" fmla="*/ 64 w 220"/>
                  <a:gd name="T7" fmla="*/ 27 h 72"/>
                  <a:gd name="T8" fmla="*/ 54 w 220"/>
                  <a:gd name="T9" fmla="*/ 33 h 72"/>
                  <a:gd name="T10" fmla="*/ 44 w 220"/>
                  <a:gd name="T11" fmla="*/ 39 h 72"/>
                  <a:gd name="T12" fmla="*/ 34 w 220"/>
                  <a:gd name="T13" fmla="*/ 45 h 72"/>
                  <a:gd name="T14" fmla="*/ 23 w 220"/>
                  <a:gd name="T15" fmla="*/ 52 h 72"/>
                  <a:gd name="T16" fmla="*/ 14 w 220"/>
                  <a:gd name="T17" fmla="*/ 59 h 72"/>
                  <a:gd name="T18" fmla="*/ 7 w 220"/>
                  <a:gd name="T19" fmla="*/ 65 h 72"/>
                  <a:gd name="T20" fmla="*/ 0 w 220"/>
                  <a:gd name="T21" fmla="*/ 71 h 72"/>
                  <a:gd name="T22" fmla="*/ 35 w 220"/>
                  <a:gd name="T23" fmla="*/ 72 h 72"/>
                  <a:gd name="T24" fmla="*/ 160 w 220"/>
                  <a:gd name="T25" fmla="*/ 70 h 72"/>
                  <a:gd name="T26" fmla="*/ 208 w 220"/>
                  <a:gd name="T27" fmla="*/ 69 h 72"/>
                  <a:gd name="T28" fmla="*/ 213 w 220"/>
                  <a:gd name="T29" fmla="*/ 69 h 72"/>
                  <a:gd name="T30" fmla="*/ 216 w 220"/>
                  <a:gd name="T31" fmla="*/ 68 h 72"/>
                  <a:gd name="T32" fmla="*/ 219 w 220"/>
                  <a:gd name="T33" fmla="*/ 66 h 72"/>
                  <a:gd name="T34" fmla="*/ 220 w 220"/>
                  <a:gd name="T35" fmla="*/ 62 h 72"/>
                  <a:gd name="T36" fmla="*/ 220 w 220"/>
                  <a:gd name="T37" fmla="*/ 59 h 72"/>
                  <a:gd name="T38" fmla="*/ 220 w 220"/>
                  <a:gd name="T39" fmla="*/ 56 h 72"/>
                  <a:gd name="T40" fmla="*/ 219 w 220"/>
                  <a:gd name="T41" fmla="*/ 53 h 72"/>
                  <a:gd name="T42" fmla="*/ 210 w 220"/>
                  <a:gd name="T43" fmla="*/ 14 h 72"/>
                  <a:gd name="T44" fmla="*/ 209 w 220"/>
                  <a:gd name="T45" fmla="*/ 11 h 72"/>
                  <a:gd name="T46" fmla="*/ 208 w 220"/>
                  <a:gd name="T47" fmla="*/ 8 h 72"/>
                  <a:gd name="T48" fmla="*/ 207 w 220"/>
                  <a:gd name="T49" fmla="*/ 5 h 72"/>
                  <a:gd name="T50" fmla="*/ 205 w 220"/>
                  <a:gd name="T51" fmla="*/ 4 h 72"/>
                  <a:gd name="T52" fmla="*/ 203 w 220"/>
                  <a:gd name="T53" fmla="*/ 2 h 72"/>
                  <a:gd name="T54" fmla="*/ 200 w 220"/>
                  <a:gd name="T55" fmla="*/ 1 h 72"/>
                  <a:gd name="T56" fmla="*/ 197 w 220"/>
                  <a:gd name="T57" fmla="*/ 0 h 72"/>
                  <a:gd name="T58" fmla="*/ 191 w 220"/>
                  <a:gd name="T59" fmla="*/ 0 h 72"/>
                  <a:gd name="T60" fmla="*/ 181 w 220"/>
                  <a:gd name="T61" fmla="*/ 0 h 7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20" h="72">
                    <a:moveTo>
                      <a:pt x="95" y="9"/>
                    </a:moveTo>
                    <a:lnTo>
                      <a:pt x="85" y="14"/>
                    </a:lnTo>
                    <a:lnTo>
                      <a:pt x="74" y="20"/>
                    </a:lnTo>
                    <a:lnTo>
                      <a:pt x="64" y="27"/>
                    </a:lnTo>
                    <a:lnTo>
                      <a:pt x="54" y="33"/>
                    </a:lnTo>
                    <a:lnTo>
                      <a:pt x="44" y="39"/>
                    </a:lnTo>
                    <a:lnTo>
                      <a:pt x="34" y="45"/>
                    </a:lnTo>
                    <a:lnTo>
                      <a:pt x="23" y="52"/>
                    </a:lnTo>
                    <a:lnTo>
                      <a:pt x="14" y="59"/>
                    </a:lnTo>
                    <a:lnTo>
                      <a:pt x="7" y="65"/>
                    </a:lnTo>
                    <a:lnTo>
                      <a:pt x="0" y="71"/>
                    </a:lnTo>
                    <a:lnTo>
                      <a:pt x="35" y="72"/>
                    </a:lnTo>
                    <a:lnTo>
                      <a:pt x="160" y="70"/>
                    </a:lnTo>
                    <a:lnTo>
                      <a:pt x="208" y="69"/>
                    </a:lnTo>
                    <a:lnTo>
                      <a:pt x="213" y="69"/>
                    </a:lnTo>
                    <a:lnTo>
                      <a:pt x="216" y="68"/>
                    </a:lnTo>
                    <a:lnTo>
                      <a:pt x="219" y="66"/>
                    </a:lnTo>
                    <a:lnTo>
                      <a:pt x="220" y="62"/>
                    </a:lnTo>
                    <a:lnTo>
                      <a:pt x="220" y="59"/>
                    </a:lnTo>
                    <a:lnTo>
                      <a:pt x="220" y="56"/>
                    </a:lnTo>
                    <a:lnTo>
                      <a:pt x="219" y="53"/>
                    </a:lnTo>
                    <a:lnTo>
                      <a:pt x="210" y="14"/>
                    </a:lnTo>
                    <a:lnTo>
                      <a:pt x="209" y="11"/>
                    </a:lnTo>
                    <a:lnTo>
                      <a:pt x="208" y="8"/>
                    </a:lnTo>
                    <a:lnTo>
                      <a:pt x="207" y="5"/>
                    </a:lnTo>
                    <a:lnTo>
                      <a:pt x="205" y="4"/>
                    </a:lnTo>
                    <a:lnTo>
                      <a:pt x="203" y="2"/>
                    </a:lnTo>
                    <a:lnTo>
                      <a:pt x="200" y="1"/>
                    </a:lnTo>
                    <a:lnTo>
                      <a:pt x="197" y="0"/>
                    </a:lnTo>
                    <a:lnTo>
                      <a:pt x="191" y="0"/>
                    </a:lnTo>
                    <a:lnTo>
                      <a:pt x="18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03" name="Line 141"/>
              <p:cNvSpPr>
                <a:spLocks noChangeShapeType="1"/>
              </p:cNvSpPr>
              <p:nvPr/>
            </p:nvSpPr>
            <p:spPr bwMode="auto">
              <a:xfrm>
                <a:off x="2264" y="2949"/>
                <a:ext cx="235" cy="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904" name="Freeform 142"/>
              <p:cNvSpPr>
                <a:spLocks/>
              </p:cNvSpPr>
              <p:nvPr/>
            </p:nvSpPr>
            <p:spPr bwMode="auto">
              <a:xfrm>
                <a:off x="2586" y="2867"/>
                <a:ext cx="124" cy="32"/>
              </a:xfrm>
              <a:custGeom>
                <a:avLst/>
                <a:gdLst>
                  <a:gd name="T0" fmla="*/ 0 w 124"/>
                  <a:gd name="T1" fmla="*/ 0 h 32"/>
                  <a:gd name="T2" fmla="*/ 47 w 124"/>
                  <a:gd name="T3" fmla="*/ 1 h 32"/>
                  <a:gd name="T4" fmla="*/ 66 w 124"/>
                  <a:gd name="T5" fmla="*/ 2 h 32"/>
                  <a:gd name="T6" fmla="*/ 80 w 124"/>
                  <a:gd name="T7" fmla="*/ 3 h 32"/>
                  <a:gd name="T8" fmla="*/ 92 w 124"/>
                  <a:gd name="T9" fmla="*/ 4 h 32"/>
                  <a:gd name="T10" fmla="*/ 104 w 124"/>
                  <a:gd name="T11" fmla="*/ 5 h 32"/>
                  <a:gd name="T12" fmla="*/ 110 w 124"/>
                  <a:gd name="T13" fmla="*/ 6 h 32"/>
                  <a:gd name="T14" fmla="*/ 114 w 124"/>
                  <a:gd name="T15" fmla="*/ 9 h 32"/>
                  <a:gd name="T16" fmla="*/ 116 w 124"/>
                  <a:gd name="T17" fmla="*/ 12 h 32"/>
                  <a:gd name="T18" fmla="*/ 119 w 124"/>
                  <a:gd name="T19" fmla="*/ 14 h 32"/>
                  <a:gd name="T20" fmla="*/ 121 w 124"/>
                  <a:gd name="T21" fmla="*/ 18 h 32"/>
                  <a:gd name="T22" fmla="*/ 122 w 124"/>
                  <a:gd name="T23" fmla="*/ 21 h 32"/>
                  <a:gd name="T24" fmla="*/ 123 w 124"/>
                  <a:gd name="T25" fmla="*/ 25 h 32"/>
                  <a:gd name="T26" fmla="*/ 124 w 124"/>
                  <a:gd name="T27" fmla="*/ 32 h 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 h="32">
                    <a:moveTo>
                      <a:pt x="0" y="0"/>
                    </a:moveTo>
                    <a:lnTo>
                      <a:pt x="47" y="1"/>
                    </a:lnTo>
                    <a:lnTo>
                      <a:pt x="66" y="2"/>
                    </a:lnTo>
                    <a:lnTo>
                      <a:pt x="80" y="3"/>
                    </a:lnTo>
                    <a:lnTo>
                      <a:pt x="92" y="4"/>
                    </a:lnTo>
                    <a:lnTo>
                      <a:pt x="104" y="5"/>
                    </a:lnTo>
                    <a:lnTo>
                      <a:pt x="110" y="6"/>
                    </a:lnTo>
                    <a:lnTo>
                      <a:pt x="114" y="9"/>
                    </a:lnTo>
                    <a:lnTo>
                      <a:pt x="116" y="12"/>
                    </a:lnTo>
                    <a:lnTo>
                      <a:pt x="119" y="14"/>
                    </a:lnTo>
                    <a:lnTo>
                      <a:pt x="121" y="18"/>
                    </a:lnTo>
                    <a:lnTo>
                      <a:pt x="122" y="21"/>
                    </a:lnTo>
                    <a:lnTo>
                      <a:pt x="123" y="25"/>
                    </a:lnTo>
                    <a:lnTo>
                      <a:pt x="124" y="3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05" name="Freeform 143"/>
              <p:cNvSpPr>
                <a:spLocks/>
              </p:cNvSpPr>
              <p:nvPr/>
            </p:nvSpPr>
            <p:spPr bwMode="auto">
              <a:xfrm>
                <a:off x="2659" y="2954"/>
                <a:ext cx="13" cy="36"/>
              </a:xfrm>
              <a:custGeom>
                <a:avLst/>
                <a:gdLst>
                  <a:gd name="T0" fmla="*/ 0 w 13"/>
                  <a:gd name="T1" fmla="*/ 0 h 36"/>
                  <a:gd name="T2" fmla="*/ 1 w 13"/>
                  <a:gd name="T3" fmla="*/ 9 h 36"/>
                  <a:gd name="T4" fmla="*/ 1 w 13"/>
                  <a:gd name="T5" fmla="*/ 14 h 36"/>
                  <a:gd name="T6" fmla="*/ 2 w 13"/>
                  <a:gd name="T7" fmla="*/ 20 h 36"/>
                  <a:gd name="T8" fmla="*/ 3 w 13"/>
                  <a:gd name="T9" fmla="*/ 25 h 36"/>
                  <a:gd name="T10" fmla="*/ 5 w 13"/>
                  <a:gd name="T11" fmla="*/ 29 h 36"/>
                  <a:gd name="T12" fmla="*/ 8 w 13"/>
                  <a:gd name="T13" fmla="*/ 33 h 36"/>
                  <a:gd name="T14" fmla="*/ 13 w 13"/>
                  <a:gd name="T15" fmla="*/ 36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36">
                    <a:moveTo>
                      <a:pt x="0" y="0"/>
                    </a:moveTo>
                    <a:lnTo>
                      <a:pt x="1" y="9"/>
                    </a:lnTo>
                    <a:lnTo>
                      <a:pt x="1" y="14"/>
                    </a:lnTo>
                    <a:lnTo>
                      <a:pt x="2" y="20"/>
                    </a:lnTo>
                    <a:lnTo>
                      <a:pt x="3" y="25"/>
                    </a:lnTo>
                    <a:lnTo>
                      <a:pt x="5" y="29"/>
                    </a:lnTo>
                    <a:lnTo>
                      <a:pt x="8" y="33"/>
                    </a:lnTo>
                    <a:lnTo>
                      <a:pt x="13" y="36"/>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06" name="Freeform 144"/>
              <p:cNvSpPr>
                <a:spLocks/>
              </p:cNvSpPr>
              <p:nvPr/>
            </p:nvSpPr>
            <p:spPr bwMode="auto">
              <a:xfrm>
                <a:off x="2750" y="2954"/>
                <a:ext cx="15" cy="33"/>
              </a:xfrm>
              <a:custGeom>
                <a:avLst/>
                <a:gdLst>
                  <a:gd name="T0" fmla="*/ 15 w 15"/>
                  <a:gd name="T1" fmla="*/ 0 h 33"/>
                  <a:gd name="T2" fmla="*/ 15 w 15"/>
                  <a:gd name="T3" fmla="*/ 4 h 33"/>
                  <a:gd name="T4" fmla="*/ 15 w 15"/>
                  <a:gd name="T5" fmla="*/ 10 h 33"/>
                  <a:gd name="T6" fmla="*/ 14 w 15"/>
                  <a:gd name="T7" fmla="*/ 14 h 33"/>
                  <a:gd name="T8" fmla="*/ 12 w 15"/>
                  <a:gd name="T9" fmla="*/ 20 h 33"/>
                  <a:gd name="T10" fmla="*/ 9 w 15"/>
                  <a:gd name="T11" fmla="*/ 24 h 33"/>
                  <a:gd name="T12" fmla="*/ 6 w 15"/>
                  <a:gd name="T13" fmla="*/ 28 h 33"/>
                  <a:gd name="T14" fmla="*/ 3 w 15"/>
                  <a:gd name="T15" fmla="*/ 31 h 33"/>
                  <a:gd name="T16" fmla="*/ 0 w 15"/>
                  <a:gd name="T17" fmla="*/ 33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3">
                    <a:moveTo>
                      <a:pt x="15" y="0"/>
                    </a:moveTo>
                    <a:lnTo>
                      <a:pt x="15" y="4"/>
                    </a:lnTo>
                    <a:lnTo>
                      <a:pt x="15" y="10"/>
                    </a:lnTo>
                    <a:lnTo>
                      <a:pt x="14" y="14"/>
                    </a:lnTo>
                    <a:lnTo>
                      <a:pt x="12" y="20"/>
                    </a:lnTo>
                    <a:lnTo>
                      <a:pt x="9" y="24"/>
                    </a:lnTo>
                    <a:lnTo>
                      <a:pt x="6" y="28"/>
                    </a:lnTo>
                    <a:lnTo>
                      <a:pt x="3" y="31"/>
                    </a:lnTo>
                    <a:lnTo>
                      <a:pt x="0" y="33"/>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07" name="Freeform 145"/>
              <p:cNvSpPr>
                <a:spLocks/>
              </p:cNvSpPr>
              <p:nvPr/>
            </p:nvSpPr>
            <p:spPr bwMode="auto">
              <a:xfrm>
                <a:off x="2695" y="2873"/>
                <a:ext cx="124" cy="1"/>
              </a:xfrm>
              <a:custGeom>
                <a:avLst/>
                <a:gdLst>
                  <a:gd name="T0" fmla="*/ 0 w 124"/>
                  <a:gd name="T1" fmla="*/ 0 h 1"/>
                  <a:gd name="T2" fmla="*/ 54 w 124"/>
                  <a:gd name="T3" fmla="*/ 1 h 1"/>
                  <a:gd name="T4" fmla="*/ 109 w 124"/>
                  <a:gd name="T5" fmla="*/ 1 h 1"/>
                  <a:gd name="T6" fmla="*/ 114 w 124"/>
                  <a:gd name="T7" fmla="*/ 1 h 1"/>
                  <a:gd name="T8" fmla="*/ 119 w 124"/>
                  <a:gd name="T9" fmla="*/ 1 h 1"/>
                  <a:gd name="T10" fmla="*/ 124 w 124"/>
                  <a:gd name="T11" fmla="*/ 1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1">
                    <a:moveTo>
                      <a:pt x="0" y="0"/>
                    </a:moveTo>
                    <a:lnTo>
                      <a:pt x="54" y="1"/>
                    </a:lnTo>
                    <a:lnTo>
                      <a:pt x="109" y="1"/>
                    </a:lnTo>
                    <a:lnTo>
                      <a:pt x="114" y="1"/>
                    </a:lnTo>
                    <a:lnTo>
                      <a:pt x="119" y="1"/>
                    </a:lnTo>
                    <a:lnTo>
                      <a:pt x="124" y="1"/>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08" name="Freeform 146"/>
              <p:cNvSpPr>
                <a:spLocks/>
              </p:cNvSpPr>
              <p:nvPr/>
            </p:nvSpPr>
            <p:spPr bwMode="auto">
              <a:xfrm>
                <a:off x="2598" y="2956"/>
                <a:ext cx="168" cy="3"/>
              </a:xfrm>
              <a:custGeom>
                <a:avLst/>
                <a:gdLst>
                  <a:gd name="T0" fmla="*/ 0 w 168"/>
                  <a:gd name="T1" fmla="*/ 1 h 3"/>
                  <a:gd name="T2" fmla="*/ 34 w 168"/>
                  <a:gd name="T3" fmla="*/ 2 h 3"/>
                  <a:gd name="T4" fmla="*/ 46 w 168"/>
                  <a:gd name="T5" fmla="*/ 2 h 3"/>
                  <a:gd name="T6" fmla="*/ 59 w 168"/>
                  <a:gd name="T7" fmla="*/ 2 h 3"/>
                  <a:gd name="T8" fmla="*/ 74 w 168"/>
                  <a:gd name="T9" fmla="*/ 2 h 3"/>
                  <a:gd name="T10" fmla="*/ 86 w 168"/>
                  <a:gd name="T11" fmla="*/ 3 h 3"/>
                  <a:gd name="T12" fmla="*/ 98 w 168"/>
                  <a:gd name="T13" fmla="*/ 3 h 3"/>
                  <a:gd name="T14" fmla="*/ 108 w 168"/>
                  <a:gd name="T15" fmla="*/ 3 h 3"/>
                  <a:gd name="T16" fmla="*/ 168 w 168"/>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8" h="3">
                    <a:moveTo>
                      <a:pt x="0" y="1"/>
                    </a:moveTo>
                    <a:lnTo>
                      <a:pt x="34" y="2"/>
                    </a:lnTo>
                    <a:lnTo>
                      <a:pt x="46" y="2"/>
                    </a:lnTo>
                    <a:lnTo>
                      <a:pt x="59" y="2"/>
                    </a:lnTo>
                    <a:lnTo>
                      <a:pt x="74" y="2"/>
                    </a:lnTo>
                    <a:lnTo>
                      <a:pt x="86" y="3"/>
                    </a:lnTo>
                    <a:lnTo>
                      <a:pt x="98" y="3"/>
                    </a:lnTo>
                    <a:lnTo>
                      <a:pt x="108" y="3"/>
                    </a:lnTo>
                    <a:lnTo>
                      <a:pt x="168"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09" name="Freeform 147"/>
              <p:cNvSpPr>
                <a:spLocks/>
              </p:cNvSpPr>
              <p:nvPr/>
            </p:nvSpPr>
            <p:spPr bwMode="auto">
              <a:xfrm>
                <a:off x="2658" y="2934"/>
                <a:ext cx="172" cy="4"/>
              </a:xfrm>
              <a:custGeom>
                <a:avLst/>
                <a:gdLst>
                  <a:gd name="T0" fmla="*/ 0 w 172"/>
                  <a:gd name="T1" fmla="*/ 4 h 4"/>
                  <a:gd name="T2" fmla="*/ 61 w 172"/>
                  <a:gd name="T3" fmla="*/ 4 h 4"/>
                  <a:gd name="T4" fmla="*/ 172 w 172"/>
                  <a:gd name="T5" fmla="*/ 0 h 4"/>
                  <a:gd name="T6" fmla="*/ 0 60000 65536"/>
                  <a:gd name="T7" fmla="*/ 0 60000 65536"/>
                  <a:gd name="T8" fmla="*/ 0 60000 65536"/>
                </a:gdLst>
                <a:ahLst/>
                <a:cxnLst>
                  <a:cxn ang="T6">
                    <a:pos x="T0" y="T1"/>
                  </a:cxn>
                  <a:cxn ang="T7">
                    <a:pos x="T2" y="T3"/>
                  </a:cxn>
                  <a:cxn ang="T8">
                    <a:pos x="T4" y="T5"/>
                  </a:cxn>
                </a:cxnLst>
                <a:rect l="0" t="0" r="r" b="b"/>
                <a:pathLst>
                  <a:path w="172" h="4">
                    <a:moveTo>
                      <a:pt x="0" y="4"/>
                    </a:moveTo>
                    <a:lnTo>
                      <a:pt x="61" y="4"/>
                    </a:lnTo>
                    <a:lnTo>
                      <a:pt x="172"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10" name="Freeform 148"/>
              <p:cNvSpPr>
                <a:spLocks/>
              </p:cNvSpPr>
              <p:nvPr/>
            </p:nvSpPr>
            <p:spPr bwMode="auto">
              <a:xfrm>
                <a:off x="2260" y="2937"/>
                <a:ext cx="242" cy="14"/>
              </a:xfrm>
              <a:custGeom>
                <a:avLst/>
                <a:gdLst>
                  <a:gd name="T0" fmla="*/ 0 w 242"/>
                  <a:gd name="T1" fmla="*/ 0 h 14"/>
                  <a:gd name="T2" fmla="*/ 119 w 242"/>
                  <a:gd name="T3" fmla="*/ 1 h 14"/>
                  <a:gd name="T4" fmla="*/ 242 w 242"/>
                  <a:gd name="T5" fmla="*/ 4 h 14"/>
                  <a:gd name="T6" fmla="*/ 240 w 242"/>
                  <a:gd name="T7" fmla="*/ 9 h 14"/>
                  <a:gd name="T8" fmla="*/ 238 w 242"/>
                  <a:gd name="T9" fmla="*/ 14 h 14"/>
                  <a:gd name="T10" fmla="*/ 129 w 242"/>
                  <a:gd name="T11" fmla="*/ 12 h 14"/>
                  <a:gd name="T12" fmla="*/ 3 w 242"/>
                  <a:gd name="T13" fmla="*/ 9 h 14"/>
                  <a:gd name="T14" fmla="*/ 0 w 242"/>
                  <a:gd name="T15" fmla="*/ 0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2" h="14">
                    <a:moveTo>
                      <a:pt x="0" y="0"/>
                    </a:moveTo>
                    <a:lnTo>
                      <a:pt x="119" y="1"/>
                    </a:lnTo>
                    <a:lnTo>
                      <a:pt x="242" y="4"/>
                    </a:lnTo>
                    <a:lnTo>
                      <a:pt x="240" y="9"/>
                    </a:lnTo>
                    <a:lnTo>
                      <a:pt x="238" y="14"/>
                    </a:lnTo>
                    <a:lnTo>
                      <a:pt x="129" y="12"/>
                    </a:lnTo>
                    <a:lnTo>
                      <a:pt x="3"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911" name="Freeform 149"/>
              <p:cNvSpPr>
                <a:spLocks/>
              </p:cNvSpPr>
              <p:nvPr/>
            </p:nvSpPr>
            <p:spPr bwMode="auto">
              <a:xfrm>
                <a:off x="2590" y="2934"/>
                <a:ext cx="262" cy="23"/>
              </a:xfrm>
              <a:custGeom>
                <a:avLst/>
                <a:gdLst>
                  <a:gd name="T0" fmla="*/ 0 w 262"/>
                  <a:gd name="T1" fmla="*/ 7 h 23"/>
                  <a:gd name="T2" fmla="*/ 63 w 262"/>
                  <a:gd name="T3" fmla="*/ 9 h 23"/>
                  <a:gd name="T4" fmla="*/ 97 w 262"/>
                  <a:gd name="T5" fmla="*/ 10 h 23"/>
                  <a:gd name="T6" fmla="*/ 163 w 262"/>
                  <a:gd name="T7" fmla="*/ 10 h 23"/>
                  <a:gd name="T8" fmla="*/ 245 w 262"/>
                  <a:gd name="T9" fmla="*/ 6 h 23"/>
                  <a:gd name="T10" fmla="*/ 247 w 262"/>
                  <a:gd name="T11" fmla="*/ 6 h 23"/>
                  <a:gd name="T12" fmla="*/ 249 w 262"/>
                  <a:gd name="T13" fmla="*/ 5 h 23"/>
                  <a:gd name="T14" fmla="*/ 251 w 262"/>
                  <a:gd name="T15" fmla="*/ 4 h 23"/>
                  <a:gd name="T16" fmla="*/ 249 w 262"/>
                  <a:gd name="T17" fmla="*/ 3 h 23"/>
                  <a:gd name="T18" fmla="*/ 245 w 262"/>
                  <a:gd name="T19" fmla="*/ 0 h 23"/>
                  <a:gd name="T20" fmla="*/ 248 w 262"/>
                  <a:gd name="T21" fmla="*/ 1 h 23"/>
                  <a:gd name="T22" fmla="*/ 257 w 262"/>
                  <a:gd name="T23" fmla="*/ 4 h 23"/>
                  <a:gd name="T24" fmla="*/ 261 w 262"/>
                  <a:gd name="T25" fmla="*/ 6 h 23"/>
                  <a:gd name="T26" fmla="*/ 262 w 262"/>
                  <a:gd name="T27" fmla="*/ 9 h 23"/>
                  <a:gd name="T28" fmla="*/ 259 w 262"/>
                  <a:gd name="T29" fmla="*/ 12 h 23"/>
                  <a:gd name="T30" fmla="*/ 257 w 262"/>
                  <a:gd name="T31" fmla="*/ 14 h 23"/>
                  <a:gd name="T32" fmla="*/ 253 w 262"/>
                  <a:gd name="T33" fmla="*/ 15 h 23"/>
                  <a:gd name="T34" fmla="*/ 249 w 262"/>
                  <a:gd name="T35" fmla="*/ 16 h 23"/>
                  <a:gd name="T36" fmla="*/ 117 w 262"/>
                  <a:gd name="T37" fmla="*/ 23 h 23"/>
                  <a:gd name="T38" fmla="*/ 8 w 262"/>
                  <a:gd name="T39" fmla="*/ 20 h 23"/>
                  <a:gd name="T40" fmla="*/ 0 w 262"/>
                  <a:gd name="T41" fmla="*/ 7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62" h="23">
                    <a:moveTo>
                      <a:pt x="0" y="7"/>
                    </a:moveTo>
                    <a:lnTo>
                      <a:pt x="63" y="9"/>
                    </a:lnTo>
                    <a:lnTo>
                      <a:pt x="97" y="10"/>
                    </a:lnTo>
                    <a:lnTo>
                      <a:pt x="163" y="10"/>
                    </a:lnTo>
                    <a:lnTo>
                      <a:pt x="245" y="6"/>
                    </a:lnTo>
                    <a:lnTo>
                      <a:pt x="247" y="6"/>
                    </a:lnTo>
                    <a:lnTo>
                      <a:pt x="249" y="5"/>
                    </a:lnTo>
                    <a:lnTo>
                      <a:pt x="251" y="4"/>
                    </a:lnTo>
                    <a:lnTo>
                      <a:pt x="249" y="3"/>
                    </a:lnTo>
                    <a:lnTo>
                      <a:pt x="245" y="0"/>
                    </a:lnTo>
                    <a:lnTo>
                      <a:pt x="248" y="1"/>
                    </a:lnTo>
                    <a:lnTo>
                      <a:pt x="257" y="4"/>
                    </a:lnTo>
                    <a:lnTo>
                      <a:pt x="261" y="6"/>
                    </a:lnTo>
                    <a:lnTo>
                      <a:pt x="262" y="9"/>
                    </a:lnTo>
                    <a:lnTo>
                      <a:pt x="259" y="12"/>
                    </a:lnTo>
                    <a:lnTo>
                      <a:pt x="257" y="14"/>
                    </a:lnTo>
                    <a:lnTo>
                      <a:pt x="253" y="15"/>
                    </a:lnTo>
                    <a:lnTo>
                      <a:pt x="249" y="16"/>
                    </a:lnTo>
                    <a:lnTo>
                      <a:pt x="117" y="23"/>
                    </a:lnTo>
                    <a:lnTo>
                      <a:pt x="8" y="2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912" name="Freeform 150"/>
              <p:cNvSpPr>
                <a:spLocks/>
              </p:cNvSpPr>
              <p:nvPr/>
            </p:nvSpPr>
            <p:spPr bwMode="auto">
              <a:xfrm>
                <a:off x="2661" y="2897"/>
                <a:ext cx="173" cy="37"/>
              </a:xfrm>
              <a:custGeom>
                <a:avLst/>
                <a:gdLst>
                  <a:gd name="T0" fmla="*/ 0 w 173"/>
                  <a:gd name="T1" fmla="*/ 36 h 37"/>
                  <a:gd name="T2" fmla="*/ 8 w 173"/>
                  <a:gd name="T3" fmla="*/ 15 h 37"/>
                  <a:gd name="T4" fmla="*/ 12 w 173"/>
                  <a:gd name="T5" fmla="*/ 0 h 37"/>
                  <a:gd name="T6" fmla="*/ 170 w 173"/>
                  <a:gd name="T7" fmla="*/ 0 h 37"/>
                  <a:gd name="T8" fmla="*/ 170 w 173"/>
                  <a:gd name="T9" fmla="*/ 19 h 37"/>
                  <a:gd name="T10" fmla="*/ 169 w 173"/>
                  <a:gd name="T11" fmla="*/ 22 h 37"/>
                  <a:gd name="T12" fmla="*/ 169 w 173"/>
                  <a:gd name="T13" fmla="*/ 24 h 37"/>
                  <a:gd name="T14" fmla="*/ 173 w 173"/>
                  <a:gd name="T15" fmla="*/ 27 h 37"/>
                  <a:gd name="T16" fmla="*/ 173 w 173"/>
                  <a:gd name="T17" fmla="*/ 32 h 37"/>
                  <a:gd name="T18" fmla="*/ 99 w 173"/>
                  <a:gd name="T19" fmla="*/ 36 h 37"/>
                  <a:gd name="T20" fmla="*/ 48 w 173"/>
                  <a:gd name="T21" fmla="*/ 37 h 37"/>
                  <a:gd name="T22" fmla="*/ 0 w 173"/>
                  <a:gd name="T23" fmla="*/ 36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3" h="37">
                    <a:moveTo>
                      <a:pt x="0" y="36"/>
                    </a:moveTo>
                    <a:lnTo>
                      <a:pt x="8" y="15"/>
                    </a:lnTo>
                    <a:lnTo>
                      <a:pt x="12" y="0"/>
                    </a:lnTo>
                    <a:lnTo>
                      <a:pt x="170" y="0"/>
                    </a:lnTo>
                    <a:lnTo>
                      <a:pt x="170" y="19"/>
                    </a:lnTo>
                    <a:lnTo>
                      <a:pt x="169" y="22"/>
                    </a:lnTo>
                    <a:lnTo>
                      <a:pt x="169" y="24"/>
                    </a:lnTo>
                    <a:lnTo>
                      <a:pt x="173" y="27"/>
                    </a:lnTo>
                    <a:lnTo>
                      <a:pt x="173" y="32"/>
                    </a:lnTo>
                    <a:lnTo>
                      <a:pt x="99" y="36"/>
                    </a:lnTo>
                    <a:lnTo>
                      <a:pt x="48" y="37"/>
                    </a:lnTo>
                    <a:lnTo>
                      <a:pt x="0" y="36"/>
                    </a:lnTo>
                    <a:close/>
                  </a:path>
                </a:pathLst>
              </a:custGeom>
              <a:solidFill>
                <a:srgbClr val="800000"/>
              </a:solidFill>
              <a:ln w="3175">
                <a:solidFill>
                  <a:srgbClr val="000000"/>
                </a:solidFill>
                <a:prstDash val="solid"/>
                <a:round/>
                <a:headEnd/>
                <a:tailEnd/>
              </a:ln>
            </p:spPr>
            <p:txBody>
              <a:bodyPr/>
              <a:lstStyle/>
              <a:p>
                <a:endParaRPr lang="fr-FR"/>
              </a:p>
            </p:txBody>
          </p:sp>
          <p:sp>
            <p:nvSpPr>
              <p:cNvPr id="17913" name="Line 151"/>
              <p:cNvSpPr>
                <a:spLocks noChangeShapeType="1"/>
              </p:cNvSpPr>
              <p:nvPr/>
            </p:nvSpPr>
            <p:spPr bwMode="auto">
              <a:xfrm>
                <a:off x="2672" y="2899"/>
                <a:ext cx="162"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914" name="Line 152"/>
              <p:cNvSpPr>
                <a:spLocks noChangeShapeType="1"/>
              </p:cNvSpPr>
              <p:nvPr/>
            </p:nvSpPr>
            <p:spPr bwMode="auto">
              <a:xfrm>
                <a:off x="2672" y="2902"/>
                <a:ext cx="16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915" name="Line 153"/>
              <p:cNvSpPr>
                <a:spLocks noChangeShapeType="1"/>
              </p:cNvSpPr>
              <p:nvPr/>
            </p:nvSpPr>
            <p:spPr bwMode="auto">
              <a:xfrm>
                <a:off x="2671" y="2905"/>
                <a:ext cx="162"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916" name="Line 154"/>
              <p:cNvSpPr>
                <a:spLocks noChangeShapeType="1"/>
              </p:cNvSpPr>
              <p:nvPr/>
            </p:nvSpPr>
            <p:spPr bwMode="auto">
              <a:xfrm flipV="1">
                <a:off x="2671" y="2908"/>
                <a:ext cx="161"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917" name="Line 155"/>
              <p:cNvSpPr>
                <a:spLocks noChangeShapeType="1"/>
              </p:cNvSpPr>
              <p:nvPr/>
            </p:nvSpPr>
            <p:spPr bwMode="auto">
              <a:xfrm>
                <a:off x="2670" y="2911"/>
                <a:ext cx="16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918" name="Freeform 156"/>
              <p:cNvSpPr>
                <a:spLocks/>
              </p:cNvSpPr>
              <p:nvPr/>
            </p:nvSpPr>
            <p:spPr bwMode="auto">
              <a:xfrm>
                <a:off x="2669" y="2913"/>
                <a:ext cx="162" cy="1"/>
              </a:xfrm>
              <a:custGeom>
                <a:avLst/>
                <a:gdLst>
                  <a:gd name="T0" fmla="*/ 0 w 162"/>
                  <a:gd name="T1" fmla="*/ 0 h 1"/>
                  <a:gd name="T2" fmla="*/ 29 w 162"/>
                  <a:gd name="T3" fmla="*/ 1 h 1"/>
                  <a:gd name="T4" fmla="*/ 40 w 162"/>
                  <a:gd name="T5" fmla="*/ 1 h 1"/>
                  <a:gd name="T6" fmla="*/ 162 w 16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1">
                    <a:moveTo>
                      <a:pt x="0" y="0"/>
                    </a:moveTo>
                    <a:lnTo>
                      <a:pt x="29" y="1"/>
                    </a:lnTo>
                    <a:lnTo>
                      <a:pt x="40" y="1"/>
                    </a:lnTo>
                    <a:lnTo>
                      <a:pt x="162"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19" name="Freeform 157"/>
              <p:cNvSpPr>
                <a:spLocks/>
              </p:cNvSpPr>
              <p:nvPr/>
            </p:nvSpPr>
            <p:spPr bwMode="auto">
              <a:xfrm>
                <a:off x="2667" y="2916"/>
                <a:ext cx="164" cy="3"/>
              </a:xfrm>
              <a:custGeom>
                <a:avLst/>
                <a:gdLst>
                  <a:gd name="T0" fmla="*/ 0 w 164"/>
                  <a:gd name="T1" fmla="*/ 1 h 3"/>
                  <a:gd name="T2" fmla="*/ 28 w 164"/>
                  <a:gd name="T3" fmla="*/ 3 h 3"/>
                  <a:gd name="T4" fmla="*/ 43 w 164"/>
                  <a:gd name="T5" fmla="*/ 3 h 3"/>
                  <a:gd name="T6" fmla="*/ 164 w 164"/>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3">
                    <a:moveTo>
                      <a:pt x="0" y="1"/>
                    </a:moveTo>
                    <a:lnTo>
                      <a:pt x="28" y="3"/>
                    </a:lnTo>
                    <a:lnTo>
                      <a:pt x="43" y="3"/>
                    </a:lnTo>
                    <a:lnTo>
                      <a:pt x="164"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920" name="Freeform 158"/>
              <p:cNvSpPr>
                <a:spLocks/>
              </p:cNvSpPr>
              <p:nvPr/>
            </p:nvSpPr>
            <p:spPr bwMode="auto">
              <a:xfrm>
                <a:off x="2803" y="2951"/>
                <a:ext cx="12" cy="28"/>
              </a:xfrm>
              <a:custGeom>
                <a:avLst/>
                <a:gdLst>
                  <a:gd name="T0" fmla="*/ 12 w 12"/>
                  <a:gd name="T1" fmla="*/ 0 h 28"/>
                  <a:gd name="T2" fmla="*/ 12 w 12"/>
                  <a:gd name="T3" fmla="*/ 5 h 28"/>
                  <a:gd name="T4" fmla="*/ 11 w 12"/>
                  <a:gd name="T5" fmla="*/ 12 h 28"/>
                  <a:gd name="T6" fmla="*/ 9 w 12"/>
                  <a:gd name="T7" fmla="*/ 17 h 28"/>
                  <a:gd name="T8" fmla="*/ 8 w 12"/>
                  <a:gd name="T9" fmla="*/ 21 h 28"/>
                  <a:gd name="T10" fmla="*/ 4 w 12"/>
                  <a:gd name="T11" fmla="*/ 25 h 28"/>
                  <a:gd name="T12" fmla="*/ 0 w 12"/>
                  <a:gd name="T13" fmla="*/ 28 h 28"/>
                  <a:gd name="T14" fmla="*/ 0 w 12"/>
                  <a:gd name="T15" fmla="*/ 1 h 28"/>
                  <a:gd name="T16" fmla="*/ 12 w 12"/>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 h="28">
                    <a:moveTo>
                      <a:pt x="12" y="0"/>
                    </a:moveTo>
                    <a:lnTo>
                      <a:pt x="12" y="5"/>
                    </a:lnTo>
                    <a:lnTo>
                      <a:pt x="11" y="12"/>
                    </a:lnTo>
                    <a:lnTo>
                      <a:pt x="9" y="17"/>
                    </a:lnTo>
                    <a:lnTo>
                      <a:pt x="8" y="21"/>
                    </a:lnTo>
                    <a:lnTo>
                      <a:pt x="4" y="25"/>
                    </a:lnTo>
                    <a:lnTo>
                      <a:pt x="0" y="28"/>
                    </a:lnTo>
                    <a:lnTo>
                      <a:pt x="0" y="1"/>
                    </a:lnTo>
                    <a:lnTo>
                      <a:pt x="12"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921" name="Freeform 159"/>
              <p:cNvSpPr>
                <a:spLocks/>
              </p:cNvSpPr>
              <p:nvPr/>
            </p:nvSpPr>
            <p:spPr bwMode="auto">
              <a:xfrm>
                <a:off x="2736" y="2958"/>
                <a:ext cx="23" cy="18"/>
              </a:xfrm>
              <a:custGeom>
                <a:avLst/>
                <a:gdLst>
                  <a:gd name="T0" fmla="*/ 5 w 23"/>
                  <a:gd name="T1" fmla="*/ 1 h 18"/>
                  <a:gd name="T2" fmla="*/ 5 w 23"/>
                  <a:gd name="T3" fmla="*/ 6 h 18"/>
                  <a:gd name="T4" fmla="*/ 4 w 23"/>
                  <a:gd name="T5" fmla="*/ 10 h 18"/>
                  <a:gd name="T6" fmla="*/ 2 w 23"/>
                  <a:gd name="T7" fmla="*/ 14 h 18"/>
                  <a:gd name="T8" fmla="*/ 0 w 23"/>
                  <a:gd name="T9" fmla="*/ 18 h 18"/>
                  <a:gd name="T10" fmla="*/ 19 w 23"/>
                  <a:gd name="T11" fmla="*/ 16 h 18"/>
                  <a:gd name="T12" fmla="*/ 21 w 23"/>
                  <a:gd name="T13" fmla="*/ 14 h 18"/>
                  <a:gd name="T14" fmla="*/ 22 w 23"/>
                  <a:gd name="T15" fmla="*/ 11 h 18"/>
                  <a:gd name="T16" fmla="*/ 23 w 23"/>
                  <a:gd name="T17" fmla="*/ 7 h 18"/>
                  <a:gd name="T18" fmla="*/ 23 w 23"/>
                  <a:gd name="T19" fmla="*/ 4 h 18"/>
                  <a:gd name="T20" fmla="*/ 23 w 23"/>
                  <a:gd name="T21" fmla="*/ 0 h 18"/>
                  <a:gd name="T22" fmla="*/ 5 w 23"/>
                  <a:gd name="T23" fmla="*/ 1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3" h="18">
                    <a:moveTo>
                      <a:pt x="5" y="1"/>
                    </a:moveTo>
                    <a:lnTo>
                      <a:pt x="5" y="6"/>
                    </a:lnTo>
                    <a:lnTo>
                      <a:pt x="4" y="10"/>
                    </a:lnTo>
                    <a:lnTo>
                      <a:pt x="2" y="14"/>
                    </a:lnTo>
                    <a:lnTo>
                      <a:pt x="0" y="18"/>
                    </a:lnTo>
                    <a:lnTo>
                      <a:pt x="19" y="16"/>
                    </a:lnTo>
                    <a:lnTo>
                      <a:pt x="21" y="14"/>
                    </a:lnTo>
                    <a:lnTo>
                      <a:pt x="22" y="11"/>
                    </a:lnTo>
                    <a:lnTo>
                      <a:pt x="23" y="7"/>
                    </a:lnTo>
                    <a:lnTo>
                      <a:pt x="23" y="4"/>
                    </a:lnTo>
                    <a:lnTo>
                      <a:pt x="23" y="0"/>
                    </a:lnTo>
                    <a:lnTo>
                      <a:pt x="5" y="1"/>
                    </a:lnTo>
                    <a:close/>
                  </a:path>
                </a:pathLst>
              </a:custGeom>
              <a:solidFill>
                <a:srgbClr val="FF9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922" name="Freeform 160"/>
              <p:cNvSpPr>
                <a:spLocks/>
              </p:cNvSpPr>
              <p:nvPr/>
            </p:nvSpPr>
            <p:spPr bwMode="auto">
              <a:xfrm>
                <a:off x="2817" y="2953"/>
                <a:ext cx="16" cy="15"/>
              </a:xfrm>
              <a:custGeom>
                <a:avLst/>
                <a:gdLst>
                  <a:gd name="T0" fmla="*/ 2 w 16"/>
                  <a:gd name="T1" fmla="*/ 1 h 15"/>
                  <a:gd name="T2" fmla="*/ 2 w 16"/>
                  <a:gd name="T3" fmla="*/ 4 h 15"/>
                  <a:gd name="T4" fmla="*/ 3 w 16"/>
                  <a:gd name="T5" fmla="*/ 7 h 15"/>
                  <a:gd name="T6" fmla="*/ 1 w 16"/>
                  <a:gd name="T7" fmla="*/ 11 h 15"/>
                  <a:gd name="T8" fmla="*/ 0 w 16"/>
                  <a:gd name="T9" fmla="*/ 15 h 15"/>
                  <a:gd name="T10" fmla="*/ 13 w 16"/>
                  <a:gd name="T11" fmla="*/ 14 h 15"/>
                  <a:gd name="T12" fmla="*/ 15 w 16"/>
                  <a:gd name="T13" fmla="*/ 11 h 15"/>
                  <a:gd name="T14" fmla="*/ 16 w 16"/>
                  <a:gd name="T15" fmla="*/ 8 h 15"/>
                  <a:gd name="T16" fmla="*/ 16 w 16"/>
                  <a:gd name="T17" fmla="*/ 4 h 15"/>
                  <a:gd name="T18" fmla="*/ 16 w 16"/>
                  <a:gd name="T19" fmla="*/ 0 h 15"/>
                  <a:gd name="T20" fmla="*/ 2 w 16"/>
                  <a:gd name="T21" fmla="*/ 1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15">
                    <a:moveTo>
                      <a:pt x="2" y="1"/>
                    </a:moveTo>
                    <a:lnTo>
                      <a:pt x="2" y="4"/>
                    </a:lnTo>
                    <a:lnTo>
                      <a:pt x="3" y="7"/>
                    </a:lnTo>
                    <a:lnTo>
                      <a:pt x="1" y="11"/>
                    </a:lnTo>
                    <a:lnTo>
                      <a:pt x="0" y="15"/>
                    </a:lnTo>
                    <a:lnTo>
                      <a:pt x="13" y="14"/>
                    </a:lnTo>
                    <a:lnTo>
                      <a:pt x="15" y="11"/>
                    </a:lnTo>
                    <a:lnTo>
                      <a:pt x="16" y="8"/>
                    </a:lnTo>
                    <a:lnTo>
                      <a:pt x="16" y="4"/>
                    </a:lnTo>
                    <a:lnTo>
                      <a:pt x="16" y="0"/>
                    </a:lnTo>
                    <a:lnTo>
                      <a:pt x="2" y="1"/>
                    </a:lnTo>
                    <a:close/>
                  </a:path>
                </a:pathLst>
              </a:custGeom>
              <a:solidFill>
                <a:srgbClr val="FF9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923" name="Oval 161"/>
              <p:cNvSpPr>
                <a:spLocks noChangeArrowheads="1"/>
              </p:cNvSpPr>
              <p:nvPr/>
            </p:nvSpPr>
            <p:spPr bwMode="auto">
              <a:xfrm>
                <a:off x="2770" y="2881"/>
                <a:ext cx="12" cy="11"/>
              </a:xfrm>
              <a:prstGeom prst="ellipse">
                <a:avLst/>
              </a:pr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924" name="Freeform 162"/>
              <p:cNvSpPr>
                <a:spLocks/>
              </p:cNvSpPr>
              <p:nvPr/>
            </p:nvSpPr>
            <p:spPr bwMode="auto">
              <a:xfrm>
                <a:off x="2444" y="2816"/>
                <a:ext cx="43" cy="62"/>
              </a:xfrm>
              <a:custGeom>
                <a:avLst/>
                <a:gdLst>
                  <a:gd name="T0" fmla="*/ 27 w 43"/>
                  <a:gd name="T1" fmla="*/ 0 h 62"/>
                  <a:gd name="T2" fmla="*/ 23 w 43"/>
                  <a:gd name="T3" fmla="*/ 7 h 62"/>
                  <a:gd name="T4" fmla="*/ 18 w 43"/>
                  <a:gd name="T5" fmla="*/ 15 h 62"/>
                  <a:gd name="T6" fmla="*/ 15 w 43"/>
                  <a:gd name="T7" fmla="*/ 22 h 62"/>
                  <a:gd name="T8" fmla="*/ 10 w 43"/>
                  <a:gd name="T9" fmla="*/ 30 h 62"/>
                  <a:gd name="T10" fmla="*/ 7 w 43"/>
                  <a:gd name="T11" fmla="*/ 38 h 62"/>
                  <a:gd name="T12" fmla="*/ 5 w 43"/>
                  <a:gd name="T13" fmla="*/ 42 h 62"/>
                  <a:gd name="T14" fmla="*/ 4 w 43"/>
                  <a:gd name="T15" fmla="*/ 47 h 62"/>
                  <a:gd name="T16" fmla="*/ 1 w 43"/>
                  <a:gd name="T17" fmla="*/ 55 h 62"/>
                  <a:gd name="T18" fmla="*/ 0 w 43"/>
                  <a:gd name="T19" fmla="*/ 62 h 62"/>
                  <a:gd name="T20" fmla="*/ 10 w 43"/>
                  <a:gd name="T21" fmla="*/ 62 h 62"/>
                  <a:gd name="T22" fmla="*/ 18 w 43"/>
                  <a:gd name="T23" fmla="*/ 61 h 62"/>
                  <a:gd name="T24" fmla="*/ 20 w 43"/>
                  <a:gd name="T25" fmla="*/ 53 h 62"/>
                  <a:gd name="T26" fmla="*/ 23 w 43"/>
                  <a:gd name="T27" fmla="*/ 44 h 62"/>
                  <a:gd name="T28" fmla="*/ 26 w 43"/>
                  <a:gd name="T29" fmla="*/ 37 h 62"/>
                  <a:gd name="T30" fmla="*/ 29 w 43"/>
                  <a:gd name="T31" fmla="*/ 28 h 62"/>
                  <a:gd name="T32" fmla="*/ 34 w 43"/>
                  <a:gd name="T33" fmla="*/ 17 h 62"/>
                  <a:gd name="T34" fmla="*/ 43 w 43"/>
                  <a:gd name="T35" fmla="*/ 0 h 62"/>
                  <a:gd name="T36" fmla="*/ 27 w 43"/>
                  <a:gd name="T37" fmla="*/ 0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3" h="62">
                    <a:moveTo>
                      <a:pt x="27" y="0"/>
                    </a:moveTo>
                    <a:lnTo>
                      <a:pt x="23" y="7"/>
                    </a:lnTo>
                    <a:lnTo>
                      <a:pt x="18" y="15"/>
                    </a:lnTo>
                    <a:lnTo>
                      <a:pt x="15" y="22"/>
                    </a:lnTo>
                    <a:lnTo>
                      <a:pt x="10" y="30"/>
                    </a:lnTo>
                    <a:lnTo>
                      <a:pt x="7" y="38"/>
                    </a:lnTo>
                    <a:lnTo>
                      <a:pt x="5" y="42"/>
                    </a:lnTo>
                    <a:lnTo>
                      <a:pt x="4" y="47"/>
                    </a:lnTo>
                    <a:lnTo>
                      <a:pt x="1" y="55"/>
                    </a:lnTo>
                    <a:lnTo>
                      <a:pt x="0" y="62"/>
                    </a:lnTo>
                    <a:lnTo>
                      <a:pt x="10" y="62"/>
                    </a:lnTo>
                    <a:lnTo>
                      <a:pt x="18" y="61"/>
                    </a:lnTo>
                    <a:lnTo>
                      <a:pt x="20" y="53"/>
                    </a:lnTo>
                    <a:lnTo>
                      <a:pt x="23" y="44"/>
                    </a:lnTo>
                    <a:lnTo>
                      <a:pt x="26" y="37"/>
                    </a:lnTo>
                    <a:lnTo>
                      <a:pt x="29" y="28"/>
                    </a:lnTo>
                    <a:lnTo>
                      <a:pt x="34" y="17"/>
                    </a:lnTo>
                    <a:lnTo>
                      <a:pt x="43" y="0"/>
                    </a:lnTo>
                    <a:lnTo>
                      <a:pt x="27" y="0"/>
                    </a:lnTo>
                    <a:close/>
                  </a:path>
                </a:pathLst>
              </a:custGeom>
              <a:solidFill>
                <a:srgbClr val="5F5F5F"/>
              </a:solidFill>
              <a:ln w="3175">
                <a:solidFill>
                  <a:srgbClr val="000000"/>
                </a:solidFill>
                <a:prstDash val="solid"/>
                <a:round/>
                <a:headEnd/>
                <a:tailEnd/>
              </a:ln>
            </p:spPr>
            <p:txBody>
              <a:bodyPr/>
              <a:lstStyle/>
              <a:p>
                <a:endParaRPr lang="fr-FR"/>
              </a:p>
            </p:txBody>
          </p:sp>
          <p:sp>
            <p:nvSpPr>
              <p:cNvPr id="17925" name="Freeform 163"/>
              <p:cNvSpPr>
                <a:spLocks/>
              </p:cNvSpPr>
              <p:nvPr/>
            </p:nvSpPr>
            <p:spPr bwMode="auto">
              <a:xfrm>
                <a:off x="2451" y="2819"/>
                <a:ext cx="20" cy="58"/>
              </a:xfrm>
              <a:custGeom>
                <a:avLst/>
                <a:gdLst>
                  <a:gd name="T0" fmla="*/ 20 w 20"/>
                  <a:gd name="T1" fmla="*/ 0 h 58"/>
                  <a:gd name="T2" fmla="*/ 15 w 20"/>
                  <a:gd name="T3" fmla="*/ 10 h 58"/>
                  <a:gd name="T4" fmla="*/ 12 w 20"/>
                  <a:gd name="T5" fmla="*/ 17 h 58"/>
                  <a:gd name="T6" fmla="*/ 8 w 20"/>
                  <a:gd name="T7" fmla="*/ 25 h 58"/>
                  <a:gd name="T8" fmla="*/ 6 w 20"/>
                  <a:gd name="T9" fmla="*/ 30 h 58"/>
                  <a:gd name="T10" fmla="*/ 3 w 20"/>
                  <a:gd name="T11" fmla="*/ 36 h 58"/>
                  <a:gd name="T12" fmla="*/ 2 w 20"/>
                  <a:gd name="T13" fmla="*/ 40 h 58"/>
                  <a:gd name="T14" fmla="*/ 1 w 20"/>
                  <a:gd name="T15" fmla="*/ 45 h 58"/>
                  <a:gd name="T16" fmla="*/ 0 w 20"/>
                  <a:gd name="T17" fmla="*/ 49 h 58"/>
                  <a:gd name="T18" fmla="*/ 0 w 20"/>
                  <a:gd name="T19" fmla="*/ 54 h 58"/>
                  <a:gd name="T20" fmla="*/ 0 w 20"/>
                  <a:gd name="T21" fmla="*/ 58 h 58"/>
                  <a:gd name="T22" fmla="*/ 3 w 20"/>
                  <a:gd name="T23" fmla="*/ 58 h 58"/>
                  <a:gd name="T24" fmla="*/ 2 w 20"/>
                  <a:gd name="T25" fmla="*/ 53 h 58"/>
                  <a:gd name="T26" fmla="*/ 2 w 20"/>
                  <a:gd name="T27" fmla="*/ 49 h 58"/>
                  <a:gd name="T28" fmla="*/ 2 w 20"/>
                  <a:gd name="T29" fmla="*/ 43 h 58"/>
                  <a:gd name="T30" fmla="*/ 4 w 20"/>
                  <a:gd name="T31" fmla="*/ 38 h 58"/>
                  <a:gd name="T32" fmla="*/ 6 w 20"/>
                  <a:gd name="T33" fmla="*/ 32 h 58"/>
                  <a:gd name="T34" fmla="*/ 13 w 20"/>
                  <a:gd name="T35" fmla="*/ 16 h 58"/>
                  <a:gd name="T36" fmla="*/ 19 w 20"/>
                  <a:gd name="T37" fmla="*/ 4 h 58"/>
                  <a:gd name="T38" fmla="*/ 20 w 20"/>
                  <a:gd name="T39" fmla="*/ 0 h 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 h="58">
                    <a:moveTo>
                      <a:pt x="20" y="0"/>
                    </a:moveTo>
                    <a:lnTo>
                      <a:pt x="15" y="10"/>
                    </a:lnTo>
                    <a:lnTo>
                      <a:pt x="12" y="17"/>
                    </a:lnTo>
                    <a:lnTo>
                      <a:pt x="8" y="25"/>
                    </a:lnTo>
                    <a:lnTo>
                      <a:pt x="6" y="30"/>
                    </a:lnTo>
                    <a:lnTo>
                      <a:pt x="3" y="36"/>
                    </a:lnTo>
                    <a:lnTo>
                      <a:pt x="2" y="40"/>
                    </a:lnTo>
                    <a:lnTo>
                      <a:pt x="1" y="45"/>
                    </a:lnTo>
                    <a:lnTo>
                      <a:pt x="0" y="49"/>
                    </a:lnTo>
                    <a:lnTo>
                      <a:pt x="0" y="54"/>
                    </a:lnTo>
                    <a:lnTo>
                      <a:pt x="0" y="58"/>
                    </a:lnTo>
                    <a:lnTo>
                      <a:pt x="3" y="58"/>
                    </a:lnTo>
                    <a:lnTo>
                      <a:pt x="2" y="53"/>
                    </a:lnTo>
                    <a:lnTo>
                      <a:pt x="2" y="49"/>
                    </a:lnTo>
                    <a:lnTo>
                      <a:pt x="2" y="43"/>
                    </a:lnTo>
                    <a:lnTo>
                      <a:pt x="4" y="38"/>
                    </a:lnTo>
                    <a:lnTo>
                      <a:pt x="6" y="32"/>
                    </a:lnTo>
                    <a:lnTo>
                      <a:pt x="13" y="16"/>
                    </a:lnTo>
                    <a:lnTo>
                      <a:pt x="19" y="4"/>
                    </a:lnTo>
                    <a:lnTo>
                      <a:pt x="2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926" name="Freeform 164"/>
              <p:cNvSpPr>
                <a:spLocks/>
              </p:cNvSpPr>
              <p:nvPr/>
            </p:nvSpPr>
            <p:spPr bwMode="auto">
              <a:xfrm>
                <a:off x="2430" y="2899"/>
                <a:ext cx="16" cy="5"/>
              </a:xfrm>
              <a:custGeom>
                <a:avLst/>
                <a:gdLst>
                  <a:gd name="T0" fmla="*/ 1 w 16"/>
                  <a:gd name="T1" fmla="*/ 0 h 5"/>
                  <a:gd name="T2" fmla="*/ 0 w 16"/>
                  <a:gd name="T3" fmla="*/ 3 h 5"/>
                  <a:gd name="T4" fmla="*/ 1 w 16"/>
                  <a:gd name="T5" fmla="*/ 5 h 5"/>
                  <a:gd name="T6" fmla="*/ 16 w 16"/>
                  <a:gd name="T7" fmla="*/ 5 h 5"/>
                  <a:gd name="T8" fmla="*/ 16 w 16"/>
                  <a:gd name="T9" fmla="*/ 2 h 5"/>
                  <a:gd name="T10" fmla="*/ 16 w 16"/>
                  <a:gd name="T11" fmla="*/ 0 h 5"/>
                  <a:gd name="T12" fmla="*/ 1 w 16"/>
                  <a:gd name="T13" fmla="*/ 0 h 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5">
                    <a:moveTo>
                      <a:pt x="1" y="0"/>
                    </a:moveTo>
                    <a:lnTo>
                      <a:pt x="0" y="3"/>
                    </a:lnTo>
                    <a:lnTo>
                      <a:pt x="1" y="5"/>
                    </a:lnTo>
                    <a:lnTo>
                      <a:pt x="16" y="5"/>
                    </a:lnTo>
                    <a:lnTo>
                      <a:pt x="16" y="2"/>
                    </a:lnTo>
                    <a:lnTo>
                      <a:pt x="16" y="0"/>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927" name="Freeform 165"/>
              <p:cNvSpPr>
                <a:spLocks/>
              </p:cNvSpPr>
              <p:nvPr/>
            </p:nvSpPr>
            <p:spPr bwMode="auto">
              <a:xfrm>
                <a:off x="2430" y="2899"/>
                <a:ext cx="16" cy="3"/>
              </a:xfrm>
              <a:custGeom>
                <a:avLst/>
                <a:gdLst>
                  <a:gd name="T0" fmla="*/ 1 w 16"/>
                  <a:gd name="T1" fmla="*/ 0 h 3"/>
                  <a:gd name="T2" fmla="*/ 1 w 16"/>
                  <a:gd name="T3" fmla="*/ 1 h 3"/>
                  <a:gd name="T4" fmla="*/ 0 w 16"/>
                  <a:gd name="T5" fmla="*/ 3 h 3"/>
                  <a:gd name="T6" fmla="*/ 16 w 16"/>
                  <a:gd name="T7" fmla="*/ 3 h 3"/>
                  <a:gd name="T8" fmla="*/ 16 w 16"/>
                  <a:gd name="T9" fmla="*/ 1 h 3"/>
                  <a:gd name="T10" fmla="*/ 16 w 16"/>
                  <a:gd name="T11" fmla="*/ 0 h 3"/>
                  <a:gd name="T12" fmla="*/ 1 w 1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3">
                    <a:moveTo>
                      <a:pt x="1" y="0"/>
                    </a:moveTo>
                    <a:lnTo>
                      <a:pt x="1" y="1"/>
                    </a:lnTo>
                    <a:lnTo>
                      <a:pt x="0" y="3"/>
                    </a:lnTo>
                    <a:lnTo>
                      <a:pt x="16" y="3"/>
                    </a:lnTo>
                    <a:lnTo>
                      <a:pt x="16" y="1"/>
                    </a:lnTo>
                    <a:lnTo>
                      <a:pt x="16" y="0"/>
                    </a:lnTo>
                    <a:lnTo>
                      <a:pt x="1"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928" name="Freeform 166"/>
              <p:cNvSpPr>
                <a:spLocks/>
              </p:cNvSpPr>
              <p:nvPr/>
            </p:nvSpPr>
            <p:spPr bwMode="auto">
              <a:xfrm>
                <a:off x="2297" y="2863"/>
                <a:ext cx="28" cy="25"/>
              </a:xfrm>
              <a:custGeom>
                <a:avLst/>
                <a:gdLst>
                  <a:gd name="T0" fmla="*/ 2 w 28"/>
                  <a:gd name="T1" fmla="*/ 11 h 25"/>
                  <a:gd name="T2" fmla="*/ 10 w 28"/>
                  <a:gd name="T3" fmla="*/ 3 h 25"/>
                  <a:gd name="T4" fmla="*/ 12 w 28"/>
                  <a:gd name="T5" fmla="*/ 2 h 25"/>
                  <a:gd name="T6" fmla="*/ 15 w 28"/>
                  <a:gd name="T7" fmla="*/ 1 h 25"/>
                  <a:gd name="T8" fmla="*/ 24 w 28"/>
                  <a:gd name="T9" fmla="*/ 0 h 25"/>
                  <a:gd name="T10" fmla="*/ 26 w 28"/>
                  <a:gd name="T11" fmla="*/ 0 h 25"/>
                  <a:gd name="T12" fmla="*/ 28 w 28"/>
                  <a:gd name="T13" fmla="*/ 20 h 25"/>
                  <a:gd name="T14" fmla="*/ 25 w 28"/>
                  <a:gd name="T15" fmla="*/ 23 h 25"/>
                  <a:gd name="T16" fmla="*/ 21 w 28"/>
                  <a:gd name="T17" fmla="*/ 25 h 25"/>
                  <a:gd name="T18" fmla="*/ 14 w 28"/>
                  <a:gd name="T19" fmla="*/ 25 h 25"/>
                  <a:gd name="T20" fmla="*/ 9 w 28"/>
                  <a:gd name="T21" fmla="*/ 23 h 25"/>
                  <a:gd name="T22" fmla="*/ 1 w 28"/>
                  <a:gd name="T23" fmla="*/ 16 h 25"/>
                  <a:gd name="T24" fmla="*/ 0 w 28"/>
                  <a:gd name="T25" fmla="*/ 14 h 25"/>
                  <a:gd name="T26" fmla="*/ 2 w 28"/>
                  <a:gd name="T27" fmla="*/ 11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8" h="25">
                    <a:moveTo>
                      <a:pt x="2" y="11"/>
                    </a:moveTo>
                    <a:lnTo>
                      <a:pt x="10" y="3"/>
                    </a:lnTo>
                    <a:lnTo>
                      <a:pt x="12" y="2"/>
                    </a:lnTo>
                    <a:lnTo>
                      <a:pt x="15" y="1"/>
                    </a:lnTo>
                    <a:lnTo>
                      <a:pt x="24" y="0"/>
                    </a:lnTo>
                    <a:lnTo>
                      <a:pt x="26" y="0"/>
                    </a:lnTo>
                    <a:lnTo>
                      <a:pt x="28" y="20"/>
                    </a:lnTo>
                    <a:lnTo>
                      <a:pt x="25" y="23"/>
                    </a:lnTo>
                    <a:lnTo>
                      <a:pt x="21" y="25"/>
                    </a:lnTo>
                    <a:lnTo>
                      <a:pt x="14" y="25"/>
                    </a:lnTo>
                    <a:lnTo>
                      <a:pt x="9" y="23"/>
                    </a:lnTo>
                    <a:lnTo>
                      <a:pt x="1" y="16"/>
                    </a:lnTo>
                    <a:lnTo>
                      <a:pt x="0" y="14"/>
                    </a:lnTo>
                    <a:lnTo>
                      <a:pt x="2" y="11"/>
                    </a:lnTo>
                    <a:close/>
                  </a:path>
                </a:pathLst>
              </a:custGeom>
              <a:solidFill>
                <a:srgbClr val="C0C0C0"/>
              </a:solidFill>
              <a:ln w="3175">
                <a:solidFill>
                  <a:srgbClr val="000000"/>
                </a:solidFill>
                <a:prstDash val="solid"/>
                <a:round/>
                <a:headEnd/>
                <a:tailEnd/>
              </a:ln>
            </p:spPr>
            <p:txBody>
              <a:bodyPr/>
              <a:lstStyle/>
              <a:p>
                <a:endParaRPr lang="fr-FR"/>
              </a:p>
            </p:txBody>
          </p:sp>
          <p:sp>
            <p:nvSpPr>
              <p:cNvPr id="17929" name="Freeform 167"/>
              <p:cNvSpPr>
                <a:spLocks/>
              </p:cNvSpPr>
              <p:nvPr/>
            </p:nvSpPr>
            <p:spPr bwMode="auto">
              <a:xfrm>
                <a:off x="2297" y="2877"/>
                <a:ext cx="28" cy="11"/>
              </a:xfrm>
              <a:custGeom>
                <a:avLst/>
                <a:gdLst>
                  <a:gd name="T0" fmla="*/ 0 w 28"/>
                  <a:gd name="T1" fmla="*/ 0 h 11"/>
                  <a:gd name="T2" fmla="*/ 6 w 28"/>
                  <a:gd name="T3" fmla="*/ 1 h 11"/>
                  <a:gd name="T4" fmla="*/ 12 w 28"/>
                  <a:gd name="T5" fmla="*/ 3 h 11"/>
                  <a:gd name="T6" fmla="*/ 16 w 28"/>
                  <a:gd name="T7" fmla="*/ 3 h 11"/>
                  <a:gd name="T8" fmla="*/ 22 w 28"/>
                  <a:gd name="T9" fmla="*/ 4 h 11"/>
                  <a:gd name="T10" fmla="*/ 26 w 28"/>
                  <a:gd name="T11" fmla="*/ 3 h 11"/>
                  <a:gd name="T12" fmla="*/ 27 w 28"/>
                  <a:gd name="T13" fmla="*/ 0 h 11"/>
                  <a:gd name="T14" fmla="*/ 28 w 28"/>
                  <a:gd name="T15" fmla="*/ 6 h 11"/>
                  <a:gd name="T16" fmla="*/ 26 w 28"/>
                  <a:gd name="T17" fmla="*/ 9 h 11"/>
                  <a:gd name="T18" fmla="*/ 21 w 28"/>
                  <a:gd name="T19" fmla="*/ 11 h 11"/>
                  <a:gd name="T20" fmla="*/ 14 w 28"/>
                  <a:gd name="T21" fmla="*/ 11 h 11"/>
                  <a:gd name="T22" fmla="*/ 9 w 28"/>
                  <a:gd name="T23" fmla="*/ 9 h 11"/>
                  <a:gd name="T24" fmla="*/ 2 w 28"/>
                  <a:gd name="T25" fmla="*/ 3 h 11"/>
                  <a:gd name="T26" fmla="*/ 1 w 28"/>
                  <a:gd name="T27" fmla="*/ 2 h 11"/>
                  <a:gd name="T28" fmla="*/ 0 w 28"/>
                  <a:gd name="T29" fmla="*/ 0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 h="11">
                    <a:moveTo>
                      <a:pt x="0" y="0"/>
                    </a:moveTo>
                    <a:lnTo>
                      <a:pt x="6" y="1"/>
                    </a:lnTo>
                    <a:lnTo>
                      <a:pt x="12" y="3"/>
                    </a:lnTo>
                    <a:lnTo>
                      <a:pt x="16" y="3"/>
                    </a:lnTo>
                    <a:lnTo>
                      <a:pt x="22" y="4"/>
                    </a:lnTo>
                    <a:lnTo>
                      <a:pt x="26" y="3"/>
                    </a:lnTo>
                    <a:lnTo>
                      <a:pt x="27" y="0"/>
                    </a:lnTo>
                    <a:lnTo>
                      <a:pt x="28" y="6"/>
                    </a:lnTo>
                    <a:lnTo>
                      <a:pt x="26" y="9"/>
                    </a:lnTo>
                    <a:lnTo>
                      <a:pt x="21" y="11"/>
                    </a:lnTo>
                    <a:lnTo>
                      <a:pt x="14" y="11"/>
                    </a:lnTo>
                    <a:lnTo>
                      <a:pt x="9" y="9"/>
                    </a:lnTo>
                    <a:lnTo>
                      <a:pt x="2" y="3"/>
                    </a:lnTo>
                    <a:lnTo>
                      <a:pt x="1" y="2"/>
                    </a:lnTo>
                    <a:lnTo>
                      <a:pt x="0" y="0"/>
                    </a:lnTo>
                    <a:close/>
                  </a:path>
                </a:pathLst>
              </a:custGeom>
              <a:solidFill>
                <a:srgbClr val="9F9F9F"/>
              </a:solidFill>
              <a:ln w="3175">
                <a:solidFill>
                  <a:srgbClr val="000000"/>
                </a:solidFill>
                <a:prstDash val="solid"/>
                <a:round/>
                <a:headEnd/>
                <a:tailEnd/>
              </a:ln>
            </p:spPr>
            <p:txBody>
              <a:bodyPr/>
              <a:lstStyle/>
              <a:p>
                <a:endParaRPr lang="fr-FR"/>
              </a:p>
            </p:txBody>
          </p:sp>
        </p:grpSp>
        <p:grpSp>
          <p:nvGrpSpPr>
            <p:cNvPr id="17436" name="Group 168"/>
            <p:cNvGrpSpPr>
              <a:grpSpLocks/>
            </p:cNvGrpSpPr>
            <p:nvPr/>
          </p:nvGrpSpPr>
          <p:grpSpPr bwMode="auto">
            <a:xfrm>
              <a:off x="2275" y="2634"/>
              <a:ext cx="395" cy="310"/>
              <a:chOff x="2471" y="2824"/>
              <a:chExt cx="395" cy="310"/>
            </a:xfrm>
          </p:grpSpPr>
          <p:sp>
            <p:nvSpPr>
              <p:cNvPr id="17805" name="Freeform 169"/>
              <p:cNvSpPr>
                <a:spLocks/>
              </p:cNvSpPr>
              <p:nvPr/>
            </p:nvSpPr>
            <p:spPr bwMode="auto">
              <a:xfrm>
                <a:off x="2604" y="2824"/>
                <a:ext cx="128" cy="26"/>
              </a:xfrm>
              <a:custGeom>
                <a:avLst/>
                <a:gdLst>
                  <a:gd name="T0" fmla="*/ 0 w 128"/>
                  <a:gd name="T1" fmla="*/ 26 h 26"/>
                  <a:gd name="T2" fmla="*/ 12 w 128"/>
                  <a:gd name="T3" fmla="*/ 7 h 26"/>
                  <a:gd name="T4" fmla="*/ 14 w 128"/>
                  <a:gd name="T5" fmla="*/ 5 h 26"/>
                  <a:gd name="T6" fmla="*/ 16 w 128"/>
                  <a:gd name="T7" fmla="*/ 4 h 26"/>
                  <a:gd name="T8" fmla="*/ 18 w 128"/>
                  <a:gd name="T9" fmla="*/ 2 h 26"/>
                  <a:gd name="T10" fmla="*/ 21 w 128"/>
                  <a:gd name="T11" fmla="*/ 1 h 26"/>
                  <a:gd name="T12" fmla="*/ 25 w 128"/>
                  <a:gd name="T13" fmla="*/ 0 h 26"/>
                  <a:gd name="T14" fmla="*/ 28 w 128"/>
                  <a:gd name="T15" fmla="*/ 0 h 26"/>
                  <a:gd name="T16" fmla="*/ 98 w 128"/>
                  <a:gd name="T17" fmla="*/ 0 h 26"/>
                  <a:gd name="T18" fmla="*/ 101 w 128"/>
                  <a:gd name="T19" fmla="*/ 0 h 26"/>
                  <a:gd name="T20" fmla="*/ 104 w 128"/>
                  <a:gd name="T21" fmla="*/ 0 h 26"/>
                  <a:gd name="T22" fmla="*/ 108 w 128"/>
                  <a:gd name="T23" fmla="*/ 1 h 26"/>
                  <a:gd name="T24" fmla="*/ 111 w 128"/>
                  <a:gd name="T25" fmla="*/ 2 h 26"/>
                  <a:gd name="T26" fmla="*/ 113 w 128"/>
                  <a:gd name="T27" fmla="*/ 3 h 26"/>
                  <a:gd name="T28" fmla="*/ 114 w 128"/>
                  <a:gd name="T29" fmla="*/ 5 h 26"/>
                  <a:gd name="T30" fmla="*/ 115 w 128"/>
                  <a:gd name="T31" fmla="*/ 6 h 26"/>
                  <a:gd name="T32" fmla="*/ 128 w 128"/>
                  <a:gd name="T33" fmla="*/ 26 h 26"/>
                  <a:gd name="T34" fmla="*/ 0 w 128"/>
                  <a:gd name="T35" fmla="*/ 26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8" h="26">
                    <a:moveTo>
                      <a:pt x="0" y="26"/>
                    </a:moveTo>
                    <a:lnTo>
                      <a:pt x="12" y="7"/>
                    </a:lnTo>
                    <a:lnTo>
                      <a:pt x="14" y="5"/>
                    </a:lnTo>
                    <a:lnTo>
                      <a:pt x="16" y="4"/>
                    </a:lnTo>
                    <a:lnTo>
                      <a:pt x="18" y="2"/>
                    </a:lnTo>
                    <a:lnTo>
                      <a:pt x="21" y="1"/>
                    </a:lnTo>
                    <a:lnTo>
                      <a:pt x="25" y="0"/>
                    </a:lnTo>
                    <a:lnTo>
                      <a:pt x="28" y="0"/>
                    </a:lnTo>
                    <a:lnTo>
                      <a:pt x="98" y="0"/>
                    </a:lnTo>
                    <a:lnTo>
                      <a:pt x="101" y="0"/>
                    </a:lnTo>
                    <a:lnTo>
                      <a:pt x="104" y="0"/>
                    </a:lnTo>
                    <a:lnTo>
                      <a:pt x="108" y="1"/>
                    </a:lnTo>
                    <a:lnTo>
                      <a:pt x="111" y="2"/>
                    </a:lnTo>
                    <a:lnTo>
                      <a:pt x="113" y="3"/>
                    </a:lnTo>
                    <a:lnTo>
                      <a:pt x="114" y="5"/>
                    </a:lnTo>
                    <a:lnTo>
                      <a:pt x="115" y="6"/>
                    </a:lnTo>
                    <a:lnTo>
                      <a:pt x="128" y="26"/>
                    </a:lnTo>
                    <a:lnTo>
                      <a:pt x="0" y="2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806" name="Freeform 170"/>
              <p:cNvSpPr>
                <a:spLocks/>
              </p:cNvSpPr>
              <p:nvPr/>
            </p:nvSpPr>
            <p:spPr bwMode="auto">
              <a:xfrm>
                <a:off x="2652" y="2830"/>
                <a:ext cx="19" cy="13"/>
              </a:xfrm>
              <a:custGeom>
                <a:avLst/>
                <a:gdLst>
                  <a:gd name="T0" fmla="*/ 5 w 19"/>
                  <a:gd name="T1" fmla="*/ 0 h 13"/>
                  <a:gd name="T2" fmla="*/ 14 w 19"/>
                  <a:gd name="T3" fmla="*/ 0 h 13"/>
                  <a:gd name="T4" fmla="*/ 19 w 19"/>
                  <a:gd name="T5" fmla="*/ 13 h 13"/>
                  <a:gd name="T6" fmla="*/ 12 w 19"/>
                  <a:gd name="T7" fmla="*/ 13 h 13"/>
                  <a:gd name="T8" fmla="*/ 12 w 19"/>
                  <a:gd name="T9" fmla="*/ 10 h 13"/>
                  <a:gd name="T10" fmla="*/ 12 w 19"/>
                  <a:gd name="T11" fmla="*/ 8 h 13"/>
                  <a:gd name="T12" fmla="*/ 9 w 19"/>
                  <a:gd name="T13" fmla="*/ 2 h 13"/>
                  <a:gd name="T14" fmla="*/ 7 w 19"/>
                  <a:gd name="T15" fmla="*/ 8 h 13"/>
                  <a:gd name="T16" fmla="*/ 12 w 19"/>
                  <a:gd name="T17" fmla="*/ 8 h 13"/>
                  <a:gd name="T18" fmla="*/ 12 w 19"/>
                  <a:gd name="T19" fmla="*/ 10 h 13"/>
                  <a:gd name="T20" fmla="*/ 7 w 19"/>
                  <a:gd name="T21" fmla="*/ 10 h 13"/>
                  <a:gd name="T22" fmla="*/ 6 w 19"/>
                  <a:gd name="T23" fmla="*/ 13 h 13"/>
                  <a:gd name="T24" fmla="*/ 0 w 19"/>
                  <a:gd name="T25" fmla="*/ 13 h 13"/>
                  <a:gd name="T26" fmla="*/ 5 w 19"/>
                  <a:gd name="T27" fmla="*/ 0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13">
                    <a:moveTo>
                      <a:pt x="5" y="0"/>
                    </a:moveTo>
                    <a:lnTo>
                      <a:pt x="14" y="0"/>
                    </a:lnTo>
                    <a:lnTo>
                      <a:pt x="19" y="13"/>
                    </a:lnTo>
                    <a:lnTo>
                      <a:pt x="12" y="13"/>
                    </a:lnTo>
                    <a:lnTo>
                      <a:pt x="12" y="10"/>
                    </a:lnTo>
                    <a:lnTo>
                      <a:pt x="12" y="8"/>
                    </a:lnTo>
                    <a:lnTo>
                      <a:pt x="9" y="2"/>
                    </a:lnTo>
                    <a:lnTo>
                      <a:pt x="7" y="8"/>
                    </a:lnTo>
                    <a:lnTo>
                      <a:pt x="12" y="8"/>
                    </a:lnTo>
                    <a:lnTo>
                      <a:pt x="12" y="10"/>
                    </a:lnTo>
                    <a:lnTo>
                      <a:pt x="7" y="10"/>
                    </a:lnTo>
                    <a:lnTo>
                      <a:pt x="6" y="13"/>
                    </a:lnTo>
                    <a:lnTo>
                      <a:pt x="0" y="13"/>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807" name="Rectangle 171"/>
              <p:cNvSpPr>
                <a:spLocks noChangeArrowheads="1"/>
              </p:cNvSpPr>
              <p:nvPr/>
            </p:nvSpPr>
            <p:spPr bwMode="auto">
              <a:xfrm>
                <a:off x="2695" y="2830"/>
                <a:ext cx="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08" name="Freeform 172"/>
              <p:cNvSpPr>
                <a:spLocks/>
              </p:cNvSpPr>
              <p:nvPr/>
            </p:nvSpPr>
            <p:spPr bwMode="auto">
              <a:xfrm>
                <a:off x="2637" y="2830"/>
                <a:ext cx="13" cy="13"/>
              </a:xfrm>
              <a:custGeom>
                <a:avLst/>
                <a:gdLst>
                  <a:gd name="T0" fmla="*/ 0 w 13"/>
                  <a:gd name="T1" fmla="*/ 0 h 13"/>
                  <a:gd name="T2" fmla="*/ 13 w 13"/>
                  <a:gd name="T3" fmla="*/ 0 h 13"/>
                  <a:gd name="T4" fmla="*/ 13 w 13"/>
                  <a:gd name="T5" fmla="*/ 4 h 13"/>
                  <a:gd name="T6" fmla="*/ 10 w 13"/>
                  <a:gd name="T7" fmla="*/ 4 h 13"/>
                  <a:gd name="T8" fmla="*/ 10 w 13"/>
                  <a:gd name="T9" fmla="*/ 13 h 13"/>
                  <a:gd name="T10" fmla="*/ 4 w 13"/>
                  <a:gd name="T11" fmla="*/ 13 h 13"/>
                  <a:gd name="T12" fmla="*/ 4 w 13"/>
                  <a:gd name="T13" fmla="*/ 4 h 13"/>
                  <a:gd name="T14" fmla="*/ 0 w 13"/>
                  <a:gd name="T15" fmla="*/ 4 h 13"/>
                  <a:gd name="T16" fmla="*/ 0 w 13"/>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13">
                    <a:moveTo>
                      <a:pt x="0" y="0"/>
                    </a:moveTo>
                    <a:lnTo>
                      <a:pt x="13" y="0"/>
                    </a:lnTo>
                    <a:lnTo>
                      <a:pt x="13" y="4"/>
                    </a:lnTo>
                    <a:lnTo>
                      <a:pt x="10" y="4"/>
                    </a:lnTo>
                    <a:lnTo>
                      <a:pt x="10" y="13"/>
                    </a:lnTo>
                    <a:lnTo>
                      <a:pt x="4" y="13"/>
                    </a:lnTo>
                    <a:lnTo>
                      <a:pt x="4" y="4"/>
                    </a:lnTo>
                    <a:lnTo>
                      <a:pt x="0"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809" name="Freeform 173"/>
              <p:cNvSpPr>
                <a:spLocks/>
              </p:cNvSpPr>
              <p:nvPr/>
            </p:nvSpPr>
            <p:spPr bwMode="auto">
              <a:xfrm>
                <a:off x="2673" y="2830"/>
                <a:ext cx="18" cy="13"/>
              </a:xfrm>
              <a:custGeom>
                <a:avLst/>
                <a:gdLst>
                  <a:gd name="T0" fmla="*/ 0 w 18"/>
                  <a:gd name="T1" fmla="*/ 0 h 13"/>
                  <a:gd name="T2" fmla="*/ 7 w 18"/>
                  <a:gd name="T3" fmla="*/ 0 h 13"/>
                  <a:gd name="T4" fmla="*/ 9 w 18"/>
                  <a:gd name="T5" fmla="*/ 3 h 13"/>
                  <a:gd name="T6" fmla="*/ 11 w 18"/>
                  <a:gd name="T7" fmla="*/ 0 h 13"/>
                  <a:gd name="T8" fmla="*/ 17 w 18"/>
                  <a:gd name="T9" fmla="*/ 0 h 13"/>
                  <a:gd name="T10" fmla="*/ 12 w 18"/>
                  <a:gd name="T11" fmla="*/ 6 h 13"/>
                  <a:gd name="T12" fmla="*/ 18 w 18"/>
                  <a:gd name="T13" fmla="*/ 13 h 13"/>
                  <a:gd name="T14" fmla="*/ 11 w 18"/>
                  <a:gd name="T15" fmla="*/ 13 h 13"/>
                  <a:gd name="T16" fmla="*/ 9 w 18"/>
                  <a:gd name="T17" fmla="*/ 9 h 13"/>
                  <a:gd name="T18" fmla="*/ 7 w 18"/>
                  <a:gd name="T19" fmla="*/ 13 h 13"/>
                  <a:gd name="T20" fmla="*/ 0 w 18"/>
                  <a:gd name="T21" fmla="*/ 13 h 13"/>
                  <a:gd name="T22" fmla="*/ 5 w 18"/>
                  <a:gd name="T23" fmla="*/ 6 h 13"/>
                  <a:gd name="T24" fmla="*/ 0 w 18"/>
                  <a:gd name="T25" fmla="*/ 0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13">
                    <a:moveTo>
                      <a:pt x="0" y="0"/>
                    </a:moveTo>
                    <a:lnTo>
                      <a:pt x="7" y="0"/>
                    </a:lnTo>
                    <a:lnTo>
                      <a:pt x="9" y="3"/>
                    </a:lnTo>
                    <a:lnTo>
                      <a:pt x="11" y="0"/>
                    </a:lnTo>
                    <a:lnTo>
                      <a:pt x="17" y="0"/>
                    </a:lnTo>
                    <a:lnTo>
                      <a:pt x="12" y="6"/>
                    </a:lnTo>
                    <a:lnTo>
                      <a:pt x="18" y="13"/>
                    </a:lnTo>
                    <a:lnTo>
                      <a:pt x="11" y="13"/>
                    </a:lnTo>
                    <a:lnTo>
                      <a:pt x="9" y="9"/>
                    </a:lnTo>
                    <a:lnTo>
                      <a:pt x="7" y="13"/>
                    </a:lnTo>
                    <a:lnTo>
                      <a:pt x="0" y="13"/>
                    </a:lnTo>
                    <a:lnTo>
                      <a:pt x="5" y="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810" name="AutoShape 174"/>
              <p:cNvSpPr>
                <a:spLocks noChangeArrowheads="1"/>
              </p:cNvSpPr>
              <p:nvPr/>
            </p:nvSpPr>
            <p:spPr bwMode="auto">
              <a:xfrm>
                <a:off x="2529" y="2921"/>
                <a:ext cx="277" cy="149"/>
              </a:xfrm>
              <a:prstGeom prst="roundRect">
                <a:avLst>
                  <a:gd name="adj" fmla="val 13245"/>
                </a:avLst>
              </a:prstGeom>
              <a:solidFill>
                <a:srgbClr val="804000"/>
              </a:solidFill>
              <a:ln w="1588">
                <a:solidFill>
                  <a:srgbClr val="804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11" name="Line 175"/>
              <p:cNvSpPr>
                <a:spLocks noChangeShapeType="1"/>
              </p:cNvSpPr>
              <p:nvPr/>
            </p:nvSpPr>
            <p:spPr bwMode="auto">
              <a:xfrm flipH="1">
                <a:off x="2728" y="2940"/>
                <a:ext cx="42" cy="4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12" name="Line 176"/>
              <p:cNvSpPr>
                <a:spLocks noChangeShapeType="1"/>
              </p:cNvSpPr>
              <p:nvPr/>
            </p:nvSpPr>
            <p:spPr bwMode="auto">
              <a:xfrm>
                <a:off x="2728" y="2940"/>
                <a:ext cx="43" cy="4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13" name="Oval 177"/>
              <p:cNvSpPr>
                <a:spLocks noChangeArrowheads="1"/>
              </p:cNvSpPr>
              <p:nvPr/>
            </p:nvSpPr>
            <p:spPr bwMode="auto">
              <a:xfrm>
                <a:off x="2718" y="2930"/>
                <a:ext cx="61" cy="61"/>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14" name="Oval 178"/>
              <p:cNvSpPr>
                <a:spLocks noChangeArrowheads="1"/>
              </p:cNvSpPr>
              <p:nvPr/>
            </p:nvSpPr>
            <p:spPr bwMode="auto">
              <a:xfrm>
                <a:off x="2717" y="2928"/>
                <a:ext cx="63" cy="64"/>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15" name="Oval 179"/>
              <p:cNvSpPr>
                <a:spLocks noChangeArrowheads="1"/>
              </p:cNvSpPr>
              <p:nvPr/>
            </p:nvSpPr>
            <p:spPr bwMode="auto">
              <a:xfrm>
                <a:off x="2716" y="2927"/>
                <a:ext cx="66" cy="67"/>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16" name="Freeform 180"/>
              <p:cNvSpPr>
                <a:spLocks/>
              </p:cNvSpPr>
              <p:nvPr/>
            </p:nvSpPr>
            <p:spPr bwMode="auto">
              <a:xfrm>
                <a:off x="2637" y="2919"/>
                <a:ext cx="39" cy="30"/>
              </a:xfrm>
              <a:custGeom>
                <a:avLst/>
                <a:gdLst>
                  <a:gd name="T0" fmla="*/ 12 w 39"/>
                  <a:gd name="T1" fmla="*/ 0 h 30"/>
                  <a:gd name="T2" fmla="*/ 39 w 39"/>
                  <a:gd name="T3" fmla="*/ 27 h 30"/>
                  <a:gd name="T4" fmla="*/ 37 w 39"/>
                  <a:gd name="T5" fmla="*/ 30 h 30"/>
                  <a:gd name="T6" fmla="*/ 20 w 39"/>
                  <a:gd name="T7" fmla="*/ 12 h 30"/>
                  <a:gd name="T8" fmla="*/ 10 w 39"/>
                  <a:gd name="T9" fmla="*/ 22 h 30"/>
                  <a:gd name="T10" fmla="*/ 0 w 39"/>
                  <a:gd name="T11" fmla="*/ 13 h 30"/>
                  <a:gd name="T12" fmla="*/ 12 w 39"/>
                  <a:gd name="T13" fmla="*/ 0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30">
                    <a:moveTo>
                      <a:pt x="12" y="0"/>
                    </a:moveTo>
                    <a:lnTo>
                      <a:pt x="39" y="27"/>
                    </a:lnTo>
                    <a:lnTo>
                      <a:pt x="37" y="30"/>
                    </a:lnTo>
                    <a:lnTo>
                      <a:pt x="20" y="12"/>
                    </a:lnTo>
                    <a:lnTo>
                      <a:pt x="10" y="22"/>
                    </a:lnTo>
                    <a:lnTo>
                      <a:pt x="0" y="13"/>
                    </a:lnTo>
                    <a:lnTo>
                      <a:pt x="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817" name="Freeform 181"/>
              <p:cNvSpPr>
                <a:spLocks/>
              </p:cNvSpPr>
              <p:nvPr/>
            </p:nvSpPr>
            <p:spPr bwMode="auto">
              <a:xfrm>
                <a:off x="2637" y="2921"/>
                <a:ext cx="20" cy="20"/>
              </a:xfrm>
              <a:custGeom>
                <a:avLst/>
                <a:gdLst>
                  <a:gd name="T0" fmla="*/ 11 w 20"/>
                  <a:gd name="T1" fmla="*/ 0 h 20"/>
                  <a:gd name="T2" fmla="*/ 0 w 20"/>
                  <a:gd name="T3" fmla="*/ 11 h 20"/>
                  <a:gd name="T4" fmla="*/ 10 w 20"/>
                  <a:gd name="T5" fmla="*/ 20 h 20"/>
                  <a:gd name="T6" fmla="*/ 20 w 20"/>
                  <a:gd name="T7" fmla="*/ 9 h 20"/>
                  <a:gd name="T8" fmla="*/ 11 w 20"/>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0">
                    <a:moveTo>
                      <a:pt x="11" y="0"/>
                    </a:moveTo>
                    <a:lnTo>
                      <a:pt x="0" y="11"/>
                    </a:lnTo>
                    <a:lnTo>
                      <a:pt x="10" y="20"/>
                    </a:lnTo>
                    <a:lnTo>
                      <a:pt x="20" y="9"/>
                    </a:lnTo>
                    <a:lnTo>
                      <a:pt x="11" y="0"/>
                    </a:lnTo>
                    <a:close/>
                  </a:path>
                </a:pathLst>
              </a:custGeom>
              <a:solidFill>
                <a:srgbClr val="E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818" name="AutoShape 182"/>
              <p:cNvSpPr>
                <a:spLocks noChangeArrowheads="1"/>
              </p:cNvSpPr>
              <p:nvPr/>
            </p:nvSpPr>
            <p:spPr bwMode="auto">
              <a:xfrm>
                <a:off x="2805" y="3022"/>
                <a:ext cx="39" cy="112"/>
              </a:xfrm>
              <a:prstGeom prst="roundRect">
                <a:avLst>
                  <a:gd name="adj" fmla="val 21801"/>
                </a:avLst>
              </a:prstGeom>
              <a:solidFill>
                <a:srgbClr val="202020"/>
              </a:solidFill>
              <a:ln w="1588">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19" name="Line 183"/>
              <p:cNvSpPr>
                <a:spLocks noChangeShapeType="1"/>
              </p:cNvSpPr>
              <p:nvPr/>
            </p:nvSpPr>
            <p:spPr bwMode="auto">
              <a:xfrm flipV="1">
                <a:off x="2814" y="3032"/>
                <a:ext cx="1" cy="93"/>
              </a:xfrm>
              <a:prstGeom prst="line">
                <a:avLst/>
              </a:prstGeom>
              <a:noFill/>
              <a:ln w="1588">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20" name="Line 184"/>
              <p:cNvSpPr>
                <a:spLocks noChangeShapeType="1"/>
              </p:cNvSpPr>
              <p:nvPr/>
            </p:nvSpPr>
            <p:spPr bwMode="auto">
              <a:xfrm flipV="1">
                <a:off x="2825" y="3032"/>
                <a:ext cx="1" cy="93"/>
              </a:xfrm>
              <a:prstGeom prst="line">
                <a:avLst/>
              </a:prstGeom>
              <a:noFill/>
              <a:ln w="1588">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21" name="Line 185"/>
              <p:cNvSpPr>
                <a:spLocks noChangeShapeType="1"/>
              </p:cNvSpPr>
              <p:nvPr/>
            </p:nvSpPr>
            <p:spPr bwMode="auto">
              <a:xfrm flipV="1">
                <a:off x="2836" y="3032"/>
                <a:ext cx="1" cy="93"/>
              </a:xfrm>
              <a:prstGeom prst="line">
                <a:avLst/>
              </a:prstGeom>
              <a:noFill/>
              <a:ln w="1588">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22" name="AutoShape 186"/>
              <p:cNvSpPr>
                <a:spLocks noChangeArrowheads="1"/>
              </p:cNvSpPr>
              <p:nvPr/>
            </p:nvSpPr>
            <p:spPr bwMode="auto">
              <a:xfrm>
                <a:off x="2492" y="3022"/>
                <a:ext cx="39" cy="112"/>
              </a:xfrm>
              <a:prstGeom prst="roundRect">
                <a:avLst>
                  <a:gd name="adj" fmla="val 21866"/>
                </a:avLst>
              </a:prstGeom>
              <a:solidFill>
                <a:srgbClr val="202020"/>
              </a:solidFill>
              <a:ln w="1588">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23" name="Line 187"/>
              <p:cNvSpPr>
                <a:spLocks noChangeShapeType="1"/>
              </p:cNvSpPr>
              <p:nvPr/>
            </p:nvSpPr>
            <p:spPr bwMode="auto">
              <a:xfrm flipV="1">
                <a:off x="2500" y="3032"/>
                <a:ext cx="1" cy="93"/>
              </a:xfrm>
              <a:prstGeom prst="line">
                <a:avLst/>
              </a:prstGeom>
              <a:noFill/>
              <a:ln w="1588">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24" name="Line 188"/>
              <p:cNvSpPr>
                <a:spLocks noChangeShapeType="1"/>
              </p:cNvSpPr>
              <p:nvPr/>
            </p:nvSpPr>
            <p:spPr bwMode="auto">
              <a:xfrm flipV="1">
                <a:off x="2511" y="3032"/>
                <a:ext cx="1" cy="93"/>
              </a:xfrm>
              <a:prstGeom prst="line">
                <a:avLst/>
              </a:prstGeom>
              <a:noFill/>
              <a:ln w="1588">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25" name="Line 189"/>
              <p:cNvSpPr>
                <a:spLocks noChangeShapeType="1"/>
              </p:cNvSpPr>
              <p:nvPr/>
            </p:nvSpPr>
            <p:spPr bwMode="auto">
              <a:xfrm flipV="1">
                <a:off x="2523" y="3032"/>
                <a:ext cx="1" cy="93"/>
              </a:xfrm>
              <a:prstGeom prst="line">
                <a:avLst/>
              </a:prstGeom>
              <a:noFill/>
              <a:ln w="1588">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26" name="Freeform 190"/>
              <p:cNvSpPr>
                <a:spLocks/>
              </p:cNvSpPr>
              <p:nvPr/>
            </p:nvSpPr>
            <p:spPr bwMode="auto">
              <a:xfrm>
                <a:off x="2474" y="2944"/>
                <a:ext cx="389" cy="135"/>
              </a:xfrm>
              <a:custGeom>
                <a:avLst/>
                <a:gdLst>
                  <a:gd name="T0" fmla="*/ 5 w 389"/>
                  <a:gd name="T1" fmla="*/ 31 h 135"/>
                  <a:gd name="T2" fmla="*/ 8 w 389"/>
                  <a:gd name="T3" fmla="*/ 22 h 135"/>
                  <a:gd name="T4" fmla="*/ 13 w 389"/>
                  <a:gd name="T5" fmla="*/ 15 h 135"/>
                  <a:gd name="T6" fmla="*/ 20 w 389"/>
                  <a:gd name="T7" fmla="*/ 9 h 135"/>
                  <a:gd name="T8" fmla="*/ 29 w 389"/>
                  <a:gd name="T9" fmla="*/ 5 h 135"/>
                  <a:gd name="T10" fmla="*/ 37 w 389"/>
                  <a:gd name="T11" fmla="*/ 5 h 135"/>
                  <a:gd name="T12" fmla="*/ 45 w 389"/>
                  <a:gd name="T13" fmla="*/ 7 h 135"/>
                  <a:gd name="T14" fmla="*/ 51 w 389"/>
                  <a:gd name="T15" fmla="*/ 8 h 135"/>
                  <a:gd name="T16" fmla="*/ 59 w 389"/>
                  <a:gd name="T17" fmla="*/ 6 h 135"/>
                  <a:gd name="T18" fmla="*/ 68 w 389"/>
                  <a:gd name="T19" fmla="*/ 3 h 135"/>
                  <a:gd name="T20" fmla="*/ 77 w 389"/>
                  <a:gd name="T21" fmla="*/ 1 h 135"/>
                  <a:gd name="T22" fmla="*/ 87 w 389"/>
                  <a:gd name="T23" fmla="*/ 0 h 135"/>
                  <a:gd name="T24" fmla="*/ 307 w 389"/>
                  <a:gd name="T25" fmla="*/ 0 h 135"/>
                  <a:gd name="T26" fmla="*/ 316 w 389"/>
                  <a:gd name="T27" fmla="*/ 3 h 135"/>
                  <a:gd name="T28" fmla="*/ 325 w 389"/>
                  <a:gd name="T29" fmla="*/ 5 h 135"/>
                  <a:gd name="T30" fmla="*/ 335 w 389"/>
                  <a:gd name="T31" fmla="*/ 8 h 135"/>
                  <a:gd name="T32" fmla="*/ 341 w 389"/>
                  <a:gd name="T33" fmla="*/ 8 h 135"/>
                  <a:gd name="T34" fmla="*/ 345 w 389"/>
                  <a:gd name="T35" fmla="*/ 6 h 135"/>
                  <a:gd name="T36" fmla="*/ 350 w 389"/>
                  <a:gd name="T37" fmla="*/ 5 h 135"/>
                  <a:gd name="T38" fmla="*/ 356 w 389"/>
                  <a:gd name="T39" fmla="*/ 5 h 135"/>
                  <a:gd name="T40" fmla="*/ 362 w 389"/>
                  <a:gd name="T41" fmla="*/ 6 h 135"/>
                  <a:gd name="T42" fmla="*/ 367 w 389"/>
                  <a:gd name="T43" fmla="*/ 9 h 135"/>
                  <a:gd name="T44" fmla="*/ 372 w 389"/>
                  <a:gd name="T45" fmla="*/ 12 h 135"/>
                  <a:gd name="T46" fmla="*/ 376 w 389"/>
                  <a:gd name="T47" fmla="*/ 17 h 135"/>
                  <a:gd name="T48" fmla="*/ 381 w 389"/>
                  <a:gd name="T49" fmla="*/ 25 h 135"/>
                  <a:gd name="T50" fmla="*/ 384 w 389"/>
                  <a:gd name="T51" fmla="*/ 35 h 135"/>
                  <a:gd name="T52" fmla="*/ 387 w 389"/>
                  <a:gd name="T53" fmla="*/ 50 h 135"/>
                  <a:gd name="T54" fmla="*/ 389 w 389"/>
                  <a:gd name="T55" fmla="*/ 71 h 135"/>
                  <a:gd name="T56" fmla="*/ 388 w 389"/>
                  <a:gd name="T57" fmla="*/ 95 h 135"/>
                  <a:gd name="T58" fmla="*/ 386 w 389"/>
                  <a:gd name="T59" fmla="*/ 116 h 135"/>
                  <a:gd name="T60" fmla="*/ 381 w 389"/>
                  <a:gd name="T61" fmla="*/ 134 h 135"/>
                  <a:gd name="T62" fmla="*/ 5 w 389"/>
                  <a:gd name="T63" fmla="*/ 129 h 135"/>
                  <a:gd name="T64" fmla="*/ 1 w 389"/>
                  <a:gd name="T65" fmla="*/ 110 h 135"/>
                  <a:gd name="T66" fmla="*/ 0 w 389"/>
                  <a:gd name="T67" fmla="*/ 90 h 135"/>
                  <a:gd name="T68" fmla="*/ 0 w 389"/>
                  <a:gd name="T69" fmla="*/ 73 h 135"/>
                  <a:gd name="T70" fmla="*/ 1 w 389"/>
                  <a:gd name="T71" fmla="*/ 52 h 135"/>
                  <a:gd name="T72" fmla="*/ 4 w 389"/>
                  <a:gd name="T73" fmla="*/ 36 h 13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89" h="135">
                    <a:moveTo>
                      <a:pt x="4" y="36"/>
                    </a:moveTo>
                    <a:lnTo>
                      <a:pt x="5" y="31"/>
                    </a:lnTo>
                    <a:lnTo>
                      <a:pt x="7" y="26"/>
                    </a:lnTo>
                    <a:lnTo>
                      <a:pt x="8" y="22"/>
                    </a:lnTo>
                    <a:lnTo>
                      <a:pt x="11" y="18"/>
                    </a:lnTo>
                    <a:lnTo>
                      <a:pt x="13" y="15"/>
                    </a:lnTo>
                    <a:lnTo>
                      <a:pt x="16" y="11"/>
                    </a:lnTo>
                    <a:lnTo>
                      <a:pt x="20" y="9"/>
                    </a:lnTo>
                    <a:lnTo>
                      <a:pt x="24" y="6"/>
                    </a:lnTo>
                    <a:lnTo>
                      <a:pt x="29" y="5"/>
                    </a:lnTo>
                    <a:lnTo>
                      <a:pt x="33" y="4"/>
                    </a:lnTo>
                    <a:lnTo>
                      <a:pt x="37" y="5"/>
                    </a:lnTo>
                    <a:lnTo>
                      <a:pt x="41" y="6"/>
                    </a:lnTo>
                    <a:lnTo>
                      <a:pt x="45" y="7"/>
                    </a:lnTo>
                    <a:lnTo>
                      <a:pt x="47" y="9"/>
                    </a:lnTo>
                    <a:lnTo>
                      <a:pt x="51" y="8"/>
                    </a:lnTo>
                    <a:lnTo>
                      <a:pt x="55" y="7"/>
                    </a:lnTo>
                    <a:lnTo>
                      <a:pt x="59" y="6"/>
                    </a:lnTo>
                    <a:lnTo>
                      <a:pt x="64" y="4"/>
                    </a:lnTo>
                    <a:lnTo>
                      <a:pt x="68" y="3"/>
                    </a:lnTo>
                    <a:lnTo>
                      <a:pt x="73" y="2"/>
                    </a:lnTo>
                    <a:lnTo>
                      <a:pt x="77" y="1"/>
                    </a:lnTo>
                    <a:lnTo>
                      <a:pt x="81" y="0"/>
                    </a:lnTo>
                    <a:lnTo>
                      <a:pt x="87" y="0"/>
                    </a:lnTo>
                    <a:lnTo>
                      <a:pt x="302" y="0"/>
                    </a:lnTo>
                    <a:lnTo>
                      <a:pt x="307" y="0"/>
                    </a:lnTo>
                    <a:lnTo>
                      <a:pt x="312" y="2"/>
                    </a:lnTo>
                    <a:lnTo>
                      <a:pt x="316" y="3"/>
                    </a:lnTo>
                    <a:lnTo>
                      <a:pt x="320" y="3"/>
                    </a:lnTo>
                    <a:lnTo>
                      <a:pt x="325" y="5"/>
                    </a:lnTo>
                    <a:lnTo>
                      <a:pt x="329" y="6"/>
                    </a:lnTo>
                    <a:lnTo>
                      <a:pt x="335" y="8"/>
                    </a:lnTo>
                    <a:lnTo>
                      <a:pt x="339" y="9"/>
                    </a:lnTo>
                    <a:lnTo>
                      <a:pt x="341" y="8"/>
                    </a:lnTo>
                    <a:lnTo>
                      <a:pt x="343" y="6"/>
                    </a:lnTo>
                    <a:lnTo>
                      <a:pt x="345" y="6"/>
                    </a:lnTo>
                    <a:lnTo>
                      <a:pt x="347" y="5"/>
                    </a:lnTo>
                    <a:lnTo>
                      <a:pt x="350" y="5"/>
                    </a:lnTo>
                    <a:lnTo>
                      <a:pt x="353" y="5"/>
                    </a:lnTo>
                    <a:lnTo>
                      <a:pt x="356" y="5"/>
                    </a:lnTo>
                    <a:lnTo>
                      <a:pt x="359" y="6"/>
                    </a:lnTo>
                    <a:lnTo>
                      <a:pt x="362" y="6"/>
                    </a:lnTo>
                    <a:lnTo>
                      <a:pt x="364" y="7"/>
                    </a:lnTo>
                    <a:lnTo>
                      <a:pt x="367" y="9"/>
                    </a:lnTo>
                    <a:lnTo>
                      <a:pt x="370" y="11"/>
                    </a:lnTo>
                    <a:lnTo>
                      <a:pt x="372" y="12"/>
                    </a:lnTo>
                    <a:lnTo>
                      <a:pt x="374" y="14"/>
                    </a:lnTo>
                    <a:lnTo>
                      <a:pt x="376" y="17"/>
                    </a:lnTo>
                    <a:lnTo>
                      <a:pt x="378" y="20"/>
                    </a:lnTo>
                    <a:lnTo>
                      <a:pt x="381" y="25"/>
                    </a:lnTo>
                    <a:lnTo>
                      <a:pt x="383" y="30"/>
                    </a:lnTo>
                    <a:lnTo>
                      <a:pt x="384" y="35"/>
                    </a:lnTo>
                    <a:lnTo>
                      <a:pt x="386" y="43"/>
                    </a:lnTo>
                    <a:lnTo>
                      <a:pt x="387" y="50"/>
                    </a:lnTo>
                    <a:lnTo>
                      <a:pt x="388" y="61"/>
                    </a:lnTo>
                    <a:lnTo>
                      <a:pt x="389" y="71"/>
                    </a:lnTo>
                    <a:lnTo>
                      <a:pt x="389" y="83"/>
                    </a:lnTo>
                    <a:lnTo>
                      <a:pt x="388" y="95"/>
                    </a:lnTo>
                    <a:lnTo>
                      <a:pt x="387" y="105"/>
                    </a:lnTo>
                    <a:lnTo>
                      <a:pt x="386" y="116"/>
                    </a:lnTo>
                    <a:lnTo>
                      <a:pt x="384" y="128"/>
                    </a:lnTo>
                    <a:lnTo>
                      <a:pt x="381" y="134"/>
                    </a:lnTo>
                    <a:lnTo>
                      <a:pt x="7" y="135"/>
                    </a:lnTo>
                    <a:lnTo>
                      <a:pt x="5" y="129"/>
                    </a:lnTo>
                    <a:lnTo>
                      <a:pt x="3" y="120"/>
                    </a:lnTo>
                    <a:lnTo>
                      <a:pt x="1" y="110"/>
                    </a:lnTo>
                    <a:lnTo>
                      <a:pt x="1" y="99"/>
                    </a:lnTo>
                    <a:lnTo>
                      <a:pt x="0" y="90"/>
                    </a:lnTo>
                    <a:lnTo>
                      <a:pt x="0" y="84"/>
                    </a:lnTo>
                    <a:lnTo>
                      <a:pt x="0" y="73"/>
                    </a:lnTo>
                    <a:lnTo>
                      <a:pt x="1" y="61"/>
                    </a:lnTo>
                    <a:lnTo>
                      <a:pt x="1" y="52"/>
                    </a:lnTo>
                    <a:lnTo>
                      <a:pt x="3" y="41"/>
                    </a:lnTo>
                    <a:lnTo>
                      <a:pt x="4" y="36"/>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827" name="Freeform 191"/>
              <p:cNvSpPr>
                <a:spLocks/>
              </p:cNvSpPr>
              <p:nvPr/>
            </p:nvSpPr>
            <p:spPr bwMode="auto">
              <a:xfrm>
                <a:off x="2513" y="2851"/>
                <a:ext cx="310" cy="103"/>
              </a:xfrm>
              <a:custGeom>
                <a:avLst/>
                <a:gdLst>
                  <a:gd name="T0" fmla="*/ 15 w 310"/>
                  <a:gd name="T1" fmla="*/ 21 h 103"/>
                  <a:gd name="T2" fmla="*/ 17 w 310"/>
                  <a:gd name="T3" fmla="*/ 17 h 103"/>
                  <a:gd name="T4" fmla="*/ 19 w 310"/>
                  <a:gd name="T5" fmla="*/ 13 h 103"/>
                  <a:gd name="T6" fmla="*/ 23 w 310"/>
                  <a:gd name="T7" fmla="*/ 9 h 103"/>
                  <a:gd name="T8" fmla="*/ 26 w 310"/>
                  <a:gd name="T9" fmla="*/ 7 h 103"/>
                  <a:gd name="T10" fmla="*/ 31 w 310"/>
                  <a:gd name="T11" fmla="*/ 4 h 103"/>
                  <a:gd name="T12" fmla="*/ 36 w 310"/>
                  <a:gd name="T13" fmla="*/ 1 h 103"/>
                  <a:gd name="T14" fmla="*/ 45 w 310"/>
                  <a:gd name="T15" fmla="*/ 0 h 103"/>
                  <a:gd name="T16" fmla="*/ 262 w 310"/>
                  <a:gd name="T17" fmla="*/ 0 h 103"/>
                  <a:gd name="T18" fmla="*/ 268 w 310"/>
                  <a:gd name="T19" fmla="*/ 0 h 103"/>
                  <a:gd name="T20" fmla="*/ 273 w 310"/>
                  <a:gd name="T21" fmla="*/ 1 h 103"/>
                  <a:gd name="T22" fmla="*/ 279 w 310"/>
                  <a:gd name="T23" fmla="*/ 4 h 103"/>
                  <a:gd name="T24" fmla="*/ 285 w 310"/>
                  <a:gd name="T25" fmla="*/ 8 h 103"/>
                  <a:gd name="T26" fmla="*/ 289 w 310"/>
                  <a:gd name="T27" fmla="*/ 12 h 103"/>
                  <a:gd name="T28" fmla="*/ 292 w 310"/>
                  <a:gd name="T29" fmla="*/ 17 h 103"/>
                  <a:gd name="T30" fmla="*/ 294 w 310"/>
                  <a:gd name="T31" fmla="*/ 22 h 103"/>
                  <a:gd name="T32" fmla="*/ 295 w 310"/>
                  <a:gd name="T33" fmla="*/ 28 h 103"/>
                  <a:gd name="T34" fmla="*/ 304 w 310"/>
                  <a:gd name="T35" fmla="*/ 103 h 103"/>
                  <a:gd name="T36" fmla="*/ 291 w 310"/>
                  <a:gd name="T37" fmla="*/ 39 h 103"/>
                  <a:gd name="T38" fmla="*/ 288 w 310"/>
                  <a:gd name="T39" fmla="*/ 34 h 103"/>
                  <a:gd name="T40" fmla="*/ 284 w 310"/>
                  <a:gd name="T41" fmla="*/ 28 h 103"/>
                  <a:gd name="T42" fmla="*/ 278 w 310"/>
                  <a:gd name="T43" fmla="*/ 25 h 103"/>
                  <a:gd name="T44" fmla="*/ 274 w 310"/>
                  <a:gd name="T45" fmla="*/ 23 h 103"/>
                  <a:gd name="T46" fmla="*/ 269 w 310"/>
                  <a:gd name="T47" fmla="*/ 21 h 103"/>
                  <a:gd name="T48" fmla="*/ 43 w 310"/>
                  <a:gd name="T49" fmla="*/ 21 h 103"/>
                  <a:gd name="T50" fmla="*/ 37 w 310"/>
                  <a:gd name="T51" fmla="*/ 22 h 103"/>
                  <a:gd name="T52" fmla="*/ 32 w 310"/>
                  <a:gd name="T53" fmla="*/ 24 h 103"/>
                  <a:gd name="T54" fmla="*/ 28 w 310"/>
                  <a:gd name="T55" fmla="*/ 27 h 103"/>
                  <a:gd name="T56" fmla="*/ 24 w 310"/>
                  <a:gd name="T57" fmla="*/ 30 h 103"/>
                  <a:gd name="T58" fmla="*/ 20 w 310"/>
                  <a:gd name="T59" fmla="*/ 34 h 103"/>
                  <a:gd name="T60" fmla="*/ 19 w 310"/>
                  <a:gd name="T61" fmla="*/ 40 h 103"/>
                  <a:gd name="T62" fmla="*/ 7 w 310"/>
                  <a:gd name="T63" fmla="*/ 102 h 103"/>
                  <a:gd name="T64" fmla="*/ 14 w 310"/>
                  <a:gd name="T65" fmla="*/ 28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0" h="103">
                    <a:moveTo>
                      <a:pt x="14" y="25"/>
                    </a:moveTo>
                    <a:lnTo>
                      <a:pt x="15" y="21"/>
                    </a:lnTo>
                    <a:lnTo>
                      <a:pt x="16" y="19"/>
                    </a:lnTo>
                    <a:lnTo>
                      <a:pt x="17" y="17"/>
                    </a:lnTo>
                    <a:lnTo>
                      <a:pt x="18" y="15"/>
                    </a:lnTo>
                    <a:lnTo>
                      <a:pt x="19" y="13"/>
                    </a:lnTo>
                    <a:lnTo>
                      <a:pt x="21" y="12"/>
                    </a:lnTo>
                    <a:lnTo>
                      <a:pt x="23" y="9"/>
                    </a:lnTo>
                    <a:lnTo>
                      <a:pt x="24" y="8"/>
                    </a:lnTo>
                    <a:lnTo>
                      <a:pt x="26" y="7"/>
                    </a:lnTo>
                    <a:lnTo>
                      <a:pt x="29" y="5"/>
                    </a:lnTo>
                    <a:lnTo>
                      <a:pt x="31" y="4"/>
                    </a:lnTo>
                    <a:lnTo>
                      <a:pt x="33" y="3"/>
                    </a:lnTo>
                    <a:lnTo>
                      <a:pt x="36" y="1"/>
                    </a:lnTo>
                    <a:lnTo>
                      <a:pt x="39" y="0"/>
                    </a:lnTo>
                    <a:lnTo>
                      <a:pt x="45" y="0"/>
                    </a:lnTo>
                    <a:lnTo>
                      <a:pt x="259" y="0"/>
                    </a:lnTo>
                    <a:lnTo>
                      <a:pt x="262" y="0"/>
                    </a:lnTo>
                    <a:lnTo>
                      <a:pt x="265" y="0"/>
                    </a:lnTo>
                    <a:lnTo>
                      <a:pt x="268" y="0"/>
                    </a:lnTo>
                    <a:lnTo>
                      <a:pt x="270" y="1"/>
                    </a:lnTo>
                    <a:lnTo>
                      <a:pt x="273" y="1"/>
                    </a:lnTo>
                    <a:lnTo>
                      <a:pt x="276" y="2"/>
                    </a:lnTo>
                    <a:lnTo>
                      <a:pt x="279" y="4"/>
                    </a:lnTo>
                    <a:lnTo>
                      <a:pt x="282" y="6"/>
                    </a:lnTo>
                    <a:lnTo>
                      <a:pt x="285" y="8"/>
                    </a:lnTo>
                    <a:lnTo>
                      <a:pt x="287" y="10"/>
                    </a:lnTo>
                    <a:lnTo>
                      <a:pt x="289" y="12"/>
                    </a:lnTo>
                    <a:lnTo>
                      <a:pt x="291" y="15"/>
                    </a:lnTo>
                    <a:lnTo>
                      <a:pt x="292" y="17"/>
                    </a:lnTo>
                    <a:lnTo>
                      <a:pt x="293" y="20"/>
                    </a:lnTo>
                    <a:lnTo>
                      <a:pt x="294" y="22"/>
                    </a:lnTo>
                    <a:lnTo>
                      <a:pt x="295" y="25"/>
                    </a:lnTo>
                    <a:lnTo>
                      <a:pt x="295" y="28"/>
                    </a:lnTo>
                    <a:lnTo>
                      <a:pt x="310" y="100"/>
                    </a:lnTo>
                    <a:lnTo>
                      <a:pt x="304" y="103"/>
                    </a:lnTo>
                    <a:lnTo>
                      <a:pt x="291" y="43"/>
                    </a:lnTo>
                    <a:lnTo>
                      <a:pt x="291" y="39"/>
                    </a:lnTo>
                    <a:lnTo>
                      <a:pt x="289" y="36"/>
                    </a:lnTo>
                    <a:lnTo>
                      <a:pt x="288" y="34"/>
                    </a:lnTo>
                    <a:lnTo>
                      <a:pt x="286" y="30"/>
                    </a:lnTo>
                    <a:lnTo>
                      <a:pt x="284" y="28"/>
                    </a:lnTo>
                    <a:lnTo>
                      <a:pt x="281" y="26"/>
                    </a:lnTo>
                    <a:lnTo>
                      <a:pt x="278" y="25"/>
                    </a:lnTo>
                    <a:lnTo>
                      <a:pt x="276" y="23"/>
                    </a:lnTo>
                    <a:lnTo>
                      <a:pt x="274" y="23"/>
                    </a:lnTo>
                    <a:lnTo>
                      <a:pt x="271" y="22"/>
                    </a:lnTo>
                    <a:lnTo>
                      <a:pt x="269" y="21"/>
                    </a:lnTo>
                    <a:lnTo>
                      <a:pt x="267" y="21"/>
                    </a:lnTo>
                    <a:lnTo>
                      <a:pt x="43" y="21"/>
                    </a:lnTo>
                    <a:lnTo>
                      <a:pt x="40" y="21"/>
                    </a:lnTo>
                    <a:lnTo>
                      <a:pt x="37" y="22"/>
                    </a:lnTo>
                    <a:lnTo>
                      <a:pt x="35" y="23"/>
                    </a:lnTo>
                    <a:lnTo>
                      <a:pt x="32" y="24"/>
                    </a:lnTo>
                    <a:lnTo>
                      <a:pt x="30" y="25"/>
                    </a:lnTo>
                    <a:lnTo>
                      <a:pt x="28" y="27"/>
                    </a:lnTo>
                    <a:lnTo>
                      <a:pt x="25" y="28"/>
                    </a:lnTo>
                    <a:lnTo>
                      <a:pt x="24" y="30"/>
                    </a:lnTo>
                    <a:lnTo>
                      <a:pt x="22" y="32"/>
                    </a:lnTo>
                    <a:lnTo>
                      <a:pt x="20" y="34"/>
                    </a:lnTo>
                    <a:lnTo>
                      <a:pt x="19" y="37"/>
                    </a:lnTo>
                    <a:lnTo>
                      <a:pt x="19" y="40"/>
                    </a:lnTo>
                    <a:lnTo>
                      <a:pt x="18" y="43"/>
                    </a:lnTo>
                    <a:lnTo>
                      <a:pt x="7" y="102"/>
                    </a:lnTo>
                    <a:lnTo>
                      <a:pt x="0" y="99"/>
                    </a:lnTo>
                    <a:lnTo>
                      <a:pt x="14" y="28"/>
                    </a:lnTo>
                    <a:lnTo>
                      <a:pt x="14" y="25"/>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828" name="Line 192"/>
              <p:cNvSpPr>
                <a:spLocks noChangeShapeType="1"/>
              </p:cNvSpPr>
              <p:nvPr/>
            </p:nvSpPr>
            <p:spPr bwMode="auto">
              <a:xfrm flipH="1">
                <a:off x="2531" y="2879"/>
                <a:ext cx="59" cy="59"/>
              </a:xfrm>
              <a:prstGeom prst="line">
                <a:avLst/>
              </a:prstGeom>
              <a:noFill/>
              <a:ln w="1588">
                <a:solidFill>
                  <a:srgbClr val="C0FF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29" name="Line 193"/>
              <p:cNvSpPr>
                <a:spLocks noChangeShapeType="1"/>
              </p:cNvSpPr>
              <p:nvPr/>
            </p:nvSpPr>
            <p:spPr bwMode="auto">
              <a:xfrm flipH="1">
                <a:off x="2562" y="2899"/>
                <a:ext cx="30" cy="29"/>
              </a:xfrm>
              <a:prstGeom prst="line">
                <a:avLst/>
              </a:prstGeom>
              <a:noFill/>
              <a:ln w="1588">
                <a:solidFill>
                  <a:srgbClr val="C0FF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30" name="Rectangle 194"/>
              <p:cNvSpPr>
                <a:spLocks noChangeArrowheads="1"/>
              </p:cNvSpPr>
              <p:nvPr/>
            </p:nvSpPr>
            <p:spPr bwMode="auto">
              <a:xfrm>
                <a:off x="2496" y="3029"/>
                <a:ext cx="27" cy="13"/>
              </a:xfrm>
              <a:prstGeom prst="rect">
                <a:avLst/>
              </a:prstGeom>
              <a:solidFill>
                <a:srgbClr val="FFFF00"/>
              </a:solidFill>
              <a:ln w="1588">
                <a:solidFill>
                  <a:srgbClr val="80808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31" name="Rectangle 195"/>
              <p:cNvSpPr>
                <a:spLocks noChangeArrowheads="1"/>
              </p:cNvSpPr>
              <p:nvPr/>
            </p:nvSpPr>
            <p:spPr bwMode="auto">
              <a:xfrm>
                <a:off x="2813" y="3030"/>
                <a:ext cx="27" cy="13"/>
              </a:xfrm>
              <a:prstGeom prst="rect">
                <a:avLst/>
              </a:prstGeom>
              <a:solidFill>
                <a:srgbClr val="FFFF00"/>
              </a:solidFill>
              <a:ln w="1588">
                <a:solidFill>
                  <a:srgbClr val="80808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32" name="Freeform 196"/>
              <p:cNvSpPr>
                <a:spLocks/>
              </p:cNvSpPr>
              <p:nvPr/>
            </p:nvSpPr>
            <p:spPr bwMode="auto">
              <a:xfrm>
                <a:off x="2545" y="2974"/>
                <a:ext cx="246" cy="5"/>
              </a:xfrm>
              <a:custGeom>
                <a:avLst/>
                <a:gdLst>
                  <a:gd name="T0" fmla="*/ 123 w 246"/>
                  <a:gd name="T1" fmla="*/ 1 h 5"/>
                  <a:gd name="T2" fmla="*/ 246 w 246"/>
                  <a:gd name="T3" fmla="*/ 0 h 5"/>
                  <a:gd name="T4" fmla="*/ 246 w 246"/>
                  <a:gd name="T5" fmla="*/ 4 h 5"/>
                  <a:gd name="T6" fmla="*/ 123 w 246"/>
                  <a:gd name="T7" fmla="*/ 5 h 5"/>
                  <a:gd name="T8" fmla="*/ 0 w 246"/>
                  <a:gd name="T9" fmla="*/ 4 h 5"/>
                  <a:gd name="T10" fmla="*/ 0 w 246"/>
                  <a:gd name="T11" fmla="*/ 0 h 5"/>
                  <a:gd name="T12" fmla="*/ 123 w 246"/>
                  <a:gd name="T13" fmla="*/ 1 h 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6" h="5">
                    <a:moveTo>
                      <a:pt x="123" y="1"/>
                    </a:moveTo>
                    <a:lnTo>
                      <a:pt x="246" y="0"/>
                    </a:lnTo>
                    <a:lnTo>
                      <a:pt x="246" y="4"/>
                    </a:lnTo>
                    <a:lnTo>
                      <a:pt x="123" y="5"/>
                    </a:lnTo>
                    <a:lnTo>
                      <a:pt x="0" y="4"/>
                    </a:lnTo>
                    <a:lnTo>
                      <a:pt x="0" y="0"/>
                    </a:lnTo>
                    <a:lnTo>
                      <a:pt x="123" y="1"/>
                    </a:lnTo>
                    <a:close/>
                  </a:path>
                </a:pathLst>
              </a:custGeom>
              <a:solidFill>
                <a:srgbClr val="A0A0A0"/>
              </a:solidFill>
              <a:ln w="1588">
                <a:solidFill>
                  <a:srgbClr val="404040"/>
                </a:solidFill>
                <a:prstDash val="solid"/>
                <a:round/>
                <a:headEnd/>
                <a:tailEnd/>
              </a:ln>
            </p:spPr>
            <p:txBody>
              <a:bodyPr/>
              <a:lstStyle/>
              <a:p>
                <a:endParaRPr lang="fr-FR"/>
              </a:p>
            </p:txBody>
          </p:sp>
          <p:sp>
            <p:nvSpPr>
              <p:cNvPr id="17833" name="Freeform 197"/>
              <p:cNvSpPr>
                <a:spLocks/>
              </p:cNvSpPr>
              <p:nvPr/>
            </p:nvSpPr>
            <p:spPr bwMode="auto">
              <a:xfrm>
                <a:off x="2545" y="2984"/>
                <a:ext cx="246" cy="5"/>
              </a:xfrm>
              <a:custGeom>
                <a:avLst/>
                <a:gdLst>
                  <a:gd name="T0" fmla="*/ 123 w 246"/>
                  <a:gd name="T1" fmla="*/ 1 h 5"/>
                  <a:gd name="T2" fmla="*/ 246 w 246"/>
                  <a:gd name="T3" fmla="*/ 0 h 5"/>
                  <a:gd name="T4" fmla="*/ 246 w 246"/>
                  <a:gd name="T5" fmla="*/ 4 h 5"/>
                  <a:gd name="T6" fmla="*/ 123 w 246"/>
                  <a:gd name="T7" fmla="*/ 5 h 5"/>
                  <a:gd name="T8" fmla="*/ 0 w 246"/>
                  <a:gd name="T9" fmla="*/ 4 h 5"/>
                  <a:gd name="T10" fmla="*/ 0 w 246"/>
                  <a:gd name="T11" fmla="*/ 0 h 5"/>
                  <a:gd name="T12" fmla="*/ 123 w 246"/>
                  <a:gd name="T13" fmla="*/ 1 h 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6" h="5">
                    <a:moveTo>
                      <a:pt x="123" y="1"/>
                    </a:moveTo>
                    <a:lnTo>
                      <a:pt x="246" y="0"/>
                    </a:lnTo>
                    <a:lnTo>
                      <a:pt x="246" y="4"/>
                    </a:lnTo>
                    <a:lnTo>
                      <a:pt x="123" y="5"/>
                    </a:lnTo>
                    <a:lnTo>
                      <a:pt x="0" y="4"/>
                    </a:lnTo>
                    <a:lnTo>
                      <a:pt x="0" y="0"/>
                    </a:lnTo>
                    <a:lnTo>
                      <a:pt x="123" y="1"/>
                    </a:lnTo>
                    <a:close/>
                  </a:path>
                </a:pathLst>
              </a:custGeom>
              <a:solidFill>
                <a:srgbClr val="A0A0A0"/>
              </a:solidFill>
              <a:ln w="1588">
                <a:solidFill>
                  <a:srgbClr val="404040"/>
                </a:solidFill>
                <a:prstDash val="solid"/>
                <a:round/>
                <a:headEnd/>
                <a:tailEnd/>
              </a:ln>
            </p:spPr>
            <p:txBody>
              <a:bodyPr/>
              <a:lstStyle/>
              <a:p>
                <a:endParaRPr lang="fr-FR"/>
              </a:p>
            </p:txBody>
          </p:sp>
          <p:sp>
            <p:nvSpPr>
              <p:cNvPr id="17834" name="Freeform 198"/>
              <p:cNvSpPr>
                <a:spLocks/>
              </p:cNvSpPr>
              <p:nvPr/>
            </p:nvSpPr>
            <p:spPr bwMode="auto">
              <a:xfrm>
                <a:off x="2545" y="2994"/>
                <a:ext cx="246" cy="5"/>
              </a:xfrm>
              <a:custGeom>
                <a:avLst/>
                <a:gdLst>
                  <a:gd name="T0" fmla="*/ 123 w 246"/>
                  <a:gd name="T1" fmla="*/ 1 h 5"/>
                  <a:gd name="T2" fmla="*/ 246 w 246"/>
                  <a:gd name="T3" fmla="*/ 0 h 5"/>
                  <a:gd name="T4" fmla="*/ 246 w 246"/>
                  <a:gd name="T5" fmla="*/ 4 h 5"/>
                  <a:gd name="T6" fmla="*/ 123 w 246"/>
                  <a:gd name="T7" fmla="*/ 5 h 5"/>
                  <a:gd name="T8" fmla="*/ 0 w 246"/>
                  <a:gd name="T9" fmla="*/ 4 h 5"/>
                  <a:gd name="T10" fmla="*/ 0 w 246"/>
                  <a:gd name="T11" fmla="*/ 0 h 5"/>
                  <a:gd name="T12" fmla="*/ 123 w 246"/>
                  <a:gd name="T13" fmla="*/ 1 h 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6" h="5">
                    <a:moveTo>
                      <a:pt x="123" y="1"/>
                    </a:moveTo>
                    <a:lnTo>
                      <a:pt x="246" y="0"/>
                    </a:lnTo>
                    <a:lnTo>
                      <a:pt x="246" y="4"/>
                    </a:lnTo>
                    <a:lnTo>
                      <a:pt x="123" y="5"/>
                    </a:lnTo>
                    <a:lnTo>
                      <a:pt x="0" y="4"/>
                    </a:lnTo>
                    <a:lnTo>
                      <a:pt x="0" y="0"/>
                    </a:lnTo>
                    <a:lnTo>
                      <a:pt x="123" y="1"/>
                    </a:lnTo>
                    <a:close/>
                  </a:path>
                </a:pathLst>
              </a:custGeom>
              <a:solidFill>
                <a:srgbClr val="A0A0A0"/>
              </a:solidFill>
              <a:ln w="1588">
                <a:solidFill>
                  <a:srgbClr val="404040"/>
                </a:solidFill>
                <a:prstDash val="solid"/>
                <a:round/>
                <a:headEnd/>
                <a:tailEnd/>
              </a:ln>
            </p:spPr>
            <p:txBody>
              <a:bodyPr/>
              <a:lstStyle/>
              <a:p>
                <a:endParaRPr lang="fr-FR"/>
              </a:p>
            </p:txBody>
          </p:sp>
          <p:sp>
            <p:nvSpPr>
              <p:cNvPr id="17835" name="Freeform 199"/>
              <p:cNvSpPr>
                <a:spLocks/>
              </p:cNvSpPr>
              <p:nvPr/>
            </p:nvSpPr>
            <p:spPr bwMode="auto">
              <a:xfrm>
                <a:off x="2545" y="3004"/>
                <a:ext cx="246" cy="4"/>
              </a:xfrm>
              <a:custGeom>
                <a:avLst/>
                <a:gdLst>
                  <a:gd name="T0" fmla="*/ 123 w 246"/>
                  <a:gd name="T1" fmla="*/ 0 h 4"/>
                  <a:gd name="T2" fmla="*/ 246 w 246"/>
                  <a:gd name="T3" fmla="*/ 0 h 4"/>
                  <a:gd name="T4" fmla="*/ 246 w 246"/>
                  <a:gd name="T5" fmla="*/ 3 h 4"/>
                  <a:gd name="T6" fmla="*/ 123 w 246"/>
                  <a:gd name="T7" fmla="*/ 4 h 4"/>
                  <a:gd name="T8" fmla="*/ 0 w 246"/>
                  <a:gd name="T9" fmla="*/ 3 h 4"/>
                  <a:gd name="T10" fmla="*/ 0 w 246"/>
                  <a:gd name="T11" fmla="*/ 0 h 4"/>
                  <a:gd name="T12" fmla="*/ 123 w 246"/>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6" h="4">
                    <a:moveTo>
                      <a:pt x="123" y="0"/>
                    </a:moveTo>
                    <a:lnTo>
                      <a:pt x="246" y="0"/>
                    </a:lnTo>
                    <a:lnTo>
                      <a:pt x="246" y="3"/>
                    </a:lnTo>
                    <a:lnTo>
                      <a:pt x="123" y="4"/>
                    </a:lnTo>
                    <a:lnTo>
                      <a:pt x="0" y="3"/>
                    </a:lnTo>
                    <a:lnTo>
                      <a:pt x="0" y="0"/>
                    </a:lnTo>
                    <a:lnTo>
                      <a:pt x="123" y="0"/>
                    </a:lnTo>
                    <a:close/>
                  </a:path>
                </a:pathLst>
              </a:custGeom>
              <a:solidFill>
                <a:srgbClr val="A0A0A0"/>
              </a:solidFill>
              <a:ln w="1588">
                <a:solidFill>
                  <a:srgbClr val="404040"/>
                </a:solidFill>
                <a:prstDash val="solid"/>
                <a:round/>
                <a:headEnd/>
                <a:tailEnd/>
              </a:ln>
            </p:spPr>
            <p:txBody>
              <a:bodyPr/>
              <a:lstStyle/>
              <a:p>
                <a:endParaRPr lang="fr-FR"/>
              </a:p>
            </p:txBody>
          </p:sp>
          <p:sp>
            <p:nvSpPr>
              <p:cNvPr id="17836" name="Freeform 200"/>
              <p:cNvSpPr>
                <a:spLocks/>
              </p:cNvSpPr>
              <p:nvPr/>
            </p:nvSpPr>
            <p:spPr bwMode="auto">
              <a:xfrm>
                <a:off x="2545" y="3013"/>
                <a:ext cx="246" cy="5"/>
              </a:xfrm>
              <a:custGeom>
                <a:avLst/>
                <a:gdLst>
                  <a:gd name="T0" fmla="*/ 123 w 246"/>
                  <a:gd name="T1" fmla="*/ 1 h 5"/>
                  <a:gd name="T2" fmla="*/ 246 w 246"/>
                  <a:gd name="T3" fmla="*/ 0 h 5"/>
                  <a:gd name="T4" fmla="*/ 246 w 246"/>
                  <a:gd name="T5" fmla="*/ 4 h 5"/>
                  <a:gd name="T6" fmla="*/ 123 w 246"/>
                  <a:gd name="T7" fmla="*/ 5 h 5"/>
                  <a:gd name="T8" fmla="*/ 0 w 246"/>
                  <a:gd name="T9" fmla="*/ 4 h 5"/>
                  <a:gd name="T10" fmla="*/ 0 w 246"/>
                  <a:gd name="T11" fmla="*/ 0 h 5"/>
                  <a:gd name="T12" fmla="*/ 123 w 246"/>
                  <a:gd name="T13" fmla="*/ 1 h 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6" h="5">
                    <a:moveTo>
                      <a:pt x="123" y="1"/>
                    </a:moveTo>
                    <a:lnTo>
                      <a:pt x="246" y="0"/>
                    </a:lnTo>
                    <a:lnTo>
                      <a:pt x="246" y="4"/>
                    </a:lnTo>
                    <a:lnTo>
                      <a:pt x="123" y="5"/>
                    </a:lnTo>
                    <a:lnTo>
                      <a:pt x="0" y="4"/>
                    </a:lnTo>
                    <a:lnTo>
                      <a:pt x="0" y="0"/>
                    </a:lnTo>
                    <a:lnTo>
                      <a:pt x="123" y="1"/>
                    </a:lnTo>
                    <a:close/>
                  </a:path>
                </a:pathLst>
              </a:custGeom>
              <a:solidFill>
                <a:srgbClr val="A0A0A0"/>
              </a:solidFill>
              <a:ln w="1588">
                <a:solidFill>
                  <a:srgbClr val="404040"/>
                </a:solidFill>
                <a:prstDash val="solid"/>
                <a:round/>
                <a:headEnd/>
                <a:tailEnd/>
              </a:ln>
            </p:spPr>
            <p:txBody>
              <a:bodyPr/>
              <a:lstStyle/>
              <a:p>
                <a:endParaRPr lang="fr-FR"/>
              </a:p>
            </p:txBody>
          </p:sp>
          <p:sp>
            <p:nvSpPr>
              <p:cNvPr id="17837" name="Freeform 201"/>
              <p:cNvSpPr>
                <a:spLocks/>
              </p:cNvSpPr>
              <p:nvPr/>
            </p:nvSpPr>
            <p:spPr bwMode="auto">
              <a:xfrm>
                <a:off x="2545" y="3023"/>
                <a:ext cx="246" cy="5"/>
              </a:xfrm>
              <a:custGeom>
                <a:avLst/>
                <a:gdLst>
                  <a:gd name="T0" fmla="*/ 123 w 246"/>
                  <a:gd name="T1" fmla="*/ 1 h 5"/>
                  <a:gd name="T2" fmla="*/ 246 w 246"/>
                  <a:gd name="T3" fmla="*/ 0 h 5"/>
                  <a:gd name="T4" fmla="*/ 246 w 246"/>
                  <a:gd name="T5" fmla="*/ 4 h 5"/>
                  <a:gd name="T6" fmla="*/ 123 w 246"/>
                  <a:gd name="T7" fmla="*/ 5 h 5"/>
                  <a:gd name="T8" fmla="*/ 0 w 246"/>
                  <a:gd name="T9" fmla="*/ 4 h 5"/>
                  <a:gd name="T10" fmla="*/ 0 w 246"/>
                  <a:gd name="T11" fmla="*/ 0 h 5"/>
                  <a:gd name="T12" fmla="*/ 123 w 246"/>
                  <a:gd name="T13" fmla="*/ 1 h 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6" h="5">
                    <a:moveTo>
                      <a:pt x="123" y="1"/>
                    </a:moveTo>
                    <a:lnTo>
                      <a:pt x="246" y="0"/>
                    </a:lnTo>
                    <a:lnTo>
                      <a:pt x="246" y="4"/>
                    </a:lnTo>
                    <a:lnTo>
                      <a:pt x="123" y="5"/>
                    </a:lnTo>
                    <a:lnTo>
                      <a:pt x="0" y="4"/>
                    </a:lnTo>
                    <a:lnTo>
                      <a:pt x="0" y="0"/>
                    </a:lnTo>
                    <a:lnTo>
                      <a:pt x="123" y="1"/>
                    </a:lnTo>
                    <a:close/>
                  </a:path>
                </a:pathLst>
              </a:custGeom>
              <a:solidFill>
                <a:srgbClr val="A0A0A0"/>
              </a:solidFill>
              <a:ln w="1588">
                <a:solidFill>
                  <a:srgbClr val="404040"/>
                </a:solidFill>
                <a:prstDash val="solid"/>
                <a:round/>
                <a:headEnd/>
                <a:tailEnd/>
              </a:ln>
            </p:spPr>
            <p:txBody>
              <a:bodyPr/>
              <a:lstStyle/>
              <a:p>
                <a:endParaRPr lang="fr-FR"/>
              </a:p>
            </p:txBody>
          </p:sp>
          <p:sp>
            <p:nvSpPr>
              <p:cNvPr id="17838" name="Freeform 202"/>
              <p:cNvSpPr>
                <a:spLocks/>
              </p:cNvSpPr>
              <p:nvPr/>
            </p:nvSpPr>
            <p:spPr bwMode="auto">
              <a:xfrm>
                <a:off x="2657" y="2957"/>
                <a:ext cx="22" cy="7"/>
              </a:xfrm>
              <a:custGeom>
                <a:avLst/>
                <a:gdLst>
                  <a:gd name="T0" fmla="*/ 5 w 22"/>
                  <a:gd name="T1" fmla="*/ 0 h 7"/>
                  <a:gd name="T2" fmla="*/ 11 w 22"/>
                  <a:gd name="T3" fmla="*/ 5 h 7"/>
                  <a:gd name="T4" fmla="*/ 18 w 22"/>
                  <a:gd name="T5" fmla="*/ 0 h 7"/>
                  <a:gd name="T6" fmla="*/ 22 w 22"/>
                  <a:gd name="T7" fmla="*/ 0 h 7"/>
                  <a:gd name="T8" fmla="*/ 11 w 22"/>
                  <a:gd name="T9" fmla="*/ 7 h 7"/>
                  <a:gd name="T10" fmla="*/ 0 w 22"/>
                  <a:gd name="T11" fmla="*/ 0 h 7"/>
                  <a:gd name="T12" fmla="*/ 5 w 22"/>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7">
                    <a:moveTo>
                      <a:pt x="5" y="0"/>
                    </a:moveTo>
                    <a:lnTo>
                      <a:pt x="11" y="5"/>
                    </a:lnTo>
                    <a:lnTo>
                      <a:pt x="18" y="0"/>
                    </a:lnTo>
                    <a:lnTo>
                      <a:pt x="22" y="0"/>
                    </a:lnTo>
                    <a:lnTo>
                      <a:pt x="11" y="7"/>
                    </a:lnTo>
                    <a:lnTo>
                      <a:pt x="0" y="0"/>
                    </a:lnTo>
                    <a:lnTo>
                      <a:pt x="5" y="0"/>
                    </a:lnTo>
                    <a:close/>
                  </a:path>
                </a:pathLst>
              </a:custGeom>
              <a:solidFill>
                <a:srgbClr val="606060"/>
              </a:solidFill>
              <a:ln w="1588">
                <a:solidFill>
                  <a:srgbClr val="A0A0A0"/>
                </a:solidFill>
                <a:prstDash val="solid"/>
                <a:round/>
                <a:headEnd/>
                <a:tailEnd/>
              </a:ln>
            </p:spPr>
            <p:txBody>
              <a:bodyPr/>
              <a:lstStyle/>
              <a:p>
                <a:endParaRPr lang="fr-FR"/>
              </a:p>
            </p:txBody>
          </p:sp>
          <p:sp>
            <p:nvSpPr>
              <p:cNvPr id="17839" name="Oval 203"/>
              <p:cNvSpPr>
                <a:spLocks noChangeArrowheads="1"/>
              </p:cNvSpPr>
              <p:nvPr/>
            </p:nvSpPr>
            <p:spPr bwMode="auto">
              <a:xfrm>
                <a:off x="2803" y="2962"/>
                <a:ext cx="47" cy="48"/>
              </a:xfrm>
              <a:prstGeom prst="ellipse">
                <a:avLst/>
              </a:prstGeom>
              <a:solidFill>
                <a:srgbClr val="A0A0A0"/>
              </a:solidFill>
              <a:ln w="1588">
                <a:solidFill>
                  <a:srgbClr val="808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40" name="Oval 204"/>
              <p:cNvSpPr>
                <a:spLocks noChangeArrowheads="1"/>
              </p:cNvSpPr>
              <p:nvPr/>
            </p:nvSpPr>
            <p:spPr bwMode="auto">
              <a:xfrm>
                <a:off x="2808" y="2968"/>
                <a:ext cx="35" cy="36"/>
              </a:xfrm>
              <a:prstGeom prst="ellipse">
                <a:avLst/>
              </a:prstGeom>
              <a:solidFill>
                <a:srgbClr val="E0E0E0"/>
              </a:solidFill>
              <a:ln w="1588">
                <a:solidFill>
                  <a:srgbClr val="FFFFFF"/>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41" name="Line 205"/>
              <p:cNvSpPr>
                <a:spLocks noChangeShapeType="1"/>
              </p:cNvSpPr>
              <p:nvPr/>
            </p:nvSpPr>
            <p:spPr bwMode="auto">
              <a:xfrm flipH="1">
                <a:off x="2815" y="2974"/>
                <a:ext cx="23" cy="23"/>
              </a:xfrm>
              <a:prstGeom prst="line">
                <a:avLst/>
              </a:prstGeom>
              <a:noFill/>
              <a:ln w="1588">
                <a:solidFill>
                  <a:srgbClr val="FFFF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42" name="Oval 206"/>
              <p:cNvSpPr>
                <a:spLocks noChangeArrowheads="1"/>
              </p:cNvSpPr>
              <p:nvPr/>
            </p:nvSpPr>
            <p:spPr bwMode="auto">
              <a:xfrm>
                <a:off x="2486" y="2962"/>
                <a:ext cx="47" cy="48"/>
              </a:xfrm>
              <a:prstGeom prst="ellipse">
                <a:avLst/>
              </a:prstGeom>
              <a:solidFill>
                <a:srgbClr val="A0A0A0"/>
              </a:solidFill>
              <a:ln w="1588">
                <a:solidFill>
                  <a:srgbClr val="808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43" name="Oval 207"/>
              <p:cNvSpPr>
                <a:spLocks noChangeArrowheads="1"/>
              </p:cNvSpPr>
              <p:nvPr/>
            </p:nvSpPr>
            <p:spPr bwMode="auto">
              <a:xfrm>
                <a:off x="2492" y="2968"/>
                <a:ext cx="35" cy="36"/>
              </a:xfrm>
              <a:prstGeom prst="ellipse">
                <a:avLst/>
              </a:prstGeom>
              <a:solidFill>
                <a:srgbClr val="E0E0E0"/>
              </a:solidFill>
              <a:ln w="1588">
                <a:solidFill>
                  <a:srgbClr val="FFFFFF"/>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44" name="Line 208"/>
              <p:cNvSpPr>
                <a:spLocks noChangeShapeType="1"/>
              </p:cNvSpPr>
              <p:nvPr/>
            </p:nvSpPr>
            <p:spPr bwMode="auto">
              <a:xfrm flipH="1">
                <a:off x="2498" y="2974"/>
                <a:ext cx="24" cy="24"/>
              </a:xfrm>
              <a:prstGeom prst="line">
                <a:avLst/>
              </a:prstGeom>
              <a:noFill/>
              <a:ln w="1588">
                <a:solidFill>
                  <a:srgbClr val="FFFF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45" name="Freeform 209"/>
              <p:cNvSpPr>
                <a:spLocks/>
              </p:cNvSpPr>
              <p:nvPr/>
            </p:nvSpPr>
            <p:spPr bwMode="auto">
              <a:xfrm>
                <a:off x="2471" y="3038"/>
                <a:ext cx="395" cy="44"/>
              </a:xfrm>
              <a:custGeom>
                <a:avLst/>
                <a:gdLst>
                  <a:gd name="T0" fmla="*/ 10 w 395"/>
                  <a:gd name="T1" fmla="*/ 41 h 44"/>
                  <a:gd name="T2" fmla="*/ 8 w 395"/>
                  <a:gd name="T3" fmla="*/ 40 h 44"/>
                  <a:gd name="T4" fmla="*/ 6 w 395"/>
                  <a:gd name="T5" fmla="*/ 38 h 44"/>
                  <a:gd name="T6" fmla="*/ 4 w 395"/>
                  <a:gd name="T7" fmla="*/ 37 h 44"/>
                  <a:gd name="T8" fmla="*/ 3 w 395"/>
                  <a:gd name="T9" fmla="*/ 35 h 44"/>
                  <a:gd name="T10" fmla="*/ 1 w 395"/>
                  <a:gd name="T11" fmla="*/ 32 h 44"/>
                  <a:gd name="T12" fmla="*/ 0 w 395"/>
                  <a:gd name="T13" fmla="*/ 29 h 44"/>
                  <a:gd name="T14" fmla="*/ 0 w 395"/>
                  <a:gd name="T15" fmla="*/ 25 h 44"/>
                  <a:gd name="T16" fmla="*/ 0 w 395"/>
                  <a:gd name="T17" fmla="*/ 23 h 44"/>
                  <a:gd name="T18" fmla="*/ 0 w 395"/>
                  <a:gd name="T19" fmla="*/ 20 h 44"/>
                  <a:gd name="T20" fmla="*/ 0 w 395"/>
                  <a:gd name="T21" fmla="*/ 17 h 44"/>
                  <a:gd name="T22" fmla="*/ 1 w 395"/>
                  <a:gd name="T23" fmla="*/ 11 h 44"/>
                  <a:gd name="T24" fmla="*/ 2 w 395"/>
                  <a:gd name="T25" fmla="*/ 6 h 44"/>
                  <a:gd name="T26" fmla="*/ 3 w 395"/>
                  <a:gd name="T27" fmla="*/ 0 h 44"/>
                  <a:gd name="T28" fmla="*/ 4 w 395"/>
                  <a:gd name="T29" fmla="*/ 3 h 44"/>
                  <a:gd name="T30" fmla="*/ 5 w 395"/>
                  <a:gd name="T31" fmla="*/ 5 h 44"/>
                  <a:gd name="T32" fmla="*/ 6 w 395"/>
                  <a:gd name="T33" fmla="*/ 6 h 44"/>
                  <a:gd name="T34" fmla="*/ 9 w 395"/>
                  <a:gd name="T35" fmla="*/ 7 h 44"/>
                  <a:gd name="T36" fmla="*/ 13 w 395"/>
                  <a:gd name="T37" fmla="*/ 9 h 44"/>
                  <a:gd name="T38" fmla="*/ 195 w 395"/>
                  <a:gd name="T39" fmla="*/ 13 h 44"/>
                  <a:gd name="T40" fmla="*/ 371 w 395"/>
                  <a:gd name="T41" fmla="*/ 10 h 44"/>
                  <a:gd name="T42" fmla="*/ 380 w 395"/>
                  <a:gd name="T43" fmla="*/ 9 h 44"/>
                  <a:gd name="T44" fmla="*/ 387 w 395"/>
                  <a:gd name="T45" fmla="*/ 7 h 44"/>
                  <a:gd name="T46" fmla="*/ 389 w 395"/>
                  <a:gd name="T47" fmla="*/ 5 h 44"/>
                  <a:gd name="T48" fmla="*/ 391 w 395"/>
                  <a:gd name="T49" fmla="*/ 4 h 44"/>
                  <a:gd name="T50" fmla="*/ 391 w 395"/>
                  <a:gd name="T51" fmla="*/ 1 h 44"/>
                  <a:gd name="T52" fmla="*/ 393 w 395"/>
                  <a:gd name="T53" fmla="*/ 7 h 44"/>
                  <a:gd name="T54" fmla="*/ 394 w 395"/>
                  <a:gd name="T55" fmla="*/ 13 h 44"/>
                  <a:gd name="T56" fmla="*/ 395 w 395"/>
                  <a:gd name="T57" fmla="*/ 19 h 44"/>
                  <a:gd name="T58" fmla="*/ 395 w 395"/>
                  <a:gd name="T59" fmla="*/ 26 h 44"/>
                  <a:gd name="T60" fmla="*/ 394 w 395"/>
                  <a:gd name="T61" fmla="*/ 30 h 44"/>
                  <a:gd name="T62" fmla="*/ 392 w 395"/>
                  <a:gd name="T63" fmla="*/ 34 h 44"/>
                  <a:gd name="T64" fmla="*/ 390 w 395"/>
                  <a:gd name="T65" fmla="*/ 38 h 44"/>
                  <a:gd name="T66" fmla="*/ 388 w 395"/>
                  <a:gd name="T67" fmla="*/ 40 h 44"/>
                  <a:gd name="T68" fmla="*/ 385 w 395"/>
                  <a:gd name="T69" fmla="*/ 41 h 44"/>
                  <a:gd name="T70" fmla="*/ 382 w 395"/>
                  <a:gd name="T71" fmla="*/ 42 h 44"/>
                  <a:gd name="T72" fmla="*/ 379 w 395"/>
                  <a:gd name="T73" fmla="*/ 42 h 44"/>
                  <a:gd name="T74" fmla="*/ 376 w 395"/>
                  <a:gd name="T75" fmla="*/ 42 h 44"/>
                  <a:gd name="T76" fmla="*/ 195 w 395"/>
                  <a:gd name="T77" fmla="*/ 44 h 44"/>
                  <a:gd name="T78" fmla="*/ 10 w 395"/>
                  <a:gd name="T79" fmla="*/ 41 h 4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95" h="44">
                    <a:moveTo>
                      <a:pt x="10" y="41"/>
                    </a:moveTo>
                    <a:lnTo>
                      <a:pt x="8" y="40"/>
                    </a:lnTo>
                    <a:lnTo>
                      <a:pt x="6" y="38"/>
                    </a:lnTo>
                    <a:lnTo>
                      <a:pt x="4" y="37"/>
                    </a:lnTo>
                    <a:lnTo>
                      <a:pt x="3" y="35"/>
                    </a:lnTo>
                    <a:lnTo>
                      <a:pt x="1" y="32"/>
                    </a:lnTo>
                    <a:lnTo>
                      <a:pt x="0" y="29"/>
                    </a:lnTo>
                    <a:lnTo>
                      <a:pt x="0" y="25"/>
                    </a:lnTo>
                    <a:lnTo>
                      <a:pt x="0" y="23"/>
                    </a:lnTo>
                    <a:lnTo>
                      <a:pt x="0" y="20"/>
                    </a:lnTo>
                    <a:lnTo>
                      <a:pt x="0" y="17"/>
                    </a:lnTo>
                    <a:lnTo>
                      <a:pt x="1" y="11"/>
                    </a:lnTo>
                    <a:lnTo>
                      <a:pt x="2" y="6"/>
                    </a:lnTo>
                    <a:lnTo>
                      <a:pt x="3" y="0"/>
                    </a:lnTo>
                    <a:lnTo>
                      <a:pt x="4" y="3"/>
                    </a:lnTo>
                    <a:lnTo>
                      <a:pt x="5" y="5"/>
                    </a:lnTo>
                    <a:lnTo>
                      <a:pt x="6" y="6"/>
                    </a:lnTo>
                    <a:lnTo>
                      <a:pt x="9" y="7"/>
                    </a:lnTo>
                    <a:lnTo>
                      <a:pt x="13" y="9"/>
                    </a:lnTo>
                    <a:lnTo>
                      <a:pt x="195" y="13"/>
                    </a:lnTo>
                    <a:lnTo>
                      <a:pt x="371" y="10"/>
                    </a:lnTo>
                    <a:lnTo>
                      <a:pt x="380" y="9"/>
                    </a:lnTo>
                    <a:lnTo>
                      <a:pt x="387" y="7"/>
                    </a:lnTo>
                    <a:lnTo>
                      <a:pt x="389" y="5"/>
                    </a:lnTo>
                    <a:lnTo>
                      <a:pt x="391" y="4"/>
                    </a:lnTo>
                    <a:lnTo>
                      <a:pt x="391" y="1"/>
                    </a:lnTo>
                    <a:lnTo>
                      <a:pt x="393" y="7"/>
                    </a:lnTo>
                    <a:lnTo>
                      <a:pt x="394" y="13"/>
                    </a:lnTo>
                    <a:lnTo>
                      <a:pt x="395" y="19"/>
                    </a:lnTo>
                    <a:lnTo>
                      <a:pt x="395" y="26"/>
                    </a:lnTo>
                    <a:lnTo>
                      <a:pt x="394" y="30"/>
                    </a:lnTo>
                    <a:lnTo>
                      <a:pt x="392" y="34"/>
                    </a:lnTo>
                    <a:lnTo>
                      <a:pt x="390" y="38"/>
                    </a:lnTo>
                    <a:lnTo>
                      <a:pt x="388" y="40"/>
                    </a:lnTo>
                    <a:lnTo>
                      <a:pt x="385" y="41"/>
                    </a:lnTo>
                    <a:lnTo>
                      <a:pt x="382" y="42"/>
                    </a:lnTo>
                    <a:lnTo>
                      <a:pt x="379" y="42"/>
                    </a:lnTo>
                    <a:lnTo>
                      <a:pt x="376" y="42"/>
                    </a:lnTo>
                    <a:lnTo>
                      <a:pt x="195" y="44"/>
                    </a:lnTo>
                    <a:lnTo>
                      <a:pt x="10" y="41"/>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846" name="Freeform 210"/>
              <p:cNvSpPr>
                <a:spLocks/>
              </p:cNvSpPr>
              <p:nvPr/>
            </p:nvSpPr>
            <p:spPr bwMode="auto">
              <a:xfrm>
                <a:off x="2486" y="3056"/>
                <a:ext cx="370" cy="3"/>
              </a:xfrm>
              <a:custGeom>
                <a:avLst/>
                <a:gdLst>
                  <a:gd name="T0" fmla="*/ 0 w 370"/>
                  <a:gd name="T1" fmla="*/ 0 h 3"/>
                  <a:gd name="T2" fmla="*/ 7 w 370"/>
                  <a:gd name="T3" fmla="*/ 2 h 3"/>
                  <a:gd name="T4" fmla="*/ 21 w 370"/>
                  <a:gd name="T5" fmla="*/ 2 h 3"/>
                  <a:gd name="T6" fmla="*/ 38 w 370"/>
                  <a:gd name="T7" fmla="*/ 3 h 3"/>
                  <a:gd name="T8" fmla="*/ 196 w 370"/>
                  <a:gd name="T9" fmla="*/ 3 h 3"/>
                  <a:gd name="T10" fmla="*/ 349 w 370"/>
                  <a:gd name="T11" fmla="*/ 3 h 3"/>
                  <a:gd name="T12" fmla="*/ 366 w 370"/>
                  <a:gd name="T13" fmla="*/ 2 h 3"/>
                  <a:gd name="T14" fmla="*/ 370 w 370"/>
                  <a:gd name="T15" fmla="*/ 1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0" h="3">
                    <a:moveTo>
                      <a:pt x="0" y="0"/>
                    </a:moveTo>
                    <a:lnTo>
                      <a:pt x="7" y="2"/>
                    </a:lnTo>
                    <a:lnTo>
                      <a:pt x="21" y="2"/>
                    </a:lnTo>
                    <a:lnTo>
                      <a:pt x="38" y="3"/>
                    </a:lnTo>
                    <a:lnTo>
                      <a:pt x="196" y="3"/>
                    </a:lnTo>
                    <a:lnTo>
                      <a:pt x="349" y="3"/>
                    </a:lnTo>
                    <a:lnTo>
                      <a:pt x="366" y="2"/>
                    </a:lnTo>
                    <a:lnTo>
                      <a:pt x="370" y="1"/>
                    </a:lnTo>
                  </a:path>
                </a:pathLst>
              </a:custGeom>
              <a:noFill/>
              <a:ln w="158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grpSp>
        <p:grpSp>
          <p:nvGrpSpPr>
            <p:cNvPr id="17437" name="Group 211"/>
            <p:cNvGrpSpPr>
              <a:grpSpLocks/>
            </p:cNvGrpSpPr>
            <p:nvPr/>
          </p:nvGrpSpPr>
          <p:grpSpPr bwMode="auto">
            <a:xfrm>
              <a:off x="1633" y="2739"/>
              <a:ext cx="788" cy="340"/>
              <a:chOff x="1829" y="2929"/>
              <a:chExt cx="788" cy="340"/>
            </a:xfrm>
          </p:grpSpPr>
          <p:sp>
            <p:nvSpPr>
              <p:cNvPr id="17729" name="Freeform 212"/>
              <p:cNvSpPr>
                <a:spLocks/>
              </p:cNvSpPr>
              <p:nvPr/>
            </p:nvSpPr>
            <p:spPr bwMode="auto">
              <a:xfrm>
                <a:off x="2135" y="2929"/>
                <a:ext cx="286" cy="127"/>
              </a:xfrm>
              <a:custGeom>
                <a:avLst/>
                <a:gdLst>
                  <a:gd name="T0" fmla="*/ 0 w 286"/>
                  <a:gd name="T1" fmla="*/ 19 h 127"/>
                  <a:gd name="T2" fmla="*/ 1 w 286"/>
                  <a:gd name="T3" fmla="*/ 17 h 127"/>
                  <a:gd name="T4" fmla="*/ 2 w 286"/>
                  <a:gd name="T5" fmla="*/ 15 h 127"/>
                  <a:gd name="T6" fmla="*/ 4 w 286"/>
                  <a:gd name="T7" fmla="*/ 13 h 127"/>
                  <a:gd name="T8" fmla="*/ 7 w 286"/>
                  <a:gd name="T9" fmla="*/ 12 h 127"/>
                  <a:gd name="T10" fmla="*/ 10 w 286"/>
                  <a:gd name="T11" fmla="*/ 11 h 127"/>
                  <a:gd name="T12" fmla="*/ 14 w 286"/>
                  <a:gd name="T13" fmla="*/ 10 h 127"/>
                  <a:gd name="T14" fmla="*/ 165 w 286"/>
                  <a:gd name="T15" fmla="*/ 0 h 127"/>
                  <a:gd name="T16" fmla="*/ 211 w 286"/>
                  <a:gd name="T17" fmla="*/ 0 h 127"/>
                  <a:gd name="T18" fmla="*/ 270 w 286"/>
                  <a:gd name="T19" fmla="*/ 16 h 127"/>
                  <a:gd name="T20" fmla="*/ 286 w 286"/>
                  <a:gd name="T21" fmla="*/ 120 h 127"/>
                  <a:gd name="T22" fmla="*/ 250 w 286"/>
                  <a:gd name="T23" fmla="*/ 127 h 127"/>
                  <a:gd name="T24" fmla="*/ 180 w 286"/>
                  <a:gd name="T25" fmla="*/ 126 h 127"/>
                  <a:gd name="T26" fmla="*/ 160 w 286"/>
                  <a:gd name="T27" fmla="*/ 114 h 127"/>
                  <a:gd name="T28" fmla="*/ 155 w 286"/>
                  <a:gd name="T29" fmla="*/ 28 h 127"/>
                  <a:gd name="T30" fmla="*/ 12 w 286"/>
                  <a:gd name="T31" fmla="*/ 28 h 127"/>
                  <a:gd name="T32" fmla="*/ 10 w 286"/>
                  <a:gd name="T33" fmla="*/ 27 h 127"/>
                  <a:gd name="T34" fmla="*/ 6 w 286"/>
                  <a:gd name="T35" fmla="*/ 27 h 127"/>
                  <a:gd name="T36" fmla="*/ 3 w 286"/>
                  <a:gd name="T37" fmla="*/ 26 h 127"/>
                  <a:gd name="T38" fmla="*/ 1 w 286"/>
                  <a:gd name="T39" fmla="*/ 24 h 127"/>
                  <a:gd name="T40" fmla="*/ 1 w 286"/>
                  <a:gd name="T41" fmla="*/ 23 h 127"/>
                  <a:gd name="T42" fmla="*/ 0 w 286"/>
                  <a:gd name="T43" fmla="*/ 22 h 127"/>
                  <a:gd name="T44" fmla="*/ 0 w 286"/>
                  <a:gd name="T45" fmla="*/ 20 h 127"/>
                  <a:gd name="T46" fmla="*/ 0 w 286"/>
                  <a:gd name="T47" fmla="*/ 19 h 12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86" h="127">
                    <a:moveTo>
                      <a:pt x="0" y="19"/>
                    </a:moveTo>
                    <a:lnTo>
                      <a:pt x="1" y="17"/>
                    </a:lnTo>
                    <a:lnTo>
                      <a:pt x="2" y="15"/>
                    </a:lnTo>
                    <a:lnTo>
                      <a:pt x="4" y="13"/>
                    </a:lnTo>
                    <a:lnTo>
                      <a:pt x="7" y="12"/>
                    </a:lnTo>
                    <a:lnTo>
                      <a:pt x="10" y="11"/>
                    </a:lnTo>
                    <a:lnTo>
                      <a:pt x="14" y="10"/>
                    </a:lnTo>
                    <a:lnTo>
                      <a:pt x="165" y="0"/>
                    </a:lnTo>
                    <a:lnTo>
                      <a:pt x="211" y="0"/>
                    </a:lnTo>
                    <a:lnTo>
                      <a:pt x="270" y="16"/>
                    </a:lnTo>
                    <a:lnTo>
                      <a:pt x="286" y="120"/>
                    </a:lnTo>
                    <a:lnTo>
                      <a:pt x="250" y="127"/>
                    </a:lnTo>
                    <a:lnTo>
                      <a:pt x="180" y="126"/>
                    </a:lnTo>
                    <a:lnTo>
                      <a:pt x="160" y="114"/>
                    </a:lnTo>
                    <a:lnTo>
                      <a:pt x="155" y="28"/>
                    </a:lnTo>
                    <a:lnTo>
                      <a:pt x="12" y="28"/>
                    </a:lnTo>
                    <a:lnTo>
                      <a:pt x="10" y="27"/>
                    </a:lnTo>
                    <a:lnTo>
                      <a:pt x="6" y="27"/>
                    </a:lnTo>
                    <a:lnTo>
                      <a:pt x="3" y="26"/>
                    </a:lnTo>
                    <a:lnTo>
                      <a:pt x="1" y="24"/>
                    </a:lnTo>
                    <a:lnTo>
                      <a:pt x="1" y="23"/>
                    </a:lnTo>
                    <a:lnTo>
                      <a:pt x="0" y="22"/>
                    </a:lnTo>
                    <a:lnTo>
                      <a:pt x="0" y="20"/>
                    </a:lnTo>
                    <a:lnTo>
                      <a:pt x="0" y="19"/>
                    </a:lnTo>
                    <a:close/>
                  </a:path>
                </a:pathLst>
              </a:custGeom>
              <a:solidFill>
                <a:srgbClr val="FFFFFF"/>
              </a:solidFill>
              <a:ln w="3175">
                <a:solidFill>
                  <a:srgbClr val="000000"/>
                </a:solidFill>
                <a:prstDash val="solid"/>
                <a:round/>
                <a:headEnd/>
                <a:tailEnd/>
              </a:ln>
            </p:spPr>
            <p:txBody>
              <a:bodyPr/>
              <a:lstStyle/>
              <a:p>
                <a:endParaRPr lang="fr-FR"/>
              </a:p>
            </p:txBody>
          </p:sp>
          <p:sp>
            <p:nvSpPr>
              <p:cNvPr id="17730" name="Freeform 213"/>
              <p:cNvSpPr>
                <a:spLocks/>
              </p:cNvSpPr>
              <p:nvPr/>
            </p:nvSpPr>
            <p:spPr bwMode="auto">
              <a:xfrm>
                <a:off x="2128" y="2958"/>
                <a:ext cx="18" cy="90"/>
              </a:xfrm>
              <a:custGeom>
                <a:avLst/>
                <a:gdLst>
                  <a:gd name="T0" fmla="*/ 18 w 18"/>
                  <a:gd name="T1" fmla="*/ 0 h 90"/>
                  <a:gd name="T2" fmla="*/ 13 w 18"/>
                  <a:gd name="T3" fmla="*/ 90 h 90"/>
                  <a:gd name="T4" fmla="*/ 0 w 18"/>
                  <a:gd name="T5" fmla="*/ 89 h 90"/>
                  <a:gd name="T6" fmla="*/ 18 w 18"/>
                  <a:gd name="T7" fmla="*/ 0 h 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90">
                    <a:moveTo>
                      <a:pt x="18" y="0"/>
                    </a:moveTo>
                    <a:lnTo>
                      <a:pt x="13" y="90"/>
                    </a:lnTo>
                    <a:lnTo>
                      <a:pt x="0" y="89"/>
                    </a:lnTo>
                    <a:lnTo>
                      <a:pt x="18" y="0"/>
                    </a:lnTo>
                    <a:close/>
                  </a:path>
                </a:pathLst>
              </a:custGeom>
              <a:solidFill>
                <a:srgbClr val="600000"/>
              </a:solidFill>
              <a:ln w="3175">
                <a:solidFill>
                  <a:srgbClr val="000000"/>
                </a:solidFill>
                <a:prstDash val="solid"/>
                <a:round/>
                <a:headEnd/>
                <a:tailEnd/>
              </a:ln>
            </p:spPr>
            <p:txBody>
              <a:bodyPr/>
              <a:lstStyle/>
              <a:p>
                <a:endParaRPr lang="fr-FR"/>
              </a:p>
            </p:txBody>
          </p:sp>
          <p:sp>
            <p:nvSpPr>
              <p:cNvPr id="17731" name="Freeform 214"/>
              <p:cNvSpPr>
                <a:spLocks/>
              </p:cNvSpPr>
              <p:nvPr/>
            </p:nvSpPr>
            <p:spPr bwMode="auto">
              <a:xfrm>
                <a:off x="2160" y="3015"/>
                <a:ext cx="40" cy="42"/>
              </a:xfrm>
              <a:custGeom>
                <a:avLst/>
                <a:gdLst>
                  <a:gd name="T0" fmla="*/ 5 w 40"/>
                  <a:gd name="T1" fmla="*/ 0 h 42"/>
                  <a:gd name="T2" fmla="*/ 0 w 40"/>
                  <a:gd name="T3" fmla="*/ 4 h 42"/>
                  <a:gd name="T4" fmla="*/ 36 w 40"/>
                  <a:gd name="T5" fmla="*/ 42 h 42"/>
                  <a:gd name="T6" fmla="*/ 40 w 40"/>
                  <a:gd name="T7" fmla="*/ 38 h 42"/>
                  <a:gd name="T8" fmla="*/ 5 w 40"/>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2">
                    <a:moveTo>
                      <a:pt x="5" y="0"/>
                    </a:moveTo>
                    <a:lnTo>
                      <a:pt x="0" y="4"/>
                    </a:lnTo>
                    <a:lnTo>
                      <a:pt x="36" y="42"/>
                    </a:lnTo>
                    <a:lnTo>
                      <a:pt x="40" y="38"/>
                    </a:lnTo>
                    <a:lnTo>
                      <a:pt x="5" y="0"/>
                    </a:lnTo>
                    <a:close/>
                  </a:path>
                </a:pathLst>
              </a:custGeom>
              <a:solidFill>
                <a:srgbClr val="FFFFFF"/>
              </a:solidFill>
              <a:ln w="3175">
                <a:solidFill>
                  <a:srgbClr val="000000"/>
                </a:solidFill>
                <a:prstDash val="solid"/>
                <a:round/>
                <a:headEnd/>
                <a:tailEnd/>
              </a:ln>
            </p:spPr>
            <p:txBody>
              <a:bodyPr/>
              <a:lstStyle/>
              <a:p>
                <a:endParaRPr lang="fr-FR"/>
              </a:p>
            </p:txBody>
          </p:sp>
          <p:sp>
            <p:nvSpPr>
              <p:cNvPr id="17732" name="Freeform 215"/>
              <p:cNvSpPr>
                <a:spLocks/>
              </p:cNvSpPr>
              <p:nvPr/>
            </p:nvSpPr>
            <p:spPr bwMode="auto">
              <a:xfrm>
                <a:off x="2122" y="2955"/>
                <a:ext cx="24" cy="95"/>
              </a:xfrm>
              <a:custGeom>
                <a:avLst/>
                <a:gdLst>
                  <a:gd name="T0" fmla="*/ 18 w 24"/>
                  <a:gd name="T1" fmla="*/ 0 h 95"/>
                  <a:gd name="T2" fmla="*/ 24 w 24"/>
                  <a:gd name="T3" fmla="*/ 2 h 95"/>
                  <a:gd name="T4" fmla="*/ 7 w 24"/>
                  <a:gd name="T5" fmla="*/ 95 h 95"/>
                  <a:gd name="T6" fmla="*/ 0 w 24"/>
                  <a:gd name="T7" fmla="*/ 88 h 95"/>
                  <a:gd name="T8" fmla="*/ 18 w 24"/>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95">
                    <a:moveTo>
                      <a:pt x="18" y="0"/>
                    </a:moveTo>
                    <a:lnTo>
                      <a:pt x="24" y="2"/>
                    </a:lnTo>
                    <a:lnTo>
                      <a:pt x="7" y="95"/>
                    </a:lnTo>
                    <a:lnTo>
                      <a:pt x="0" y="88"/>
                    </a:lnTo>
                    <a:lnTo>
                      <a:pt x="18" y="0"/>
                    </a:lnTo>
                    <a:close/>
                  </a:path>
                </a:pathLst>
              </a:custGeom>
              <a:solidFill>
                <a:srgbClr val="FFFFFF"/>
              </a:solidFill>
              <a:ln w="3175">
                <a:solidFill>
                  <a:srgbClr val="000000"/>
                </a:solidFill>
                <a:prstDash val="solid"/>
                <a:round/>
                <a:headEnd/>
                <a:tailEnd/>
              </a:ln>
            </p:spPr>
            <p:txBody>
              <a:bodyPr/>
              <a:lstStyle/>
              <a:p>
                <a:endParaRPr lang="fr-FR"/>
              </a:p>
            </p:txBody>
          </p:sp>
          <p:sp>
            <p:nvSpPr>
              <p:cNvPr id="17733" name="Rectangle 216"/>
              <p:cNvSpPr>
                <a:spLocks noChangeArrowheads="1"/>
              </p:cNvSpPr>
              <p:nvPr/>
            </p:nvSpPr>
            <p:spPr bwMode="auto">
              <a:xfrm>
                <a:off x="1907" y="3040"/>
                <a:ext cx="27" cy="4"/>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34" name="Rectangle 217"/>
              <p:cNvSpPr>
                <a:spLocks noChangeArrowheads="1"/>
              </p:cNvSpPr>
              <p:nvPr/>
            </p:nvSpPr>
            <p:spPr bwMode="auto">
              <a:xfrm>
                <a:off x="1905" y="3036"/>
                <a:ext cx="31" cy="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35" name="Freeform 218"/>
              <p:cNvSpPr>
                <a:spLocks/>
              </p:cNvSpPr>
              <p:nvPr/>
            </p:nvSpPr>
            <p:spPr bwMode="auto">
              <a:xfrm>
                <a:off x="1897" y="3043"/>
                <a:ext cx="720" cy="167"/>
              </a:xfrm>
              <a:custGeom>
                <a:avLst/>
                <a:gdLst>
                  <a:gd name="T0" fmla="*/ 0 w 720"/>
                  <a:gd name="T1" fmla="*/ 1 h 167"/>
                  <a:gd name="T2" fmla="*/ 225 w 720"/>
                  <a:gd name="T3" fmla="*/ 1 h 167"/>
                  <a:gd name="T4" fmla="*/ 233 w 720"/>
                  <a:gd name="T5" fmla="*/ 8 h 167"/>
                  <a:gd name="T6" fmla="*/ 234 w 720"/>
                  <a:gd name="T7" fmla="*/ 1 h 167"/>
                  <a:gd name="T8" fmla="*/ 401 w 720"/>
                  <a:gd name="T9" fmla="*/ 1 h 167"/>
                  <a:gd name="T10" fmla="*/ 414 w 720"/>
                  <a:gd name="T11" fmla="*/ 8 h 167"/>
                  <a:gd name="T12" fmla="*/ 499 w 720"/>
                  <a:gd name="T13" fmla="*/ 8 h 167"/>
                  <a:gd name="T14" fmla="*/ 508 w 720"/>
                  <a:gd name="T15" fmla="*/ 5 h 167"/>
                  <a:gd name="T16" fmla="*/ 517 w 720"/>
                  <a:gd name="T17" fmla="*/ 2 h 167"/>
                  <a:gd name="T18" fmla="*/ 521 w 720"/>
                  <a:gd name="T19" fmla="*/ 0 h 167"/>
                  <a:gd name="T20" fmla="*/ 583 w 720"/>
                  <a:gd name="T21" fmla="*/ 0 h 167"/>
                  <a:gd name="T22" fmla="*/ 596 w 720"/>
                  <a:gd name="T23" fmla="*/ 1 h 167"/>
                  <a:gd name="T24" fmla="*/ 608 w 720"/>
                  <a:gd name="T25" fmla="*/ 3 h 167"/>
                  <a:gd name="T26" fmla="*/ 622 w 720"/>
                  <a:gd name="T27" fmla="*/ 7 h 167"/>
                  <a:gd name="T28" fmla="*/ 636 w 720"/>
                  <a:gd name="T29" fmla="*/ 13 h 167"/>
                  <a:gd name="T30" fmla="*/ 648 w 720"/>
                  <a:gd name="T31" fmla="*/ 20 h 167"/>
                  <a:gd name="T32" fmla="*/ 656 w 720"/>
                  <a:gd name="T33" fmla="*/ 26 h 167"/>
                  <a:gd name="T34" fmla="*/ 666 w 720"/>
                  <a:gd name="T35" fmla="*/ 34 h 167"/>
                  <a:gd name="T36" fmla="*/ 674 w 720"/>
                  <a:gd name="T37" fmla="*/ 42 h 167"/>
                  <a:gd name="T38" fmla="*/ 680 w 720"/>
                  <a:gd name="T39" fmla="*/ 50 h 167"/>
                  <a:gd name="T40" fmla="*/ 689 w 720"/>
                  <a:gd name="T41" fmla="*/ 61 h 167"/>
                  <a:gd name="T42" fmla="*/ 695 w 720"/>
                  <a:gd name="T43" fmla="*/ 72 h 167"/>
                  <a:gd name="T44" fmla="*/ 705 w 720"/>
                  <a:gd name="T45" fmla="*/ 93 h 167"/>
                  <a:gd name="T46" fmla="*/ 711 w 720"/>
                  <a:gd name="T47" fmla="*/ 111 h 167"/>
                  <a:gd name="T48" fmla="*/ 715 w 720"/>
                  <a:gd name="T49" fmla="*/ 130 h 167"/>
                  <a:gd name="T50" fmla="*/ 718 w 720"/>
                  <a:gd name="T51" fmla="*/ 147 h 167"/>
                  <a:gd name="T52" fmla="*/ 720 w 720"/>
                  <a:gd name="T53" fmla="*/ 167 h 167"/>
                  <a:gd name="T54" fmla="*/ 698 w 720"/>
                  <a:gd name="T55" fmla="*/ 167 h 167"/>
                  <a:gd name="T56" fmla="*/ 695 w 720"/>
                  <a:gd name="T57" fmla="*/ 141 h 167"/>
                  <a:gd name="T58" fmla="*/ 689 w 720"/>
                  <a:gd name="T59" fmla="*/ 122 h 167"/>
                  <a:gd name="T60" fmla="*/ 681 w 720"/>
                  <a:gd name="T61" fmla="*/ 104 h 167"/>
                  <a:gd name="T62" fmla="*/ 670 w 720"/>
                  <a:gd name="T63" fmla="*/ 90 h 167"/>
                  <a:gd name="T64" fmla="*/ 657 w 720"/>
                  <a:gd name="T65" fmla="*/ 76 h 167"/>
                  <a:gd name="T66" fmla="*/ 645 w 720"/>
                  <a:gd name="T67" fmla="*/ 66 h 167"/>
                  <a:gd name="T68" fmla="*/ 631 w 720"/>
                  <a:gd name="T69" fmla="*/ 58 h 167"/>
                  <a:gd name="T70" fmla="*/ 618 w 720"/>
                  <a:gd name="T71" fmla="*/ 51 h 167"/>
                  <a:gd name="T72" fmla="*/ 601 w 720"/>
                  <a:gd name="T73" fmla="*/ 46 h 167"/>
                  <a:gd name="T74" fmla="*/ 586 w 720"/>
                  <a:gd name="T75" fmla="*/ 43 h 167"/>
                  <a:gd name="T76" fmla="*/ 567 w 720"/>
                  <a:gd name="T77" fmla="*/ 43 h 167"/>
                  <a:gd name="T78" fmla="*/ 549 w 720"/>
                  <a:gd name="T79" fmla="*/ 46 h 167"/>
                  <a:gd name="T80" fmla="*/ 531 w 720"/>
                  <a:gd name="T81" fmla="*/ 51 h 167"/>
                  <a:gd name="T82" fmla="*/ 512 w 720"/>
                  <a:gd name="T83" fmla="*/ 59 h 167"/>
                  <a:gd name="T84" fmla="*/ 497 w 720"/>
                  <a:gd name="T85" fmla="*/ 69 h 167"/>
                  <a:gd name="T86" fmla="*/ 484 w 720"/>
                  <a:gd name="T87" fmla="*/ 81 h 167"/>
                  <a:gd name="T88" fmla="*/ 474 w 720"/>
                  <a:gd name="T89" fmla="*/ 93 h 167"/>
                  <a:gd name="T90" fmla="*/ 465 w 720"/>
                  <a:gd name="T91" fmla="*/ 108 h 167"/>
                  <a:gd name="T92" fmla="*/ 457 w 720"/>
                  <a:gd name="T93" fmla="*/ 125 h 167"/>
                  <a:gd name="T94" fmla="*/ 449 w 720"/>
                  <a:gd name="T95" fmla="*/ 145 h 167"/>
                  <a:gd name="T96" fmla="*/ 235 w 720"/>
                  <a:gd name="T97" fmla="*/ 147 h 167"/>
                  <a:gd name="T98" fmla="*/ 222 w 720"/>
                  <a:gd name="T99" fmla="*/ 145 h 167"/>
                  <a:gd name="T100" fmla="*/ 211 w 720"/>
                  <a:gd name="T101" fmla="*/ 140 h 167"/>
                  <a:gd name="T102" fmla="*/ 199 w 720"/>
                  <a:gd name="T103" fmla="*/ 133 h 167"/>
                  <a:gd name="T104" fmla="*/ 115 w 720"/>
                  <a:gd name="T105" fmla="*/ 68 h 167"/>
                  <a:gd name="T106" fmla="*/ 106 w 720"/>
                  <a:gd name="T107" fmla="*/ 62 h 167"/>
                  <a:gd name="T108" fmla="*/ 95 w 720"/>
                  <a:gd name="T109" fmla="*/ 56 h 167"/>
                  <a:gd name="T110" fmla="*/ 84 w 720"/>
                  <a:gd name="T111" fmla="*/ 52 h 167"/>
                  <a:gd name="T112" fmla="*/ 43 w 720"/>
                  <a:gd name="T113" fmla="*/ 52 h 167"/>
                  <a:gd name="T114" fmla="*/ 17 w 720"/>
                  <a:gd name="T115" fmla="*/ 52 h 167"/>
                  <a:gd name="T116" fmla="*/ 0 w 720"/>
                  <a:gd name="T117" fmla="*/ 52 h 167"/>
                  <a:gd name="T118" fmla="*/ 0 w 720"/>
                  <a:gd name="T119" fmla="*/ 1 h 1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0" h="167">
                    <a:moveTo>
                      <a:pt x="0" y="1"/>
                    </a:moveTo>
                    <a:lnTo>
                      <a:pt x="225" y="1"/>
                    </a:lnTo>
                    <a:lnTo>
                      <a:pt x="233" y="8"/>
                    </a:lnTo>
                    <a:lnTo>
                      <a:pt x="234" y="1"/>
                    </a:lnTo>
                    <a:lnTo>
                      <a:pt x="401" y="1"/>
                    </a:lnTo>
                    <a:lnTo>
                      <a:pt x="414" y="8"/>
                    </a:lnTo>
                    <a:lnTo>
                      <a:pt x="499" y="8"/>
                    </a:lnTo>
                    <a:lnTo>
                      <a:pt x="508" y="5"/>
                    </a:lnTo>
                    <a:lnTo>
                      <a:pt x="517" y="2"/>
                    </a:lnTo>
                    <a:lnTo>
                      <a:pt x="521" y="0"/>
                    </a:lnTo>
                    <a:lnTo>
                      <a:pt x="583" y="0"/>
                    </a:lnTo>
                    <a:lnTo>
                      <a:pt x="596" y="1"/>
                    </a:lnTo>
                    <a:lnTo>
                      <a:pt x="608" y="3"/>
                    </a:lnTo>
                    <a:lnTo>
                      <a:pt x="622" y="7"/>
                    </a:lnTo>
                    <a:lnTo>
                      <a:pt x="636" y="13"/>
                    </a:lnTo>
                    <a:lnTo>
                      <a:pt x="648" y="20"/>
                    </a:lnTo>
                    <a:lnTo>
                      <a:pt x="656" y="26"/>
                    </a:lnTo>
                    <a:lnTo>
                      <a:pt x="666" y="34"/>
                    </a:lnTo>
                    <a:lnTo>
                      <a:pt x="674" y="42"/>
                    </a:lnTo>
                    <a:lnTo>
                      <a:pt x="680" y="50"/>
                    </a:lnTo>
                    <a:lnTo>
                      <a:pt x="689" y="61"/>
                    </a:lnTo>
                    <a:lnTo>
                      <a:pt x="695" y="72"/>
                    </a:lnTo>
                    <a:lnTo>
                      <a:pt x="705" y="93"/>
                    </a:lnTo>
                    <a:lnTo>
                      <a:pt x="711" y="111"/>
                    </a:lnTo>
                    <a:lnTo>
                      <a:pt x="715" y="130"/>
                    </a:lnTo>
                    <a:lnTo>
                      <a:pt x="718" y="147"/>
                    </a:lnTo>
                    <a:lnTo>
                      <a:pt x="720" y="167"/>
                    </a:lnTo>
                    <a:lnTo>
                      <a:pt x="698" y="167"/>
                    </a:lnTo>
                    <a:lnTo>
                      <a:pt x="695" y="141"/>
                    </a:lnTo>
                    <a:lnTo>
                      <a:pt x="689" y="122"/>
                    </a:lnTo>
                    <a:lnTo>
                      <a:pt x="681" y="104"/>
                    </a:lnTo>
                    <a:lnTo>
                      <a:pt x="670" y="90"/>
                    </a:lnTo>
                    <a:lnTo>
                      <a:pt x="657" y="76"/>
                    </a:lnTo>
                    <a:lnTo>
                      <a:pt x="645" y="66"/>
                    </a:lnTo>
                    <a:lnTo>
                      <a:pt x="631" y="58"/>
                    </a:lnTo>
                    <a:lnTo>
                      <a:pt x="618" y="51"/>
                    </a:lnTo>
                    <a:lnTo>
                      <a:pt x="601" y="46"/>
                    </a:lnTo>
                    <a:lnTo>
                      <a:pt x="586" y="43"/>
                    </a:lnTo>
                    <a:lnTo>
                      <a:pt x="567" y="43"/>
                    </a:lnTo>
                    <a:lnTo>
                      <a:pt x="549" y="46"/>
                    </a:lnTo>
                    <a:lnTo>
                      <a:pt x="531" y="51"/>
                    </a:lnTo>
                    <a:lnTo>
                      <a:pt x="512" y="59"/>
                    </a:lnTo>
                    <a:lnTo>
                      <a:pt x="497" y="69"/>
                    </a:lnTo>
                    <a:lnTo>
                      <a:pt x="484" y="81"/>
                    </a:lnTo>
                    <a:lnTo>
                      <a:pt x="474" y="93"/>
                    </a:lnTo>
                    <a:lnTo>
                      <a:pt x="465" y="108"/>
                    </a:lnTo>
                    <a:lnTo>
                      <a:pt x="457" y="125"/>
                    </a:lnTo>
                    <a:lnTo>
                      <a:pt x="449" y="145"/>
                    </a:lnTo>
                    <a:lnTo>
                      <a:pt x="235" y="147"/>
                    </a:lnTo>
                    <a:lnTo>
                      <a:pt x="222" y="145"/>
                    </a:lnTo>
                    <a:lnTo>
                      <a:pt x="211" y="140"/>
                    </a:lnTo>
                    <a:lnTo>
                      <a:pt x="199" y="133"/>
                    </a:lnTo>
                    <a:lnTo>
                      <a:pt x="115" y="68"/>
                    </a:lnTo>
                    <a:lnTo>
                      <a:pt x="106" y="62"/>
                    </a:lnTo>
                    <a:lnTo>
                      <a:pt x="95" y="56"/>
                    </a:lnTo>
                    <a:lnTo>
                      <a:pt x="84" y="52"/>
                    </a:lnTo>
                    <a:lnTo>
                      <a:pt x="43" y="52"/>
                    </a:lnTo>
                    <a:lnTo>
                      <a:pt x="17" y="52"/>
                    </a:lnTo>
                    <a:lnTo>
                      <a:pt x="0" y="52"/>
                    </a:lnTo>
                    <a:lnTo>
                      <a:pt x="0" y="1"/>
                    </a:lnTo>
                    <a:close/>
                  </a:path>
                </a:pathLst>
              </a:custGeom>
              <a:solidFill>
                <a:srgbClr val="C00000"/>
              </a:solidFill>
              <a:ln w="3175">
                <a:solidFill>
                  <a:srgbClr val="000000"/>
                </a:solidFill>
                <a:prstDash val="solid"/>
                <a:round/>
                <a:headEnd/>
                <a:tailEnd/>
              </a:ln>
            </p:spPr>
            <p:txBody>
              <a:bodyPr/>
              <a:lstStyle/>
              <a:p>
                <a:endParaRPr lang="fr-FR"/>
              </a:p>
            </p:txBody>
          </p:sp>
          <p:sp>
            <p:nvSpPr>
              <p:cNvPr id="17736" name="Freeform 219"/>
              <p:cNvSpPr>
                <a:spLocks/>
              </p:cNvSpPr>
              <p:nvPr/>
            </p:nvSpPr>
            <p:spPr bwMode="auto">
              <a:xfrm>
                <a:off x="1897" y="3042"/>
                <a:ext cx="596" cy="27"/>
              </a:xfrm>
              <a:custGeom>
                <a:avLst/>
                <a:gdLst>
                  <a:gd name="T0" fmla="*/ 0 w 596"/>
                  <a:gd name="T1" fmla="*/ 1 h 27"/>
                  <a:gd name="T2" fmla="*/ 225 w 596"/>
                  <a:gd name="T3" fmla="*/ 1 h 27"/>
                  <a:gd name="T4" fmla="*/ 233 w 596"/>
                  <a:gd name="T5" fmla="*/ 9 h 27"/>
                  <a:gd name="T6" fmla="*/ 234 w 596"/>
                  <a:gd name="T7" fmla="*/ 1 h 27"/>
                  <a:gd name="T8" fmla="*/ 401 w 596"/>
                  <a:gd name="T9" fmla="*/ 1 h 27"/>
                  <a:gd name="T10" fmla="*/ 414 w 596"/>
                  <a:gd name="T11" fmla="*/ 9 h 27"/>
                  <a:gd name="T12" fmla="*/ 499 w 596"/>
                  <a:gd name="T13" fmla="*/ 9 h 27"/>
                  <a:gd name="T14" fmla="*/ 508 w 596"/>
                  <a:gd name="T15" fmla="*/ 6 h 27"/>
                  <a:gd name="T16" fmla="*/ 517 w 596"/>
                  <a:gd name="T17" fmla="*/ 3 h 27"/>
                  <a:gd name="T18" fmla="*/ 521 w 596"/>
                  <a:gd name="T19" fmla="*/ 0 h 27"/>
                  <a:gd name="T20" fmla="*/ 583 w 596"/>
                  <a:gd name="T21" fmla="*/ 0 h 27"/>
                  <a:gd name="T22" fmla="*/ 596 w 596"/>
                  <a:gd name="T23" fmla="*/ 1 h 27"/>
                  <a:gd name="T24" fmla="*/ 580 w 596"/>
                  <a:gd name="T25" fmla="*/ 27 h 27"/>
                  <a:gd name="T26" fmla="*/ 564 w 596"/>
                  <a:gd name="T27" fmla="*/ 23 h 27"/>
                  <a:gd name="T28" fmla="*/ 545 w 596"/>
                  <a:gd name="T29" fmla="*/ 20 h 27"/>
                  <a:gd name="T30" fmla="*/ 528 w 596"/>
                  <a:gd name="T31" fmla="*/ 19 h 27"/>
                  <a:gd name="T32" fmla="*/ 511 w 596"/>
                  <a:gd name="T33" fmla="*/ 19 h 27"/>
                  <a:gd name="T34" fmla="*/ 479 w 596"/>
                  <a:gd name="T35" fmla="*/ 19 h 27"/>
                  <a:gd name="T36" fmla="*/ 441 w 596"/>
                  <a:gd name="T37" fmla="*/ 19 h 27"/>
                  <a:gd name="T38" fmla="*/ 353 w 596"/>
                  <a:gd name="T39" fmla="*/ 20 h 27"/>
                  <a:gd name="T40" fmla="*/ 261 w 596"/>
                  <a:gd name="T41" fmla="*/ 19 h 27"/>
                  <a:gd name="T42" fmla="*/ 0 w 596"/>
                  <a:gd name="T43" fmla="*/ 20 h 27"/>
                  <a:gd name="T44" fmla="*/ 0 w 596"/>
                  <a:gd name="T45" fmla="*/ 1 h 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96" h="27">
                    <a:moveTo>
                      <a:pt x="0" y="1"/>
                    </a:moveTo>
                    <a:lnTo>
                      <a:pt x="225" y="1"/>
                    </a:lnTo>
                    <a:lnTo>
                      <a:pt x="233" y="9"/>
                    </a:lnTo>
                    <a:lnTo>
                      <a:pt x="234" y="1"/>
                    </a:lnTo>
                    <a:lnTo>
                      <a:pt x="401" y="1"/>
                    </a:lnTo>
                    <a:lnTo>
                      <a:pt x="414" y="9"/>
                    </a:lnTo>
                    <a:lnTo>
                      <a:pt x="499" y="9"/>
                    </a:lnTo>
                    <a:lnTo>
                      <a:pt x="508" y="6"/>
                    </a:lnTo>
                    <a:lnTo>
                      <a:pt x="517" y="3"/>
                    </a:lnTo>
                    <a:lnTo>
                      <a:pt x="521" y="0"/>
                    </a:lnTo>
                    <a:lnTo>
                      <a:pt x="583" y="0"/>
                    </a:lnTo>
                    <a:lnTo>
                      <a:pt x="596" y="1"/>
                    </a:lnTo>
                    <a:lnTo>
                      <a:pt x="580" y="27"/>
                    </a:lnTo>
                    <a:lnTo>
                      <a:pt x="564" y="23"/>
                    </a:lnTo>
                    <a:lnTo>
                      <a:pt x="545" y="20"/>
                    </a:lnTo>
                    <a:lnTo>
                      <a:pt x="528" y="19"/>
                    </a:lnTo>
                    <a:lnTo>
                      <a:pt x="511" y="19"/>
                    </a:lnTo>
                    <a:lnTo>
                      <a:pt x="479" y="19"/>
                    </a:lnTo>
                    <a:lnTo>
                      <a:pt x="441" y="19"/>
                    </a:lnTo>
                    <a:lnTo>
                      <a:pt x="353" y="20"/>
                    </a:lnTo>
                    <a:lnTo>
                      <a:pt x="261" y="19"/>
                    </a:lnTo>
                    <a:lnTo>
                      <a:pt x="0" y="20"/>
                    </a:lnTo>
                    <a:lnTo>
                      <a:pt x="0" y="1"/>
                    </a:lnTo>
                    <a:close/>
                  </a:path>
                </a:pathLst>
              </a:custGeom>
              <a:solidFill>
                <a:srgbClr val="FF0000"/>
              </a:solidFill>
              <a:ln w="3175">
                <a:solidFill>
                  <a:srgbClr val="000000"/>
                </a:solidFill>
                <a:prstDash val="solid"/>
                <a:round/>
                <a:headEnd/>
                <a:tailEnd/>
              </a:ln>
            </p:spPr>
            <p:txBody>
              <a:bodyPr/>
              <a:lstStyle/>
              <a:p>
                <a:endParaRPr lang="fr-FR"/>
              </a:p>
            </p:txBody>
          </p:sp>
          <p:sp>
            <p:nvSpPr>
              <p:cNvPr id="17737" name="Freeform 220"/>
              <p:cNvSpPr>
                <a:spLocks/>
              </p:cNvSpPr>
              <p:nvPr/>
            </p:nvSpPr>
            <p:spPr bwMode="auto">
              <a:xfrm>
                <a:off x="2116" y="3071"/>
                <a:ext cx="297" cy="105"/>
              </a:xfrm>
              <a:custGeom>
                <a:avLst/>
                <a:gdLst>
                  <a:gd name="T0" fmla="*/ 246 w 297"/>
                  <a:gd name="T1" fmla="*/ 0 h 105"/>
                  <a:gd name="T2" fmla="*/ 293 w 297"/>
                  <a:gd name="T3" fmla="*/ 0 h 105"/>
                  <a:gd name="T4" fmla="*/ 296 w 297"/>
                  <a:gd name="T5" fmla="*/ 2 h 105"/>
                  <a:gd name="T6" fmla="*/ 297 w 297"/>
                  <a:gd name="T7" fmla="*/ 6 h 105"/>
                  <a:gd name="T8" fmla="*/ 292 w 297"/>
                  <a:gd name="T9" fmla="*/ 13 h 105"/>
                  <a:gd name="T10" fmla="*/ 280 w 297"/>
                  <a:gd name="T11" fmla="*/ 17 h 105"/>
                  <a:gd name="T12" fmla="*/ 271 w 297"/>
                  <a:gd name="T13" fmla="*/ 21 h 105"/>
                  <a:gd name="T14" fmla="*/ 259 w 297"/>
                  <a:gd name="T15" fmla="*/ 31 h 105"/>
                  <a:gd name="T16" fmla="*/ 250 w 297"/>
                  <a:gd name="T17" fmla="*/ 42 h 105"/>
                  <a:gd name="T18" fmla="*/ 243 w 297"/>
                  <a:gd name="T19" fmla="*/ 51 h 105"/>
                  <a:gd name="T20" fmla="*/ 237 w 297"/>
                  <a:gd name="T21" fmla="*/ 59 h 105"/>
                  <a:gd name="T22" fmla="*/ 224 w 297"/>
                  <a:gd name="T23" fmla="*/ 83 h 105"/>
                  <a:gd name="T24" fmla="*/ 215 w 297"/>
                  <a:gd name="T25" fmla="*/ 96 h 105"/>
                  <a:gd name="T26" fmla="*/ 211 w 297"/>
                  <a:gd name="T27" fmla="*/ 101 h 105"/>
                  <a:gd name="T28" fmla="*/ 206 w 297"/>
                  <a:gd name="T29" fmla="*/ 102 h 105"/>
                  <a:gd name="T30" fmla="*/ 198 w 297"/>
                  <a:gd name="T31" fmla="*/ 101 h 105"/>
                  <a:gd name="T32" fmla="*/ 190 w 297"/>
                  <a:gd name="T33" fmla="*/ 99 h 105"/>
                  <a:gd name="T34" fmla="*/ 184 w 297"/>
                  <a:gd name="T35" fmla="*/ 97 h 105"/>
                  <a:gd name="T36" fmla="*/ 170 w 297"/>
                  <a:gd name="T37" fmla="*/ 89 h 105"/>
                  <a:gd name="T38" fmla="*/ 148 w 297"/>
                  <a:gd name="T39" fmla="*/ 75 h 105"/>
                  <a:gd name="T40" fmla="*/ 136 w 297"/>
                  <a:gd name="T41" fmla="*/ 69 h 105"/>
                  <a:gd name="T42" fmla="*/ 129 w 297"/>
                  <a:gd name="T43" fmla="*/ 66 h 105"/>
                  <a:gd name="T44" fmla="*/ 124 w 297"/>
                  <a:gd name="T45" fmla="*/ 66 h 105"/>
                  <a:gd name="T46" fmla="*/ 121 w 297"/>
                  <a:gd name="T47" fmla="*/ 69 h 105"/>
                  <a:gd name="T48" fmla="*/ 120 w 297"/>
                  <a:gd name="T49" fmla="*/ 74 h 105"/>
                  <a:gd name="T50" fmla="*/ 122 w 297"/>
                  <a:gd name="T51" fmla="*/ 80 h 105"/>
                  <a:gd name="T52" fmla="*/ 127 w 297"/>
                  <a:gd name="T53" fmla="*/ 86 h 105"/>
                  <a:gd name="T54" fmla="*/ 131 w 297"/>
                  <a:gd name="T55" fmla="*/ 93 h 105"/>
                  <a:gd name="T56" fmla="*/ 133 w 297"/>
                  <a:gd name="T57" fmla="*/ 99 h 105"/>
                  <a:gd name="T58" fmla="*/ 130 w 297"/>
                  <a:gd name="T59" fmla="*/ 103 h 105"/>
                  <a:gd name="T60" fmla="*/ 126 w 297"/>
                  <a:gd name="T61" fmla="*/ 105 h 105"/>
                  <a:gd name="T62" fmla="*/ 27 w 297"/>
                  <a:gd name="T63" fmla="*/ 97 h 105"/>
                  <a:gd name="T64" fmla="*/ 34 w 297"/>
                  <a:gd name="T65" fmla="*/ 82 h 105"/>
                  <a:gd name="T66" fmla="*/ 37 w 297"/>
                  <a:gd name="T67" fmla="*/ 65 h 105"/>
                  <a:gd name="T68" fmla="*/ 36 w 297"/>
                  <a:gd name="T69" fmla="*/ 52 h 105"/>
                  <a:gd name="T70" fmla="*/ 32 w 297"/>
                  <a:gd name="T71" fmla="*/ 36 h 105"/>
                  <a:gd name="T72" fmla="*/ 24 w 297"/>
                  <a:gd name="T73" fmla="*/ 22 h 105"/>
                  <a:gd name="T74" fmla="*/ 16 w 297"/>
                  <a:gd name="T75" fmla="*/ 12 h 105"/>
                  <a:gd name="T76" fmla="*/ 0 w 297"/>
                  <a:gd name="T77" fmla="*/ 0 h 10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7" h="105">
                    <a:moveTo>
                      <a:pt x="0" y="0"/>
                    </a:moveTo>
                    <a:lnTo>
                      <a:pt x="246" y="0"/>
                    </a:lnTo>
                    <a:lnTo>
                      <a:pt x="290" y="0"/>
                    </a:lnTo>
                    <a:lnTo>
                      <a:pt x="293" y="0"/>
                    </a:lnTo>
                    <a:lnTo>
                      <a:pt x="294" y="1"/>
                    </a:lnTo>
                    <a:lnTo>
                      <a:pt x="296" y="2"/>
                    </a:lnTo>
                    <a:lnTo>
                      <a:pt x="296" y="4"/>
                    </a:lnTo>
                    <a:lnTo>
                      <a:pt x="297" y="6"/>
                    </a:lnTo>
                    <a:lnTo>
                      <a:pt x="297" y="12"/>
                    </a:lnTo>
                    <a:lnTo>
                      <a:pt x="292" y="13"/>
                    </a:lnTo>
                    <a:lnTo>
                      <a:pt x="287" y="15"/>
                    </a:lnTo>
                    <a:lnTo>
                      <a:pt x="280" y="17"/>
                    </a:lnTo>
                    <a:lnTo>
                      <a:pt x="275" y="19"/>
                    </a:lnTo>
                    <a:lnTo>
                      <a:pt x="271" y="21"/>
                    </a:lnTo>
                    <a:lnTo>
                      <a:pt x="264" y="27"/>
                    </a:lnTo>
                    <a:lnTo>
                      <a:pt x="259" y="31"/>
                    </a:lnTo>
                    <a:lnTo>
                      <a:pt x="254" y="36"/>
                    </a:lnTo>
                    <a:lnTo>
                      <a:pt x="250" y="42"/>
                    </a:lnTo>
                    <a:lnTo>
                      <a:pt x="246" y="46"/>
                    </a:lnTo>
                    <a:lnTo>
                      <a:pt x="243" y="51"/>
                    </a:lnTo>
                    <a:lnTo>
                      <a:pt x="241" y="54"/>
                    </a:lnTo>
                    <a:lnTo>
                      <a:pt x="237" y="59"/>
                    </a:lnTo>
                    <a:lnTo>
                      <a:pt x="233" y="65"/>
                    </a:lnTo>
                    <a:lnTo>
                      <a:pt x="224" y="83"/>
                    </a:lnTo>
                    <a:lnTo>
                      <a:pt x="219" y="90"/>
                    </a:lnTo>
                    <a:lnTo>
                      <a:pt x="215" y="96"/>
                    </a:lnTo>
                    <a:lnTo>
                      <a:pt x="214" y="99"/>
                    </a:lnTo>
                    <a:lnTo>
                      <a:pt x="211" y="101"/>
                    </a:lnTo>
                    <a:lnTo>
                      <a:pt x="209" y="101"/>
                    </a:lnTo>
                    <a:lnTo>
                      <a:pt x="206" y="102"/>
                    </a:lnTo>
                    <a:lnTo>
                      <a:pt x="202" y="102"/>
                    </a:lnTo>
                    <a:lnTo>
                      <a:pt x="198" y="101"/>
                    </a:lnTo>
                    <a:lnTo>
                      <a:pt x="194" y="100"/>
                    </a:lnTo>
                    <a:lnTo>
                      <a:pt x="190" y="99"/>
                    </a:lnTo>
                    <a:lnTo>
                      <a:pt x="187" y="98"/>
                    </a:lnTo>
                    <a:lnTo>
                      <a:pt x="184" y="97"/>
                    </a:lnTo>
                    <a:lnTo>
                      <a:pt x="180" y="94"/>
                    </a:lnTo>
                    <a:lnTo>
                      <a:pt x="170" y="89"/>
                    </a:lnTo>
                    <a:lnTo>
                      <a:pt x="154" y="79"/>
                    </a:lnTo>
                    <a:lnTo>
                      <a:pt x="148" y="75"/>
                    </a:lnTo>
                    <a:lnTo>
                      <a:pt x="142" y="72"/>
                    </a:lnTo>
                    <a:lnTo>
                      <a:pt x="136" y="69"/>
                    </a:lnTo>
                    <a:lnTo>
                      <a:pt x="131" y="67"/>
                    </a:lnTo>
                    <a:lnTo>
                      <a:pt x="129" y="66"/>
                    </a:lnTo>
                    <a:lnTo>
                      <a:pt x="127" y="66"/>
                    </a:lnTo>
                    <a:lnTo>
                      <a:pt x="124" y="66"/>
                    </a:lnTo>
                    <a:lnTo>
                      <a:pt x="122" y="67"/>
                    </a:lnTo>
                    <a:lnTo>
                      <a:pt x="121" y="69"/>
                    </a:lnTo>
                    <a:lnTo>
                      <a:pt x="120" y="71"/>
                    </a:lnTo>
                    <a:lnTo>
                      <a:pt x="120" y="74"/>
                    </a:lnTo>
                    <a:lnTo>
                      <a:pt x="120" y="76"/>
                    </a:lnTo>
                    <a:lnTo>
                      <a:pt x="122" y="80"/>
                    </a:lnTo>
                    <a:lnTo>
                      <a:pt x="124" y="83"/>
                    </a:lnTo>
                    <a:lnTo>
                      <a:pt x="127" y="86"/>
                    </a:lnTo>
                    <a:lnTo>
                      <a:pt x="130" y="90"/>
                    </a:lnTo>
                    <a:lnTo>
                      <a:pt x="131" y="93"/>
                    </a:lnTo>
                    <a:lnTo>
                      <a:pt x="133" y="97"/>
                    </a:lnTo>
                    <a:lnTo>
                      <a:pt x="133" y="99"/>
                    </a:lnTo>
                    <a:lnTo>
                      <a:pt x="132" y="102"/>
                    </a:lnTo>
                    <a:lnTo>
                      <a:pt x="130" y="103"/>
                    </a:lnTo>
                    <a:lnTo>
                      <a:pt x="128" y="104"/>
                    </a:lnTo>
                    <a:lnTo>
                      <a:pt x="126" y="105"/>
                    </a:lnTo>
                    <a:lnTo>
                      <a:pt x="22" y="105"/>
                    </a:lnTo>
                    <a:lnTo>
                      <a:pt x="27" y="97"/>
                    </a:lnTo>
                    <a:lnTo>
                      <a:pt x="31" y="89"/>
                    </a:lnTo>
                    <a:lnTo>
                      <a:pt x="34" y="82"/>
                    </a:lnTo>
                    <a:lnTo>
                      <a:pt x="36" y="73"/>
                    </a:lnTo>
                    <a:lnTo>
                      <a:pt x="37" y="65"/>
                    </a:lnTo>
                    <a:lnTo>
                      <a:pt x="36" y="58"/>
                    </a:lnTo>
                    <a:lnTo>
                      <a:pt x="36" y="52"/>
                    </a:lnTo>
                    <a:lnTo>
                      <a:pt x="34" y="44"/>
                    </a:lnTo>
                    <a:lnTo>
                      <a:pt x="32" y="36"/>
                    </a:lnTo>
                    <a:lnTo>
                      <a:pt x="29" y="29"/>
                    </a:lnTo>
                    <a:lnTo>
                      <a:pt x="24" y="22"/>
                    </a:lnTo>
                    <a:lnTo>
                      <a:pt x="21" y="17"/>
                    </a:lnTo>
                    <a:lnTo>
                      <a:pt x="16" y="12"/>
                    </a:lnTo>
                    <a:lnTo>
                      <a:pt x="10" y="6"/>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738" name="Freeform 221"/>
              <p:cNvSpPr>
                <a:spLocks/>
              </p:cNvSpPr>
              <p:nvPr/>
            </p:nvSpPr>
            <p:spPr bwMode="auto">
              <a:xfrm>
                <a:off x="2454" y="3042"/>
                <a:ext cx="163" cy="169"/>
              </a:xfrm>
              <a:custGeom>
                <a:avLst/>
                <a:gdLst>
                  <a:gd name="T0" fmla="*/ 22 w 163"/>
                  <a:gd name="T1" fmla="*/ 0 h 169"/>
                  <a:gd name="T2" fmla="*/ 38 w 163"/>
                  <a:gd name="T3" fmla="*/ 1 h 169"/>
                  <a:gd name="T4" fmla="*/ 48 w 163"/>
                  <a:gd name="T5" fmla="*/ 3 h 169"/>
                  <a:gd name="T6" fmla="*/ 55 w 163"/>
                  <a:gd name="T7" fmla="*/ 5 h 169"/>
                  <a:gd name="T8" fmla="*/ 62 w 163"/>
                  <a:gd name="T9" fmla="*/ 7 h 169"/>
                  <a:gd name="T10" fmla="*/ 71 w 163"/>
                  <a:gd name="T11" fmla="*/ 10 h 169"/>
                  <a:gd name="T12" fmla="*/ 80 w 163"/>
                  <a:gd name="T13" fmla="*/ 14 h 169"/>
                  <a:gd name="T14" fmla="*/ 90 w 163"/>
                  <a:gd name="T15" fmla="*/ 20 h 169"/>
                  <a:gd name="T16" fmla="*/ 98 w 163"/>
                  <a:gd name="T17" fmla="*/ 26 h 169"/>
                  <a:gd name="T18" fmla="*/ 105 w 163"/>
                  <a:gd name="T19" fmla="*/ 31 h 169"/>
                  <a:gd name="T20" fmla="*/ 113 w 163"/>
                  <a:gd name="T21" fmla="*/ 39 h 169"/>
                  <a:gd name="T22" fmla="*/ 119 w 163"/>
                  <a:gd name="T23" fmla="*/ 46 h 169"/>
                  <a:gd name="T24" fmla="*/ 126 w 163"/>
                  <a:gd name="T25" fmla="*/ 53 h 169"/>
                  <a:gd name="T26" fmla="*/ 132 w 163"/>
                  <a:gd name="T27" fmla="*/ 62 h 169"/>
                  <a:gd name="T28" fmla="*/ 138 w 163"/>
                  <a:gd name="T29" fmla="*/ 72 h 169"/>
                  <a:gd name="T30" fmla="*/ 143 w 163"/>
                  <a:gd name="T31" fmla="*/ 80 h 169"/>
                  <a:gd name="T32" fmla="*/ 148 w 163"/>
                  <a:gd name="T33" fmla="*/ 91 h 169"/>
                  <a:gd name="T34" fmla="*/ 152 w 163"/>
                  <a:gd name="T35" fmla="*/ 103 h 169"/>
                  <a:gd name="T36" fmla="*/ 155 w 163"/>
                  <a:gd name="T37" fmla="*/ 114 h 169"/>
                  <a:gd name="T38" fmla="*/ 158 w 163"/>
                  <a:gd name="T39" fmla="*/ 125 h 169"/>
                  <a:gd name="T40" fmla="*/ 160 w 163"/>
                  <a:gd name="T41" fmla="*/ 136 h 169"/>
                  <a:gd name="T42" fmla="*/ 162 w 163"/>
                  <a:gd name="T43" fmla="*/ 147 h 169"/>
                  <a:gd name="T44" fmla="*/ 163 w 163"/>
                  <a:gd name="T45" fmla="*/ 169 h 169"/>
                  <a:gd name="T46" fmla="*/ 147 w 163"/>
                  <a:gd name="T47" fmla="*/ 169 h 169"/>
                  <a:gd name="T48" fmla="*/ 146 w 163"/>
                  <a:gd name="T49" fmla="*/ 162 h 169"/>
                  <a:gd name="T50" fmla="*/ 146 w 163"/>
                  <a:gd name="T51" fmla="*/ 151 h 169"/>
                  <a:gd name="T52" fmla="*/ 144 w 163"/>
                  <a:gd name="T53" fmla="*/ 141 h 169"/>
                  <a:gd name="T54" fmla="*/ 143 w 163"/>
                  <a:gd name="T55" fmla="*/ 136 h 169"/>
                  <a:gd name="T56" fmla="*/ 141 w 163"/>
                  <a:gd name="T57" fmla="*/ 129 h 169"/>
                  <a:gd name="T58" fmla="*/ 137 w 163"/>
                  <a:gd name="T59" fmla="*/ 114 h 169"/>
                  <a:gd name="T60" fmla="*/ 134 w 163"/>
                  <a:gd name="T61" fmla="*/ 106 h 169"/>
                  <a:gd name="T62" fmla="*/ 129 w 163"/>
                  <a:gd name="T63" fmla="*/ 96 h 169"/>
                  <a:gd name="T64" fmla="*/ 122 w 163"/>
                  <a:gd name="T65" fmla="*/ 87 h 169"/>
                  <a:gd name="T66" fmla="*/ 114 w 163"/>
                  <a:gd name="T67" fmla="*/ 78 h 169"/>
                  <a:gd name="T68" fmla="*/ 107 w 163"/>
                  <a:gd name="T69" fmla="*/ 70 h 169"/>
                  <a:gd name="T70" fmla="*/ 99 w 163"/>
                  <a:gd name="T71" fmla="*/ 63 h 169"/>
                  <a:gd name="T72" fmla="*/ 90 w 163"/>
                  <a:gd name="T73" fmla="*/ 56 h 169"/>
                  <a:gd name="T74" fmla="*/ 81 w 163"/>
                  <a:gd name="T75" fmla="*/ 50 h 169"/>
                  <a:gd name="T76" fmla="*/ 71 w 163"/>
                  <a:gd name="T77" fmla="*/ 44 h 169"/>
                  <a:gd name="T78" fmla="*/ 64 w 163"/>
                  <a:gd name="T79" fmla="*/ 41 h 169"/>
                  <a:gd name="T80" fmla="*/ 54 w 163"/>
                  <a:gd name="T81" fmla="*/ 36 h 169"/>
                  <a:gd name="T82" fmla="*/ 47 w 163"/>
                  <a:gd name="T83" fmla="*/ 34 h 169"/>
                  <a:gd name="T84" fmla="*/ 40 w 163"/>
                  <a:gd name="T85" fmla="*/ 31 h 169"/>
                  <a:gd name="T86" fmla="*/ 31 w 163"/>
                  <a:gd name="T87" fmla="*/ 28 h 169"/>
                  <a:gd name="T88" fmla="*/ 17 w 163"/>
                  <a:gd name="T89" fmla="*/ 25 h 169"/>
                  <a:gd name="T90" fmla="*/ 0 w 163"/>
                  <a:gd name="T91" fmla="*/ 22 h 169"/>
                  <a:gd name="T92" fmla="*/ 11 w 163"/>
                  <a:gd name="T93" fmla="*/ 21 h 169"/>
                  <a:gd name="T94" fmla="*/ 16 w 163"/>
                  <a:gd name="T95" fmla="*/ 20 h 169"/>
                  <a:gd name="T96" fmla="*/ 20 w 163"/>
                  <a:gd name="T97" fmla="*/ 18 h 169"/>
                  <a:gd name="T98" fmla="*/ 23 w 163"/>
                  <a:gd name="T99" fmla="*/ 15 h 169"/>
                  <a:gd name="T100" fmla="*/ 25 w 163"/>
                  <a:gd name="T101" fmla="*/ 11 h 169"/>
                  <a:gd name="T102" fmla="*/ 26 w 163"/>
                  <a:gd name="T103" fmla="*/ 7 h 169"/>
                  <a:gd name="T104" fmla="*/ 24 w 163"/>
                  <a:gd name="T105" fmla="*/ 3 h 169"/>
                  <a:gd name="T106" fmla="*/ 22 w 163"/>
                  <a:gd name="T107" fmla="*/ 0 h 16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63" h="169">
                    <a:moveTo>
                      <a:pt x="22" y="0"/>
                    </a:moveTo>
                    <a:lnTo>
                      <a:pt x="38" y="1"/>
                    </a:lnTo>
                    <a:lnTo>
                      <a:pt x="48" y="3"/>
                    </a:lnTo>
                    <a:lnTo>
                      <a:pt x="55" y="5"/>
                    </a:lnTo>
                    <a:lnTo>
                      <a:pt x="62" y="7"/>
                    </a:lnTo>
                    <a:lnTo>
                      <a:pt x="71" y="10"/>
                    </a:lnTo>
                    <a:lnTo>
                      <a:pt x="80" y="14"/>
                    </a:lnTo>
                    <a:lnTo>
                      <a:pt x="90" y="20"/>
                    </a:lnTo>
                    <a:lnTo>
                      <a:pt x="98" y="26"/>
                    </a:lnTo>
                    <a:lnTo>
                      <a:pt x="105" y="31"/>
                    </a:lnTo>
                    <a:lnTo>
                      <a:pt x="113" y="39"/>
                    </a:lnTo>
                    <a:lnTo>
                      <a:pt x="119" y="46"/>
                    </a:lnTo>
                    <a:lnTo>
                      <a:pt x="126" y="53"/>
                    </a:lnTo>
                    <a:lnTo>
                      <a:pt x="132" y="62"/>
                    </a:lnTo>
                    <a:lnTo>
                      <a:pt x="138" y="72"/>
                    </a:lnTo>
                    <a:lnTo>
                      <a:pt x="143" y="80"/>
                    </a:lnTo>
                    <a:lnTo>
                      <a:pt x="148" y="91"/>
                    </a:lnTo>
                    <a:lnTo>
                      <a:pt x="152" y="103"/>
                    </a:lnTo>
                    <a:lnTo>
                      <a:pt x="155" y="114"/>
                    </a:lnTo>
                    <a:lnTo>
                      <a:pt x="158" y="125"/>
                    </a:lnTo>
                    <a:lnTo>
                      <a:pt x="160" y="136"/>
                    </a:lnTo>
                    <a:lnTo>
                      <a:pt x="162" y="147"/>
                    </a:lnTo>
                    <a:lnTo>
                      <a:pt x="163" y="169"/>
                    </a:lnTo>
                    <a:lnTo>
                      <a:pt x="147" y="169"/>
                    </a:lnTo>
                    <a:lnTo>
                      <a:pt x="146" y="162"/>
                    </a:lnTo>
                    <a:lnTo>
                      <a:pt x="146" y="151"/>
                    </a:lnTo>
                    <a:lnTo>
                      <a:pt x="144" y="141"/>
                    </a:lnTo>
                    <a:lnTo>
                      <a:pt x="143" y="136"/>
                    </a:lnTo>
                    <a:lnTo>
                      <a:pt x="141" y="129"/>
                    </a:lnTo>
                    <a:lnTo>
                      <a:pt x="137" y="114"/>
                    </a:lnTo>
                    <a:lnTo>
                      <a:pt x="134" y="106"/>
                    </a:lnTo>
                    <a:lnTo>
                      <a:pt x="129" y="96"/>
                    </a:lnTo>
                    <a:lnTo>
                      <a:pt x="122" y="87"/>
                    </a:lnTo>
                    <a:lnTo>
                      <a:pt x="114" y="78"/>
                    </a:lnTo>
                    <a:lnTo>
                      <a:pt x="107" y="70"/>
                    </a:lnTo>
                    <a:lnTo>
                      <a:pt x="99" y="63"/>
                    </a:lnTo>
                    <a:lnTo>
                      <a:pt x="90" y="56"/>
                    </a:lnTo>
                    <a:lnTo>
                      <a:pt x="81" y="50"/>
                    </a:lnTo>
                    <a:lnTo>
                      <a:pt x="71" y="44"/>
                    </a:lnTo>
                    <a:lnTo>
                      <a:pt x="64" y="41"/>
                    </a:lnTo>
                    <a:lnTo>
                      <a:pt x="54" y="36"/>
                    </a:lnTo>
                    <a:lnTo>
                      <a:pt x="47" y="34"/>
                    </a:lnTo>
                    <a:lnTo>
                      <a:pt x="40" y="31"/>
                    </a:lnTo>
                    <a:lnTo>
                      <a:pt x="31" y="28"/>
                    </a:lnTo>
                    <a:lnTo>
                      <a:pt x="17" y="25"/>
                    </a:lnTo>
                    <a:lnTo>
                      <a:pt x="0" y="22"/>
                    </a:lnTo>
                    <a:lnTo>
                      <a:pt x="11" y="21"/>
                    </a:lnTo>
                    <a:lnTo>
                      <a:pt x="16" y="20"/>
                    </a:lnTo>
                    <a:lnTo>
                      <a:pt x="20" y="18"/>
                    </a:lnTo>
                    <a:lnTo>
                      <a:pt x="23" y="15"/>
                    </a:lnTo>
                    <a:lnTo>
                      <a:pt x="25" y="11"/>
                    </a:lnTo>
                    <a:lnTo>
                      <a:pt x="26" y="7"/>
                    </a:lnTo>
                    <a:lnTo>
                      <a:pt x="24" y="3"/>
                    </a:lnTo>
                    <a:lnTo>
                      <a:pt x="22" y="0"/>
                    </a:lnTo>
                    <a:close/>
                  </a:path>
                </a:pathLst>
              </a:custGeom>
              <a:solidFill>
                <a:srgbClr val="600000"/>
              </a:solidFill>
              <a:ln w="3175">
                <a:solidFill>
                  <a:srgbClr val="000000"/>
                </a:solidFill>
                <a:prstDash val="solid"/>
                <a:round/>
                <a:headEnd/>
                <a:tailEnd/>
              </a:ln>
            </p:spPr>
            <p:txBody>
              <a:bodyPr/>
              <a:lstStyle/>
              <a:p>
                <a:endParaRPr lang="fr-FR"/>
              </a:p>
            </p:txBody>
          </p:sp>
          <p:sp>
            <p:nvSpPr>
              <p:cNvPr id="17739" name="Freeform 222"/>
              <p:cNvSpPr>
                <a:spLocks/>
              </p:cNvSpPr>
              <p:nvPr/>
            </p:nvSpPr>
            <p:spPr bwMode="auto">
              <a:xfrm>
                <a:off x="2439" y="3049"/>
                <a:ext cx="152" cy="92"/>
              </a:xfrm>
              <a:custGeom>
                <a:avLst/>
                <a:gdLst>
                  <a:gd name="T0" fmla="*/ 0 w 152"/>
                  <a:gd name="T1" fmla="*/ 1 h 92"/>
                  <a:gd name="T2" fmla="*/ 21 w 152"/>
                  <a:gd name="T3" fmla="*/ 0 h 92"/>
                  <a:gd name="T4" fmla="*/ 39 w 152"/>
                  <a:gd name="T5" fmla="*/ 1 h 92"/>
                  <a:gd name="T6" fmla="*/ 57 w 152"/>
                  <a:gd name="T7" fmla="*/ 3 h 92"/>
                  <a:gd name="T8" fmla="*/ 70 w 152"/>
                  <a:gd name="T9" fmla="*/ 6 h 92"/>
                  <a:gd name="T10" fmla="*/ 82 w 152"/>
                  <a:gd name="T11" fmla="*/ 10 h 92"/>
                  <a:gd name="T12" fmla="*/ 93 w 152"/>
                  <a:gd name="T13" fmla="*/ 15 h 92"/>
                  <a:gd name="T14" fmla="*/ 102 w 152"/>
                  <a:gd name="T15" fmla="*/ 21 h 92"/>
                  <a:gd name="T16" fmla="*/ 111 w 152"/>
                  <a:gd name="T17" fmla="*/ 27 h 92"/>
                  <a:gd name="T18" fmla="*/ 120 w 152"/>
                  <a:gd name="T19" fmla="*/ 35 h 92"/>
                  <a:gd name="T20" fmla="*/ 126 w 152"/>
                  <a:gd name="T21" fmla="*/ 42 h 92"/>
                  <a:gd name="T22" fmla="*/ 132 w 152"/>
                  <a:gd name="T23" fmla="*/ 50 h 92"/>
                  <a:gd name="T24" fmla="*/ 138 w 152"/>
                  <a:gd name="T25" fmla="*/ 59 h 92"/>
                  <a:gd name="T26" fmla="*/ 143 w 152"/>
                  <a:gd name="T27" fmla="*/ 69 h 92"/>
                  <a:gd name="T28" fmla="*/ 146 w 152"/>
                  <a:gd name="T29" fmla="*/ 77 h 92"/>
                  <a:gd name="T30" fmla="*/ 152 w 152"/>
                  <a:gd name="T31" fmla="*/ 92 h 92"/>
                  <a:gd name="T32" fmla="*/ 131 w 152"/>
                  <a:gd name="T33" fmla="*/ 66 h 92"/>
                  <a:gd name="T34" fmla="*/ 122 w 152"/>
                  <a:gd name="T35" fmla="*/ 55 h 92"/>
                  <a:gd name="T36" fmla="*/ 115 w 152"/>
                  <a:gd name="T37" fmla="*/ 49 h 92"/>
                  <a:gd name="T38" fmla="*/ 107 w 152"/>
                  <a:gd name="T39" fmla="*/ 42 h 92"/>
                  <a:gd name="T40" fmla="*/ 100 w 152"/>
                  <a:gd name="T41" fmla="*/ 37 h 92"/>
                  <a:gd name="T42" fmla="*/ 89 w 152"/>
                  <a:gd name="T43" fmla="*/ 30 h 92"/>
                  <a:gd name="T44" fmla="*/ 78 w 152"/>
                  <a:gd name="T45" fmla="*/ 24 h 92"/>
                  <a:gd name="T46" fmla="*/ 68 w 152"/>
                  <a:gd name="T47" fmla="*/ 20 h 92"/>
                  <a:gd name="T48" fmla="*/ 56 w 152"/>
                  <a:gd name="T49" fmla="*/ 15 h 92"/>
                  <a:gd name="T50" fmla="*/ 45 w 152"/>
                  <a:gd name="T51" fmla="*/ 11 h 92"/>
                  <a:gd name="T52" fmla="*/ 37 w 152"/>
                  <a:gd name="T53" fmla="*/ 9 h 92"/>
                  <a:gd name="T54" fmla="*/ 28 w 152"/>
                  <a:gd name="T55" fmla="*/ 6 h 92"/>
                  <a:gd name="T56" fmla="*/ 17 w 152"/>
                  <a:gd name="T57" fmla="*/ 4 h 92"/>
                  <a:gd name="T58" fmla="*/ 0 w 152"/>
                  <a:gd name="T59" fmla="*/ 1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52" h="92">
                    <a:moveTo>
                      <a:pt x="0" y="1"/>
                    </a:moveTo>
                    <a:lnTo>
                      <a:pt x="21" y="0"/>
                    </a:lnTo>
                    <a:lnTo>
                      <a:pt x="39" y="1"/>
                    </a:lnTo>
                    <a:lnTo>
                      <a:pt x="57" y="3"/>
                    </a:lnTo>
                    <a:lnTo>
                      <a:pt x="70" y="6"/>
                    </a:lnTo>
                    <a:lnTo>
                      <a:pt x="82" y="10"/>
                    </a:lnTo>
                    <a:lnTo>
                      <a:pt x="93" y="15"/>
                    </a:lnTo>
                    <a:lnTo>
                      <a:pt x="102" y="21"/>
                    </a:lnTo>
                    <a:lnTo>
                      <a:pt x="111" y="27"/>
                    </a:lnTo>
                    <a:lnTo>
                      <a:pt x="120" y="35"/>
                    </a:lnTo>
                    <a:lnTo>
                      <a:pt x="126" y="42"/>
                    </a:lnTo>
                    <a:lnTo>
                      <a:pt x="132" y="50"/>
                    </a:lnTo>
                    <a:lnTo>
                      <a:pt x="138" y="59"/>
                    </a:lnTo>
                    <a:lnTo>
                      <a:pt x="143" y="69"/>
                    </a:lnTo>
                    <a:lnTo>
                      <a:pt x="146" y="77"/>
                    </a:lnTo>
                    <a:lnTo>
                      <a:pt x="152" y="92"/>
                    </a:lnTo>
                    <a:lnTo>
                      <a:pt x="131" y="66"/>
                    </a:lnTo>
                    <a:lnTo>
                      <a:pt x="122" y="55"/>
                    </a:lnTo>
                    <a:lnTo>
                      <a:pt x="115" y="49"/>
                    </a:lnTo>
                    <a:lnTo>
                      <a:pt x="107" y="42"/>
                    </a:lnTo>
                    <a:lnTo>
                      <a:pt x="100" y="37"/>
                    </a:lnTo>
                    <a:lnTo>
                      <a:pt x="89" y="30"/>
                    </a:lnTo>
                    <a:lnTo>
                      <a:pt x="78" y="24"/>
                    </a:lnTo>
                    <a:lnTo>
                      <a:pt x="68" y="20"/>
                    </a:lnTo>
                    <a:lnTo>
                      <a:pt x="56" y="15"/>
                    </a:lnTo>
                    <a:lnTo>
                      <a:pt x="45" y="11"/>
                    </a:lnTo>
                    <a:lnTo>
                      <a:pt x="37" y="9"/>
                    </a:lnTo>
                    <a:lnTo>
                      <a:pt x="28" y="6"/>
                    </a:lnTo>
                    <a:lnTo>
                      <a:pt x="17" y="4"/>
                    </a:lnTo>
                    <a:lnTo>
                      <a:pt x="0" y="1"/>
                    </a:lnTo>
                    <a:close/>
                  </a:path>
                </a:pathLst>
              </a:custGeom>
              <a:solidFill>
                <a:srgbClr val="A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740" name="Line 223"/>
              <p:cNvSpPr>
                <a:spLocks noChangeShapeType="1"/>
              </p:cNvSpPr>
              <p:nvPr/>
            </p:nvSpPr>
            <p:spPr bwMode="auto">
              <a:xfrm>
                <a:off x="2312" y="3051"/>
                <a:ext cx="1" cy="143"/>
              </a:xfrm>
              <a:prstGeom prst="line">
                <a:avLst/>
              </a:prstGeom>
              <a:noFill/>
              <a:ln w="3175">
                <a:solidFill>
                  <a:srgbClr val="4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41" name="Line 224"/>
              <p:cNvSpPr>
                <a:spLocks noChangeShapeType="1"/>
              </p:cNvSpPr>
              <p:nvPr/>
            </p:nvSpPr>
            <p:spPr bwMode="auto">
              <a:xfrm>
                <a:off x="2143" y="3052"/>
                <a:ext cx="1" cy="145"/>
              </a:xfrm>
              <a:prstGeom prst="line">
                <a:avLst/>
              </a:prstGeom>
              <a:noFill/>
              <a:ln w="3175">
                <a:solidFill>
                  <a:srgbClr val="4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42" name="Freeform 225"/>
              <p:cNvSpPr>
                <a:spLocks/>
              </p:cNvSpPr>
              <p:nvPr/>
            </p:nvSpPr>
            <p:spPr bwMode="auto">
              <a:xfrm>
                <a:off x="2157" y="3075"/>
                <a:ext cx="26" cy="8"/>
              </a:xfrm>
              <a:custGeom>
                <a:avLst/>
                <a:gdLst>
                  <a:gd name="T0" fmla="*/ 3 w 26"/>
                  <a:gd name="T1" fmla="*/ 0 h 8"/>
                  <a:gd name="T2" fmla="*/ 26 w 26"/>
                  <a:gd name="T3" fmla="*/ 0 h 8"/>
                  <a:gd name="T4" fmla="*/ 26 w 26"/>
                  <a:gd name="T5" fmla="*/ 4 h 8"/>
                  <a:gd name="T6" fmla="*/ 17 w 26"/>
                  <a:gd name="T7" fmla="*/ 4 h 8"/>
                  <a:gd name="T8" fmla="*/ 14 w 26"/>
                  <a:gd name="T9" fmla="*/ 6 h 8"/>
                  <a:gd name="T10" fmla="*/ 11 w 26"/>
                  <a:gd name="T11" fmla="*/ 8 h 8"/>
                  <a:gd name="T12" fmla="*/ 8 w 26"/>
                  <a:gd name="T13" fmla="*/ 8 h 8"/>
                  <a:gd name="T14" fmla="*/ 6 w 26"/>
                  <a:gd name="T15" fmla="*/ 8 h 8"/>
                  <a:gd name="T16" fmla="*/ 4 w 26"/>
                  <a:gd name="T17" fmla="*/ 7 h 8"/>
                  <a:gd name="T18" fmla="*/ 2 w 26"/>
                  <a:gd name="T19" fmla="*/ 5 h 8"/>
                  <a:gd name="T20" fmla="*/ 1 w 26"/>
                  <a:gd name="T21" fmla="*/ 4 h 8"/>
                  <a:gd name="T22" fmla="*/ 1 w 26"/>
                  <a:gd name="T23" fmla="*/ 2 h 8"/>
                  <a:gd name="T24" fmla="*/ 0 w 26"/>
                  <a:gd name="T25" fmla="*/ 0 h 8"/>
                  <a:gd name="T26" fmla="*/ 3 w 26"/>
                  <a:gd name="T27" fmla="*/ 0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6" h="8">
                    <a:moveTo>
                      <a:pt x="3" y="0"/>
                    </a:moveTo>
                    <a:lnTo>
                      <a:pt x="26" y="0"/>
                    </a:lnTo>
                    <a:lnTo>
                      <a:pt x="26" y="4"/>
                    </a:lnTo>
                    <a:lnTo>
                      <a:pt x="17" y="4"/>
                    </a:lnTo>
                    <a:lnTo>
                      <a:pt x="14" y="6"/>
                    </a:lnTo>
                    <a:lnTo>
                      <a:pt x="11" y="8"/>
                    </a:lnTo>
                    <a:lnTo>
                      <a:pt x="8" y="8"/>
                    </a:lnTo>
                    <a:lnTo>
                      <a:pt x="6" y="8"/>
                    </a:lnTo>
                    <a:lnTo>
                      <a:pt x="4" y="7"/>
                    </a:lnTo>
                    <a:lnTo>
                      <a:pt x="2" y="5"/>
                    </a:lnTo>
                    <a:lnTo>
                      <a:pt x="1" y="4"/>
                    </a:lnTo>
                    <a:lnTo>
                      <a:pt x="1" y="2"/>
                    </a:lnTo>
                    <a:lnTo>
                      <a:pt x="0" y="0"/>
                    </a:lnTo>
                    <a:lnTo>
                      <a:pt x="3" y="0"/>
                    </a:lnTo>
                    <a:close/>
                  </a:path>
                </a:pathLst>
              </a:custGeom>
              <a:solidFill>
                <a:srgbClr val="A00000"/>
              </a:solidFill>
              <a:ln w="3175">
                <a:solidFill>
                  <a:srgbClr val="400000"/>
                </a:solidFill>
                <a:prstDash val="solid"/>
                <a:round/>
                <a:headEnd/>
                <a:tailEnd/>
              </a:ln>
            </p:spPr>
            <p:txBody>
              <a:bodyPr/>
              <a:lstStyle/>
              <a:p>
                <a:endParaRPr lang="fr-FR"/>
              </a:p>
            </p:txBody>
          </p:sp>
          <p:sp>
            <p:nvSpPr>
              <p:cNvPr id="17743" name="Rectangle 226"/>
              <p:cNvSpPr>
                <a:spLocks noChangeArrowheads="1"/>
              </p:cNvSpPr>
              <p:nvPr/>
            </p:nvSpPr>
            <p:spPr bwMode="auto">
              <a:xfrm>
                <a:off x="1914" y="3047"/>
                <a:ext cx="211" cy="6"/>
              </a:xfrm>
              <a:prstGeom prst="rect">
                <a:avLst/>
              </a:prstGeom>
              <a:solidFill>
                <a:srgbClr val="A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44" name="Rectangle 227"/>
              <p:cNvSpPr>
                <a:spLocks noChangeArrowheads="1"/>
              </p:cNvSpPr>
              <p:nvPr/>
            </p:nvSpPr>
            <p:spPr bwMode="auto">
              <a:xfrm>
                <a:off x="2123" y="3050"/>
                <a:ext cx="181" cy="7"/>
              </a:xfrm>
              <a:prstGeom prst="rect">
                <a:avLst/>
              </a:prstGeom>
              <a:solidFill>
                <a:srgbClr val="A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45" name="Rectangle 228"/>
              <p:cNvSpPr>
                <a:spLocks noChangeArrowheads="1"/>
              </p:cNvSpPr>
              <p:nvPr/>
            </p:nvSpPr>
            <p:spPr bwMode="auto">
              <a:xfrm>
                <a:off x="1950" y="3072"/>
                <a:ext cx="150" cy="101"/>
              </a:xfrm>
              <a:prstGeom prst="rect">
                <a:avLst/>
              </a:prstGeom>
              <a:solidFill>
                <a:srgbClr val="800000"/>
              </a:solidFill>
              <a:ln w="3175">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46" name="Rectangle 229"/>
              <p:cNvSpPr>
                <a:spLocks noChangeArrowheads="1"/>
              </p:cNvSpPr>
              <p:nvPr/>
            </p:nvSpPr>
            <p:spPr bwMode="auto">
              <a:xfrm>
                <a:off x="1965" y="3075"/>
                <a:ext cx="7" cy="8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47" name="Rectangle 230"/>
              <p:cNvSpPr>
                <a:spLocks noChangeArrowheads="1"/>
              </p:cNvSpPr>
              <p:nvPr/>
            </p:nvSpPr>
            <p:spPr bwMode="auto">
              <a:xfrm>
                <a:off x="1984" y="3075"/>
                <a:ext cx="7" cy="8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48" name="Rectangle 231"/>
              <p:cNvSpPr>
                <a:spLocks noChangeArrowheads="1"/>
              </p:cNvSpPr>
              <p:nvPr/>
            </p:nvSpPr>
            <p:spPr bwMode="auto">
              <a:xfrm>
                <a:off x="2002" y="3075"/>
                <a:ext cx="7" cy="8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49" name="Rectangle 232"/>
              <p:cNvSpPr>
                <a:spLocks noChangeArrowheads="1"/>
              </p:cNvSpPr>
              <p:nvPr/>
            </p:nvSpPr>
            <p:spPr bwMode="auto">
              <a:xfrm>
                <a:off x="2020" y="3075"/>
                <a:ext cx="7" cy="8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50" name="Rectangle 233"/>
              <p:cNvSpPr>
                <a:spLocks noChangeArrowheads="1"/>
              </p:cNvSpPr>
              <p:nvPr/>
            </p:nvSpPr>
            <p:spPr bwMode="auto">
              <a:xfrm>
                <a:off x="1888" y="3055"/>
                <a:ext cx="11" cy="81"/>
              </a:xfrm>
              <a:prstGeom prst="rect">
                <a:avLst/>
              </a:prstGeom>
              <a:solidFill>
                <a:srgbClr val="FF0000"/>
              </a:solidFill>
              <a:ln w="3175">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51" name="Freeform 234"/>
              <p:cNvSpPr>
                <a:spLocks/>
              </p:cNvSpPr>
              <p:nvPr/>
            </p:nvSpPr>
            <p:spPr bwMode="auto">
              <a:xfrm>
                <a:off x="1898" y="3054"/>
                <a:ext cx="43" cy="83"/>
              </a:xfrm>
              <a:custGeom>
                <a:avLst/>
                <a:gdLst>
                  <a:gd name="T0" fmla="*/ 0 w 43"/>
                  <a:gd name="T1" fmla="*/ 0 h 83"/>
                  <a:gd name="T2" fmla="*/ 8 w 43"/>
                  <a:gd name="T3" fmla="*/ 1 h 83"/>
                  <a:gd name="T4" fmla="*/ 15 w 43"/>
                  <a:gd name="T5" fmla="*/ 3 h 83"/>
                  <a:gd name="T6" fmla="*/ 20 w 43"/>
                  <a:gd name="T7" fmla="*/ 5 h 83"/>
                  <a:gd name="T8" fmla="*/ 26 w 43"/>
                  <a:gd name="T9" fmla="*/ 9 h 83"/>
                  <a:gd name="T10" fmla="*/ 31 w 43"/>
                  <a:gd name="T11" fmla="*/ 14 h 83"/>
                  <a:gd name="T12" fmla="*/ 36 w 43"/>
                  <a:gd name="T13" fmla="*/ 18 h 83"/>
                  <a:gd name="T14" fmla="*/ 39 w 43"/>
                  <a:gd name="T15" fmla="*/ 23 h 83"/>
                  <a:gd name="T16" fmla="*/ 42 w 43"/>
                  <a:gd name="T17" fmla="*/ 31 h 83"/>
                  <a:gd name="T18" fmla="*/ 43 w 43"/>
                  <a:gd name="T19" fmla="*/ 37 h 83"/>
                  <a:gd name="T20" fmla="*/ 43 w 43"/>
                  <a:gd name="T21" fmla="*/ 45 h 83"/>
                  <a:gd name="T22" fmla="*/ 42 w 43"/>
                  <a:gd name="T23" fmla="*/ 52 h 83"/>
                  <a:gd name="T24" fmla="*/ 39 w 43"/>
                  <a:gd name="T25" fmla="*/ 60 h 83"/>
                  <a:gd name="T26" fmla="*/ 36 w 43"/>
                  <a:gd name="T27" fmla="*/ 66 h 83"/>
                  <a:gd name="T28" fmla="*/ 29 w 43"/>
                  <a:gd name="T29" fmla="*/ 72 h 83"/>
                  <a:gd name="T30" fmla="*/ 23 w 43"/>
                  <a:gd name="T31" fmla="*/ 77 h 83"/>
                  <a:gd name="T32" fmla="*/ 17 w 43"/>
                  <a:gd name="T33" fmla="*/ 79 h 83"/>
                  <a:gd name="T34" fmla="*/ 11 w 43"/>
                  <a:gd name="T35" fmla="*/ 81 h 83"/>
                  <a:gd name="T36" fmla="*/ 4 w 43"/>
                  <a:gd name="T37" fmla="*/ 82 h 83"/>
                  <a:gd name="T38" fmla="*/ 0 w 43"/>
                  <a:gd name="T39" fmla="*/ 83 h 83"/>
                  <a:gd name="T40" fmla="*/ 0 w 43"/>
                  <a:gd name="T41" fmla="*/ 0 h 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3" h="83">
                    <a:moveTo>
                      <a:pt x="0" y="0"/>
                    </a:moveTo>
                    <a:lnTo>
                      <a:pt x="8" y="1"/>
                    </a:lnTo>
                    <a:lnTo>
                      <a:pt x="15" y="3"/>
                    </a:lnTo>
                    <a:lnTo>
                      <a:pt x="20" y="5"/>
                    </a:lnTo>
                    <a:lnTo>
                      <a:pt x="26" y="9"/>
                    </a:lnTo>
                    <a:lnTo>
                      <a:pt x="31" y="14"/>
                    </a:lnTo>
                    <a:lnTo>
                      <a:pt x="36" y="18"/>
                    </a:lnTo>
                    <a:lnTo>
                      <a:pt x="39" y="23"/>
                    </a:lnTo>
                    <a:lnTo>
                      <a:pt x="42" y="31"/>
                    </a:lnTo>
                    <a:lnTo>
                      <a:pt x="43" y="37"/>
                    </a:lnTo>
                    <a:lnTo>
                      <a:pt x="43" y="45"/>
                    </a:lnTo>
                    <a:lnTo>
                      <a:pt x="42" y="52"/>
                    </a:lnTo>
                    <a:lnTo>
                      <a:pt x="39" y="60"/>
                    </a:lnTo>
                    <a:lnTo>
                      <a:pt x="36" y="66"/>
                    </a:lnTo>
                    <a:lnTo>
                      <a:pt x="29" y="72"/>
                    </a:lnTo>
                    <a:lnTo>
                      <a:pt x="23" y="77"/>
                    </a:lnTo>
                    <a:lnTo>
                      <a:pt x="17" y="79"/>
                    </a:lnTo>
                    <a:lnTo>
                      <a:pt x="11" y="81"/>
                    </a:lnTo>
                    <a:lnTo>
                      <a:pt x="4" y="82"/>
                    </a:lnTo>
                    <a:lnTo>
                      <a:pt x="0" y="83"/>
                    </a:lnTo>
                    <a:lnTo>
                      <a:pt x="0" y="0"/>
                    </a:lnTo>
                    <a:close/>
                  </a:path>
                </a:pathLst>
              </a:custGeom>
              <a:solidFill>
                <a:srgbClr val="FF0000"/>
              </a:solidFill>
              <a:ln w="3175">
                <a:solidFill>
                  <a:srgbClr val="000000"/>
                </a:solidFill>
                <a:prstDash val="solid"/>
                <a:round/>
                <a:headEnd/>
                <a:tailEnd/>
              </a:ln>
            </p:spPr>
            <p:txBody>
              <a:bodyPr/>
              <a:lstStyle/>
              <a:p>
                <a:endParaRPr lang="fr-FR"/>
              </a:p>
            </p:txBody>
          </p:sp>
          <p:sp>
            <p:nvSpPr>
              <p:cNvPr id="17752" name="Oval 235"/>
              <p:cNvSpPr>
                <a:spLocks noChangeArrowheads="1"/>
              </p:cNvSpPr>
              <p:nvPr/>
            </p:nvSpPr>
            <p:spPr bwMode="auto">
              <a:xfrm>
                <a:off x="2005" y="3064"/>
                <a:ext cx="139" cy="138"/>
              </a:xfrm>
              <a:prstGeom prst="ellipse">
                <a:avLst/>
              </a:prstGeom>
              <a:solidFill>
                <a:srgbClr val="808080"/>
              </a:solidFill>
              <a:ln w="317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53" name="Oval 236"/>
              <p:cNvSpPr>
                <a:spLocks noChangeArrowheads="1"/>
              </p:cNvSpPr>
              <p:nvPr/>
            </p:nvSpPr>
            <p:spPr bwMode="auto">
              <a:xfrm>
                <a:off x="2023" y="3081"/>
                <a:ext cx="104" cy="103"/>
              </a:xfrm>
              <a:prstGeom prst="ellipse">
                <a:avLst/>
              </a:prstGeom>
              <a:solidFill>
                <a:srgbClr val="FFFFFF"/>
              </a:solidFill>
              <a:ln w="317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54" name="Oval 237"/>
              <p:cNvSpPr>
                <a:spLocks noChangeArrowheads="1"/>
              </p:cNvSpPr>
              <p:nvPr/>
            </p:nvSpPr>
            <p:spPr bwMode="auto">
              <a:xfrm>
                <a:off x="2035" y="3094"/>
                <a:ext cx="80" cy="79"/>
              </a:xfrm>
              <a:prstGeom prst="ellipse">
                <a:avLst/>
              </a:prstGeom>
              <a:solidFill>
                <a:srgbClr val="C0C0C0"/>
              </a:solidFill>
              <a:ln w="3175">
                <a:solidFill>
                  <a:srgbClr val="808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55" name="Line 238"/>
              <p:cNvSpPr>
                <a:spLocks noChangeShapeType="1"/>
              </p:cNvSpPr>
              <p:nvPr/>
            </p:nvSpPr>
            <p:spPr bwMode="auto">
              <a:xfrm>
                <a:off x="2056" y="3103"/>
                <a:ext cx="21" cy="29"/>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56" name="Line 239"/>
              <p:cNvSpPr>
                <a:spLocks noChangeShapeType="1"/>
              </p:cNvSpPr>
              <p:nvPr/>
            </p:nvSpPr>
            <p:spPr bwMode="auto">
              <a:xfrm>
                <a:off x="2075" y="3097"/>
                <a:ext cx="1" cy="35"/>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57" name="Line 240"/>
              <p:cNvSpPr>
                <a:spLocks noChangeShapeType="1"/>
              </p:cNvSpPr>
              <p:nvPr/>
            </p:nvSpPr>
            <p:spPr bwMode="auto">
              <a:xfrm flipV="1">
                <a:off x="2076" y="3102"/>
                <a:ext cx="18" cy="29"/>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58" name="Line 241"/>
              <p:cNvSpPr>
                <a:spLocks noChangeShapeType="1"/>
              </p:cNvSpPr>
              <p:nvPr/>
            </p:nvSpPr>
            <p:spPr bwMode="auto">
              <a:xfrm flipV="1">
                <a:off x="2077" y="3115"/>
                <a:ext cx="32" cy="2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59" name="Line 242"/>
              <p:cNvSpPr>
                <a:spLocks noChangeShapeType="1"/>
              </p:cNvSpPr>
              <p:nvPr/>
            </p:nvSpPr>
            <p:spPr bwMode="auto">
              <a:xfrm flipH="1" flipV="1">
                <a:off x="2043" y="3116"/>
                <a:ext cx="32" cy="2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60" name="Line 243"/>
              <p:cNvSpPr>
                <a:spLocks noChangeShapeType="1"/>
              </p:cNvSpPr>
              <p:nvPr/>
            </p:nvSpPr>
            <p:spPr bwMode="auto">
              <a:xfrm flipV="1">
                <a:off x="2054" y="3135"/>
                <a:ext cx="21" cy="3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61" name="Line 244"/>
              <p:cNvSpPr>
                <a:spLocks noChangeShapeType="1"/>
              </p:cNvSpPr>
              <p:nvPr/>
            </p:nvSpPr>
            <p:spPr bwMode="auto">
              <a:xfrm flipV="1">
                <a:off x="2074" y="3136"/>
                <a:ext cx="1" cy="35"/>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62" name="Line 245"/>
              <p:cNvSpPr>
                <a:spLocks noChangeShapeType="1"/>
              </p:cNvSpPr>
              <p:nvPr/>
            </p:nvSpPr>
            <p:spPr bwMode="auto">
              <a:xfrm>
                <a:off x="2075" y="3135"/>
                <a:ext cx="20" cy="3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63" name="Line 246"/>
              <p:cNvSpPr>
                <a:spLocks noChangeShapeType="1"/>
              </p:cNvSpPr>
              <p:nvPr/>
            </p:nvSpPr>
            <p:spPr bwMode="auto">
              <a:xfrm>
                <a:off x="2077" y="3132"/>
                <a:ext cx="31" cy="2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64" name="Line 247"/>
              <p:cNvSpPr>
                <a:spLocks noChangeShapeType="1"/>
              </p:cNvSpPr>
              <p:nvPr/>
            </p:nvSpPr>
            <p:spPr bwMode="auto">
              <a:xfrm flipH="1">
                <a:off x="2042" y="3132"/>
                <a:ext cx="29" cy="18"/>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65" name="Line 248"/>
              <p:cNvSpPr>
                <a:spLocks noChangeShapeType="1"/>
              </p:cNvSpPr>
              <p:nvPr/>
            </p:nvSpPr>
            <p:spPr bwMode="auto">
              <a:xfrm flipV="1">
                <a:off x="2038" y="3133"/>
                <a:ext cx="77" cy="1"/>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66" name="Oval 249"/>
              <p:cNvSpPr>
                <a:spLocks noChangeArrowheads="1"/>
              </p:cNvSpPr>
              <p:nvPr/>
            </p:nvSpPr>
            <p:spPr bwMode="auto">
              <a:xfrm>
                <a:off x="2055" y="3114"/>
                <a:ext cx="39" cy="38"/>
              </a:xfrm>
              <a:prstGeom prst="ellipse">
                <a:avLst/>
              </a:prstGeom>
              <a:solidFill>
                <a:srgbClr val="E00000"/>
              </a:solidFill>
              <a:ln w="3175">
                <a:solidFill>
                  <a:srgbClr val="808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67" name="Oval 250"/>
              <p:cNvSpPr>
                <a:spLocks noChangeArrowheads="1"/>
              </p:cNvSpPr>
              <p:nvPr/>
            </p:nvSpPr>
            <p:spPr bwMode="auto">
              <a:xfrm>
                <a:off x="2062" y="3121"/>
                <a:ext cx="26" cy="24"/>
              </a:xfrm>
              <a:prstGeom prst="ellipse">
                <a:avLst/>
              </a:prstGeom>
              <a:solidFill>
                <a:srgbClr val="A00000"/>
              </a:solidFill>
              <a:ln w="3175">
                <a:solidFill>
                  <a:srgbClr val="808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68" name="Freeform 251"/>
              <p:cNvSpPr>
                <a:spLocks/>
              </p:cNvSpPr>
              <p:nvPr/>
            </p:nvSpPr>
            <p:spPr bwMode="auto">
              <a:xfrm>
                <a:off x="2350" y="3110"/>
                <a:ext cx="204" cy="101"/>
              </a:xfrm>
              <a:custGeom>
                <a:avLst/>
                <a:gdLst>
                  <a:gd name="T0" fmla="*/ 204 w 1007"/>
                  <a:gd name="T1" fmla="*/ 101 h 504"/>
                  <a:gd name="T2" fmla="*/ 204 w 1007"/>
                  <a:gd name="T3" fmla="*/ 101 h 504"/>
                  <a:gd name="T4" fmla="*/ 102 w 1007"/>
                  <a:gd name="T5" fmla="*/ 0 h 504"/>
                  <a:gd name="T6" fmla="*/ 0 w 1007"/>
                  <a:gd name="T7" fmla="*/ 100 h 504"/>
                  <a:gd name="T8" fmla="*/ 102 w 1007"/>
                  <a:gd name="T9" fmla="*/ 101 h 504"/>
                  <a:gd name="T10" fmla="*/ 204 w 1007"/>
                  <a:gd name="T11" fmla="*/ 101 h 5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7" h="504">
                    <a:moveTo>
                      <a:pt x="1006" y="504"/>
                    </a:moveTo>
                    <a:cubicBezTo>
                      <a:pt x="1006" y="504"/>
                      <a:pt x="1007" y="503"/>
                      <a:pt x="1007" y="503"/>
                    </a:cubicBezTo>
                    <a:cubicBezTo>
                      <a:pt x="1007" y="225"/>
                      <a:pt x="781" y="1"/>
                      <a:pt x="503" y="1"/>
                    </a:cubicBezTo>
                    <a:cubicBezTo>
                      <a:pt x="226" y="0"/>
                      <a:pt x="1" y="224"/>
                      <a:pt x="0" y="501"/>
                    </a:cubicBezTo>
                    <a:lnTo>
                      <a:pt x="503" y="503"/>
                    </a:lnTo>
                    <a:lnTo>
                      <a:pt x="1006" y="504"/>
                    </a:lnTo>
                    <a:close/>
                  </a:path>
                </a:pathLst>
              </a:custGeom>
              <a:solidFill>
                <a:srgbClr val="202020"/>
              </a:solidFill>
              <a:ln w="3175">
                <a:solidFill>
                  <a:srgbClr val="000000"/>
                </a:solidFill>
                <a:prstDash val="solid"/>
                <a:round/>
                <a:headEnd/>
                <a:tailEnd/>
              </a:ln>
            </p:spPr>
            <p:txBody>
              <a:bodyPr/>
              <a:lstStyle/>
              <a:p>
                <a:endParaRPr lang="fr-FR"/>
              </a:p>
            </p:txBody>
          </p:sp>
          <p:sp>
            <p:nvSpPr>
              <p:cNvPr id="17769" name="Freeform 252"/>
              <p:cNvSpPr>
                <a:spLocks/>
              </p:cNvSpPr>
              <p:nvPr/>
            </p:nvSpPr>
            <p:spPr bwMode="auto">
              <a:xfrm>
                <a:off x="2345" y="3083"/>
                <a:ext cx="257" cy="128"/>
              </a:xfrm>
              <a:custGeom>
                <a:avLst/>
                <a:gdLst>
                  <a:gd name="T0" fmla="*/ 2 w 257"/>
                  <a:gd name="T1" fmla="*/ 98 h 128"/>
                  <a:gd name="T2" fmla="*/ 5 w 257"/>
                  <a:gd name="T3" fmla="*/ 87 h 128"/>
                  <a:gd name="T4" fmla="*/ 10 w 257"/>
                  <a:gd name="T5" fmla="*/ 74 h 128"/>
                  <a:gd name="T6" fmla="*/ 16 w 257"/>
                  <a:gd name="T7" fmla="*/ 63 h 128"/>
                  <a:gd name="T8" fmla="*/ 23 w 257"/>
                  <a:gd name="T9" fmla="*/ 52 h 128"/>
                  <a:gd name="T10" fmla="*/ 32 w 257"/>
                  <a:gd name="T11" fmla="*/ 41 h 128"/>
                  <a:gd name="T12" fmla="*/ 43 w 257"/>
                  <a:gd name="T13" fmla="*/ 30 h 128"/>
                  <a:gd name="T14" fmla="*/ 54 w 257"/>
                  <a:gd name="T15" fmla="*/ 22 h 128"/>
                  <a:gd name="T16" fmla="*/ 65 w 257"/>
                  <a:gd name="T17" fmla="*/ 15 h 128"/>
                  <a:gd name="T18" fmla="*/ 78 w 257"/>
                  <a:gd name="T19" fmla="*/ 9 h 128"/>
                  <a:gd name="T20" fmla="*/ 90 w 257"/>
                  <a:gd name="T21" fmla="*/ 5 h 128"/>
                  <a:gd name="T22" fmla="*/ 105 w 257"/>
                  <a:gd name="T23" fmla="*/ 1 h 128"/>
                  <a:gd name="T24" fmla="*/ 123 w 257"/>
                  <a:gd name="T25" fmla="*/ 0 h 128"/>
                  <a:gd name="T26" fmla="*/ 136 w 257"/>
                  <a:gd name="T27" fmla="*/ 0 h 128"/>
                  <a:gd name="T28" fmla="*/ 150 w 257"/>
                  <a:gd name="T29" fmla="*/ 2 h 128"/>
                  <a:gd name="T30" fmla="*/ 162 w 257"/>
                  <a:gd name="T31" fmla="*/ 5 h 128"/>
                  <a:gd name="T32" fmla="*/ 176 w 257"/>
                  <a:gd name="T33" fmla="*/ 9 h 128"/>
                  <a:gd name="T34" fmla="*/ 190 w 257"/>
                  <a:gd name="T35" fmla="*/ 16 h 128"/>
                  <a:gd name="T36" fmla="*/ 200 w 257"/>
                  <a:gd name="T37" fmla="*/ 22 h 128"/>
                  <a:gd name="T38" fmla="*/ 209 w 257"/>
                  <a:gd name="T39" fmla="*/ 30 h 128"/>
                  <a:gd name="T40" fmla="*/ 218 w 257"/>
                  <a:gd name="T41" fmla="*/ 38 h 128"/>
                  <a:gd name="T42" fmla="*/ 226 w 257"/>
                  <a:gd name="T43" fmla="*/ 46 h 128"/>
                  <a:gd name="T44" fmla="*/ 234 w 257"/>
                  <a:gd name="T45" fmla="*/ 56 h 128"/>
                  <a:gd name="T46" fmla="*/ 240 w 257"/>
                  <a:gd name="T47" fmla="*/ 65 h 128"/>
                  <a:gd name="T48" fmla="*/ 246 w 257"/>
                  <a:gd name="T49" fmla="*/ 77 h 128"/>
                  <a:gd name="T50" fmla="*/ 251 w 257"/>
                  <a:gd name="T51" fmla="*/ 89 h 128"/>
                  <a:gd name="T52" fmla="*/ 255 w 257"/>
                  <a:gd name="T53" fmla="*/ 106 h 128"/>
                  <a:gd name="T54" fmla="*/ 257 w 257"/>
                  <a:gd name="T55" fmla="*/ 119 h 128"/>
                  <a:gd name="T56" fmla="*/ 257 w 257"/>
                  <a:gd name="T57" fmla="*/ 128 h 128"/>
                  <a:gd name="T58" fmla="*/ 204 w 257"/>
                  <a:gd name="T59" fmla="*/ 121 h 128"/>
                  <a:gd name="T60" fmla="*/ 203 w 257"/>
                  <a:gd name="T61" fmla="*/ 107 h 128"/>
                  <a:gd name="T62" fmla="*/ 199 w 257"/>
                  <a:gd name="T63" fmla="*/ 95 h 128"/>
                  <a:gd name="T64" fmla="*/ 196 w 257"/>
                  <a:gd name="T65" fmla="*/ 87 h 128"/>
                  <a:gd name="T66" fmla="*/ 192 w 257"/>
                  <a:gd name="T67" fmla="*/ 78 h 128"/>
                  <a:gd name="T68" fmla="*/ 187 w 257"/>
                  <a:gd name="T69" fmla="*/ 70 h 128"/>
                  <a:gd name="T70" fmla="*/ 177 w 257"/>
                  <a:gd name="T71" fmla="*/ 60 h 128"/>
                  <a:gd name="T72" fmla="*/ 166 w 257"/>
                  <a:gd name="T73" fmla="*/ 49 h 128"/>
                  <a:gd name="T74" fmla="*/ 152 w 257"/>
                  <a:gd name="T75" fmla="*/ 42 h 128"/>
                  <a:gd name="T76" fmla="*/ 137 w 257"/>
                  <a:gd name="T77" fmla="*/ 35 h 128"/>
                  <a:gd name="T78" fmla="*/ 123 w 257"/>
                  <a:gd name="T79" fmla="*/ 33 h 128"/>
                  <a:gd name="T80" fmla="*/ 106 w 257"/>
                  <a:gd name="T81" fmla="*/ 32 h 128"/>
                  <a:gd name="T82" fmla="*/ 92 w 257"/>
                  <a:gd name="T83" fmla="*/ 33 h 128"/>
                  <a:gd name="T84" fmla="*/ 75 w 257"/>
                  <a:gd name="T85" fmla="*/ 37 h 128"/>
                  <a:gd name="T86" fmla="*/ 64 w 257"/>
                  <a:gd name="T87" fmla="*/ 43 h 128"/>
                  <a:gd name="T88" fmla="*/ 53 w 257"/>
                  <a:gd name="T89" fmla="*/ 49 h 128"/>
                  <a:gd name="T90" fmla="*/ 43 w 257"/>
                  <a:gd name="T91" fmla="*/ 57 h 128"/>
                  <a:gd name="T92" fmla="*/ 35 w 257"/>
                  <a:gd name="T93" fmla="*/ 66 h 128"/>
                  <a:gd name="T94" fmla="*/ 28 w 257"/>
                  <a:gd name="T95" fmla="*/ 75 h 128"/>
                  <a:gd name="T96" fmla="*/ 23 w 257"/>
                  <a:gd name="T97" fmla="*/ 84 h 128"/>
                  <a:gd name="T98" fmla="*/ 19 w 257"/>
                  <a:gd name="T99" fmla="*/ 93 h 128"/>
                  <a:gd name="T100" fmla="*/ 15 w 257"/>
                  <a:gd name="T101" fmla="*/ 106 h 1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57" h="128">
                    <a:moveTo>
                      <a:pt x="0" y="106"/>
                    </a:moveTo>
                    <a:lnTo>
                      <a:pt x="2" y="98"/>
                    </a:lnTo>
                    <a:lnTo>
                      <a:pt x="3" y="93"/>
                    </a:lnTo>
                    <a:lnTo>
                      <a:pt x="5" y="87"/>
                    </a:lnTo>
                    <a:lnTo>
                      <a:pt x="7" y="81"/>
                    </a:lnTo>
                    <a:lnTo>
                      <a:pt x="10" y="74"/>
                    </a:lnTo>
                    <a:lnTo>
                      <a:pt x="13" y="69"/>
                    </a:lnTo>
                    <a:lnTo>
                      <a:pt x="16" y="63"/>
                    </a:lnTo>
                    <a:lnTo>
                      <a:pt x="19" y="58"/>
                    </a:lnTo>
                    <a:lnTo>
                      <a:pt x="23" y="52"/>
                    </a:lnTo>
                    <a:lnTo>
                      <a:pt x="27" y="47"/>
                    </a:lnTo>
                    <a:lnTo>
                      <a:pt x="32" y="41"/>
                    </a:lnTo>
                    <a:lnTo>
                      <a:pt x="39" y="34"/>
                    </a:lnTo>
                    <a:lnTo>
                      <a:pt x="43" y="30"/>
                    </a:lnTo>
                    <a:lnTo>
                      <a:pt x="48" y="26"/>
                    </a:lnTo>
                    <a:lnTo>
                      <a:pt x="54" y="22"/>
                    </a:lnTo>
                    <a:lnTo>
                      <a:pt x="60" y="18"/>
                    </a:lnTo>
                    <a:lnTo>
                      <a:pt x="65" y="15"/>
                    </a:lnTo>
                    <a:lnTo>
                      <a:pt x="71" y="12"/>
                    </a:lnTo>
                    <a:lnTo>
                      <a:pt x="78" y="9"/>
                    </a:lnTo>
                    <a:lnTo>
                      <a:pt x="85" y="7"/>
                    </a:lnTo>
                    <a:lnTo>
                      <a:pt x="90" y="5"/>
                    </a:lnTo>
                    <a:lnTo>
                      <a:pt x="98" y="3"/>
                    </a:lnTo>
                    <a:lnTo>
                      <a:pt x="105" y="1"/>
                    </a:lnTo>
                    <a:lnTo>
                      <a:pt x="114" y="0"/>
                    </a:lnTo>
                    <a:lnTo>
                      <a:pt x="123" y="0"/>
                    </a:lnTo>
                    <a:lnTo>
                      <a:pt x="129" y="0"/>
                    </a:lnTo>
                    <a:lnTo>
                      <a:pt x="136" y="0"/>
                    </a:lnTo>
                    <a:lnTo>
                      <a:pt x="143" y="1"/>
                    </a:lnTo>
                    <a:lnTo>
                      <a:pt x="150" y="2"/>
                    </a:lnTo>
                    <a:lnTo>
                      <a:pt x="156" y="3"/>
                    </a:lnTo>
                    <a:lnTo>
                      <a:pt x="162" y="5"/>
                    </a:lnTo>
                    <a:lnTo>
                      <a:pt x="169" y="7"/>
                    </a:lnTo>
                    <a:lnTo>
                      <a:pt x="176" y="9"/>
                    </a:lnTo>
                    <a:lnTo>
                      <a:pt x="183" y="12"/>
                    </a:lnTo>
                    <a:lnTo>
                      <a:pt x="190" y="16"/>
                    </a:lnTo>
                    <a:lnTo>
                      <a:pt x="196" y="19"/>
                    </a:lnTo>
                    <a:lnTo>
                      <a:pt x="200" y="22"/>
                    </a:lnTo>
                    <a:lnTo>
                      <a:pt x="205" y="26"/>
                    </a:lnTo>
                    <a:lnTo>
                      <a:pt x="209" y="30"/>
                    </a:lnTo>
                    <a:lnTo>
                      <a:pt x="214" y="34"/>
                    </a:lnTo>
                    <a:lnTo>
                      <a:pt x="218" y="38"/>
                    </a:lnTo>
                    <a:lnTo>
                      <a:pt x="222" y="42"/>
                    </a:lnTo>
                    <a:lnTo>
                      <a:pt x="226" y="46"/>
                    </a:lnTo>
                    <a:lnTo>
                      <a:pt x="230" y="51"/>
                    </a:lnTo>
                    <a:lnTo>
                      <a:pt x="234" y="56"/>
                    </a:lnTo>
                    <a:lnTo>
                      <a:pt x="237" y="60"/>
                    </a:lnTo>
                    <a:lnTo>
                      <a:pt x="240" y="65"/>
                    </a:lnTo>
                    <a:lnTo>
                      <a:pt x="244" y="72"/>
                    </a:lnTo>
                    <a:lnTo>
                      <a:pt x="246" y="77"/>
                    </a:lnTo>
                    <a:lnTo>
                      <a:pt x="249" y="84"/>
                    </a:lnTo>
                    <a:lnTo>
                      <a:pt x="251" y="89"/>
                    </a:lnTo>
                    <a:lnTo>
                      <a:pt x="253" y="97"/>
                    </a:lnTo>
                    <a:lnTo>
                      <a:pt x="255" y="106"/>
                    </a:lnTo>
                    <a:lnTo>
                      <a:pt x="256" y="114"/>
                    </a:lnTo>
                    <a:lnTo>
                      <a:pt x="257" y="119"/>
                    </a:lnTo>
                    <a:lnTo>
                      <a:pt x="257" y="123"/>
                    </a:lnTo>
                    <a:lnTo>
                      <a:pt x="257" y="128"/>
                    </a:lnTo>
                    <a:lnTo>
                      <a:pt x="204" y="128"/>
                    </a:lnTo>
                    <a:lnTo>
                      <a:pt x="204" y="121"/>
                    </a:lnTo>
                    <a:lnTo>
                      <a:pt x="203" y="114"/>
                    </a:lnTo>
                    <a:lnTo>
                      <a:pt x="203" y="107"/>
                    </a:lnTo>
                    <a:lnTo>
                      <a:pt x="201" y="100"/>
                    </a:lnTo>
                    <a:lnTo>
                      <a:pt x="199" y="95"/>
                    </a:lnTo>
                    <a:lnTo>
                      <a:pt x="198" y="91"/>
                    </a:lnTo>
                    <a:lnTo>
                      <a:pt x="196" y="87"/>
                    </a:lnTo>
                    <a:lnTo>
                      <a:pt x="194" y="82"/>
                    </a:lnTo>
                    <a:lnTo>
                      <a:pt x="192" y="78"/>
                    </a:lnTo>
                    <a:lnTo>
                      <a:pt x="189" y="73"/>
                    </a:lnTo>
                    <a:lnTo>
                      <a:pt x="187" y="70"/>
                    </a:lnTo>
                    <a:lnTo>
                      <a:pt x="183" y="66"/>
                    </a:lnTo>
                    <a:lnTo>
                      <a:pt x="177" y="60"/>
                    </a:lnTo>
                    <a:lnTo>
                      <a:pt x="171" y="54"/>
                    </a:lnTo>
                    <a:lnTo>
                      <a:pt x="166" y="49"/>
                    </a:lnTo>
                    <a:lnTo>
                      <a:pt x="159" y="45"/>
                    </a:lnTo>
                    <a:lnTo>
                      <a:pt x="152" y="42"/>
                    </a:lnTo>
                    <a:lnTo>
                      <a:pt x="144" y="38"/>
                    </a:lnTo>
                    <a:lnTo>
                      <a:pt x="137" y="35"/>
                    </a:lnTo>
                    <a:lnTo>
                      <a:pt x="130" y="34"/>
                    </a:lnTo>
                    <a:lnTo>
                      <a:pt x="123" y="33"/>
                    </a:lnTo>
                    <a:lnTo>
                      <a:pt x="114" y="32"/>
                    </a:lnTo>
                    <a:lnTo>
                      <a:pt x="106" y="32"/>
                    </a:lnTo>
                    <a:lnTo>
                      <a:pt x="99" y="32"/>
                    </a:lnTo>
                    <a:lnTo>
                      <a:pt x="92" y="33"/>
                    </a:lnTo>
                    <a:lnTo>
                      <a:pt x="84" y="35"/>
                    </a:lnTo>
                    <a:lnTo>
                      <a:pt x="75" y="37"/>
                    </a:lnTo>
                    <a:lnTo>
                      <a:pt x="70" y="40"/>
                    </a:lnTo>
                    <a:lnTo>
                      <a:pt x="64" y="43"/>
                    </a:lnTo>
                    <a:lnTo>
                      <a:pt x="58" y="46"/>
                    </a:lnTo>
                    <a:lnTo>
                      <a:pt x="53" y="49"/>
                    </a:lnTo>
                    <a:lnTo>
                      <a:pt x="48" y="53"/>
                    </a:lnTo>
                    <a:lnTo>
                      <a:pt x="43" y="57"/>
                    </a:lnTo>
                    <a:lnTo>
                      <a:pt x="39" y="61"/>
                    </a:lnTo>
                    <a:lnTo>
                      <a:pt x="35" y="66"/>
                    </a:lnTo>
                    <a:lnTo>
                      <a:pt x="31" y="71"/>
                    </a:lnTo>
                    <a:lnTo>
                      <a:pt x="28" y="75"/>
                    </a:lnTo>
                    <a:lnTo>
                      <a:pt x="26" y="79"/>
                    </a:lnTo>
                    <a:lnTo>
                      <a:pt x="23" y="84"/>
                    </a:lnTo>
                    <a:lnTo>
                      <a:pt x="21" y="88"/>
                    </a:lnTo>
                    <a:lnTo>
                      <a:pt x="19" y="93"/>
                    </a:lnTo>
                    <a:lnTo>
                      <a:pt x="18" y="98"/>
                    </a:lnTo>
                    <a:lnTo>
                      <a:pt x="15" y="106"/>
                    </a:lnTo>
                    <a:lnTo>
                      <a:pt x="0" y="106"/>
                    </a:lnTo>
                    <a:close/>
                  </a:path>
                </a:pathLst>
              </a:custGeom>
              <a:solidFill>
                <a:srgbClr val="404040"/>
              </a:solidFill>
              <a:ln w="3175">
                <a:solidFill>
                  <a:srgbClr val="000000"/>
                </a:solidFill>
                <a:prstDash val="solid"/>
                <a:round/>
                <a:headEnd/>
                <a:tailEnd/>
              </a:ln>
            </p:spPr>
            <p:txBody>
              <a:bodyPr/>
              <a:lstStyle/>
              <a:p>
                <a:endParaRPr lang="fr-FR"/>
              </a:p>
            </p:txBody>
          </p:sp>
          <p:sp>
            <p:nvSpPr>
              <p:cNvPr id="17770" name="Freeform 253"/>
              <p:cNvSpPr>
                <a:spLocks/>
              </p:cNvSpPr>
              <p:nvPr/>
            </p:nvSpPr>
            <p:spPr bwMode="auto">
              <a:xfrm>
                <a:off x="2569" y="3149"/>
                <a:ext cx="42" cy="55"/>
              </a:xfrm>
              <a:custGeom>
                <a:avLst/>
                <a:gdLst>
                  <a:gd name="T0" fmla="*/ 0 w 42"/>
                  <a:gd name="T1" fmla="*/ 0 h 55"/>
                  <a:gd name="T2" fmla="*/ 10 w 42"/>
                  <a:gd name="T3" fmla="*/ 13 h 55"/>
                  <a:gd name="T4" fmla="*/ 21 w 42"/>
                  <a:gd name="T5" fmla="*/ 25 h 55"/>
                  <a:gd name="T6" fmla="*/ 28 w 42"/>
                  <a:gd name="T7" fmla="*/ 31 h 55"/>
                  <a:gd name="T8" fmla="*/ 35 w 42"/>
                  <a:gd name="T9" fmla="*/ 36 h 55"/>
                  <a:gd name="T10" fmla="*/ 38 w 42"/>
                  <a:gd name="T11" fmla="*/ 38 h 55"/>
                  <a:gd name="T12" fmla="*/ 42 w 42"/>
                  <a:gd name="T13" fmla="*/ 40 h 55"/>
                  <a:gd name="T14" fmla="*/ 17 w 42"/>
                  <a:gd name="T15" fmla="*/ 55 h 55"/>
                  <a:gd name="T16" fmla="*/ 13 w 42"/>
                  <a:gd name="T17" fmla="*/ 51 h 55"/>
                  <a:gd name="T18" fmla="*/ 9 w 42"/>
                  <a:gd name="T19" fmla="*/ 45 h 55"/>
                  <a:gd name="T20" fmla="*/ 6 w 42"/>
                  <a:gd name="T21" fmla="*/ 37 h 55"/>
                  <a:gd name="T22" fmla="*/ 3 w 42"/>
                  <a:gd name="T23" fmla="*/ 29 h 55"/>
                  <a:gd name="T24" fmla="*/ 2 w 42"/>
                  <a:gd name="T25" fmla="*/ 22 h 55"/>
                  <a:gd name="T26" fmla="*/ 1 w 42"/>
                  <a:gd name="T27" fmla="*/ 13 h 55"/>
                  <a:gd name="T28" fmla="*/ 0 w 42"/>
                  <a:gd name="T29" fmla="*/ 0 h 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55">
                    <a:moveTo>
                      <a:pt x="0" y="0"/>
                    </a:moveTo>
                    <a:lnTo>
                      <a:pt x="10" y="13"/>
                    </a:lnTo>
                    <a:lnTo>
                      <a:pt x="21" y="25"/>
                    </a:lnTo>
                    <a:lnTo>
                      <a:pt x="28" y="31"/>
                    </a:lnTo>
                    <a:lnTo>
                      <a:pt x="35" y="36"/>
                    </a:lnTo>
                    <a:lnTo>
                      <a:pt x="38" y="38"/>
                    </a:lnTo>
                    <a:lnTo>
                      <a:pt x="42" y="40"/>
                    </a:lnTo>
                    <a:lnTo>
                      <a:pt x="17" y="55"/>
                    </a:lnTo>
                    <a:lnTo>
                      <a:pt x="13" y="51"/>
                    </a:lnTo>
                    <a:lnTo>
                      <a:pt x="9" y="45"/>
                    </a:lnTo>
                    <a:lnTo>
                      <a:pt x="6" y="37"/>
                    </a:lnTo>
                    <a:lnTo>
                      <a:pt x="3" y="29"/>
                    </a:lnTo>
                    <a:lnTo>
                      <a:pt x="2" y="22"/>
                    </a:lnTo>
                    <a:lnTo>
                      <a:pt x="1" y="13"/>
                    </a:lnTo>
                    <a:lnTo>
                      <a:pt x="0" y="0"/>
                    </a:lnTo>
                    <a:close/>
                  </a:path>
                </a:pathLst>
              </a:custGeom>
              <a:solidFill>
                <a:srgbClr val="808080"/>
              </a:solidFill>
              <a:ln w="3175">
                <a:solidFill>
                  <a:srgbClr val="A0A0A0"/>
                </a:solidFill>
                <a:prstDash val="solid"/>
                <a:round/>
                <a:headEnd/>
                <a:tailEnd/>
              </a:ln>
            </p:spPr>
            <p:txBody>
              <a:bodyPr/>
              <a:lstStyle/>
              <a:p>
                <a:endParaRPr lang="fr-FR"/>
              </a:p>
            </p:txBody>
          </p:sp>
          <p:sp>
            <p:nvSpPr>
              <p:cNvPr id="17771" name="Freeform 254"/>
              <p:cNvSpPr>
                <a:spLocks/>
              </p:cNvSpPr>
              <p:nvPr/>
            </p:nvSpPr>
            <p:spPr bwMode="auto">
              <a:xfrm>
                <a:off x="1852" y="3113"/>
                <a:ext cx="254" cy="98"/>
              </a:xfrm>
              <a:custGeom>
                <a:avLst/>
                <a:gdLst>
                  <a:gd name="T0" fmla="*/ 0 w 254"/>
                  <a:gd name="T1" fmla="*/ 91 h 98"/>
                  <a:gd name="T2" fmla="*/ 32 w 254"/>
                  <a:gd name="T3" fmla="*/ 98 h 98"/>
                  <a:gd name="T4" fmla="*/ 254 w 254"/>
                  <a:gd name="T5" fmla="*/ 97 h 98"/>
                  <a:gd name="T6" fmla="*/ 254 w 254"/>
                  <a:gd name="T7" fmla="*/ 80 h 98"/>
                  <a:gd name="T8" fmla="*/ 234 w 254"/>
                  <a:gd name="T9" fmla="*/ 77 h 98"/>
                  <a:gd name="T10" fmla="*/ 219 w 254"/>
                  <a:gd name="T11" fmla="*/ 74 h 98"/>
                  <a:gd name="T12" fmla="*/ 204 w 254"/>
                  <a:gd name="T13" fmla="*/ 66 h 98"/>
                  <a:gd name="T14" fmla="*/ 191 w 254"/>
                  <a:gd name="T15" fmla="*/ 57 h 98"/>
                  <a:gd name="T16" fmla="*/ 172 w 254"/>
                  <a:gd name="T17" fmla="*/ 41 h 98"/>
                  <a:gd name="T18" fmla="*/ 160 w 254"/>
                  <a:gd name="T19" fmla="*/ 30 h 98"/>
                  <a:gd name="T20" fmla="*/ 141 w 254"/>
                  <a:gd name="T21" fmla="*/ 14 h 98"/>
                  <a:gd name="T22" fmla="*/ 122 w 254"/>
                  <a:gd name="T23" fmla="*/ 5 h 98"/>
                  <a:gd name="T24" fmla="*/ 106 w 254"/>
                  <a:gd name="T25" fmla="*/ 1 h 98"/>
                  <a:gd name="T26" fmla="*/ 84 w 254"/>
                  <a:gd name="T27" fmla="*/ 0 h 98"/>
                  <a:gd name="T28" fmla="*/ 65 w 254"/>
                  <a:gd name="T29" fmla="*/ 2 h 98"/>
                  <a:gd name="T30" fmla="*/ 46 w 254"/>
                  <a:gd name="T31" fmla="*/ 8 h 98"/>
                  <a:gd name="T32" fmla="*/ 32 w 254"/>
                  <a:gd name="T33" fmla="*/ 17 h 98"/>
                  <a:gd name="T34" fmla="*/ 19 w 254"/>
                  <a:gd name="T35" fmla="*/ 31 h 98"/>
                  <a:gd name="T36" fmla="*/ 12 w 254"/>
                  <a:gd name="T37" fmla="*/ 55 h 98"/>
                  <a:gd name="T38" fmla="*/ 10 w 254"/>
                  <a:gd name="T39" fmla="*/ 73 h 98"/>
                  <a:gd name="T40" fmla="*/ 0 w 254"/>
                  <a:gd name="T41" fmla="*/ 73 h 98"/>
                  <a:gd name="T42" fmla="*/ 0 w 254"/>
                  <a:gd name="T43" fmla="*/ 91 h 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4" h="98">
                    <a:moveTo>
                      <a:pt x="0" y="91"/>
                    </a:moveTo>
                    <a:lnTo>
                      <a:pt x="32" y="98"/>
                    </a:lnTo>
                    <a:lnTo>
                      <a:pt x="254" y="97"/>
                    </a:lnTo>
                    <a:lnTo>
                      <a:pt x="254" y="80"/>
                    </a:lnTo>
                    <a:lnTo>
                      <a:pt x="234" y="77"/>
                    </a:lnTo>
                    <a:lnTo>
                      <a:pt x="219" y="74"/>
                    </a:lnTo>
                    <a:lnTo>
                      <a:pt x="204" y="66"/>
                    </a:lnTo>
                    <a:lnTo>
                      <a:pt x="191" y="57"/>
                    </a:lnTo>
                    <a:lnTo>
                      <a:pt x="172" y="41"/>
                    </a:lnTo>
                    <a:lnTo>
                      <a:pt x="160" y="30"/>
                    </a:lnTo>
                    <a:lnTo>
                      <a:pt x="141" y="14"/>
                    </a:lnTo>
                    <a:lnTo>
                      <a:pt x="122" y="5"/>
                    </a:lnTo>
                    <a:lnTo>
                      <a:pt x="106" y="1"/>
                    </a:lnTo>
                    <a:lnTo>
                      <a:pt x="84" y="0"/>
                    </a:lnTo>
                    <a:lnTo>
                      <a:pt x="65" y="2"/>
                    </a:lnTo>
                    <a:lnTo>
                      <a:pt x="46" y="8"/>
                    </a:lnTo>
                    <a:lnTo>
                      <a:pt x="32" y="17"/>
                    </a:lnTo>
                    <a:lnTo>
                      <a:pt x="19" y="31"/>
                    </a:lnTo>
                    <a:lnTo>
                      <a:pt x="12" y="55"/>
                    </a:lnTo>
                    <a:lnTo>
                      <a:pt x="10" y="73"/>
                    </a:lnTo>
                    <a:lnTo>
                      <a:pt x="0" y="73"/>
                    </a:lnTo>
                    <a:lnTo>
                      <a:pt x="0" y="91"/>
                    </a:lnTo>
                    <a:close/>
                  </a:path>
                </a:pathLst>
              </a:custGeom>
              <a:solidFill>
                <a:srgbClr val="202020"/>
              </a:solidFill>
              <a:ln w="3175">
                <a:solidFill>
                  <a:srgbClr val="000000"/>
                </a:solidFill>
                <a:prstDash val="solid"/>
                <a:round/>
                <a:headEnd/>
                <a:tailEnd/>
              </a:ln>
            </p:spPr>
            <p:txBody>
              <a:bodyPr/>
              <a:lstStyle/>
              <a:p>
                <a:endParaRPr lang="fr-FR"/>
              </a:p>
            </p:txBody>
          </p:sp>
          <p:sp>
            <p:nvSpPr>
              <p:cNvPr id="17772" name="Freeform 255"/>
              <p:cNvSpPr>
                <a:spLocks/>
              </p:cNvSpPr>
              <p:nvPr/>
            </p:nvSpPr>
            <p:spPr bwMode="auto">
              <a:xfrm>
                <a:off x="1829" y="3080"/>
                <a:ext cx="532" cy="131"/>
              </a:xfrm>
              <a:custGeom>
                <a:avLst/>
                <a:gdLst>
                  <a:gd name="T0" fmla="*/ 17 w 532"/>
                  <a:gd name="T1" fmla="*/ 90 h 131"/>
                  <a:gd name="T2" fmla="*/ 19 w 532"/>
                  <a:gd name="T3" fmla="*/ 71 h 131"/>
                  <a:gd name="T4" fmla="*/ 23 w 532"/>
                  <a:gd name="T5" fmla="*/ 55 h 131"/>
                  <a:gd name="T6" fmla="*/ 28 w 532"/>
                  <a:gd name="T7" fmla="*/ 45 h 131"/>
                  <a:gd name="T8" fmla="*/ 36 w 532"/>
                  <a:gd name="T9" fmla="*/ 33 h 131"/>
                  <a:gd name="T10" fmla="*/ 50 w 532"/>
                  <a:gd name="T11" fmla="*/ 21 h 131"/>
                  <a:gd name="T12" fmla="*/ 68 w 532"/>
                  <a:gd name="T13" fmla="*/ 10 h 131"/>
                  <a:gd name="T14" fmla="*/ 85 w 532"/>
                  <a:gd name="T15" fmla="*/ 4 h 131"/>
                  <a:gd name="T16" fmla="*/ 108 w 532"/>
                  <a:gd name="T17" fmla="*/ 0 h 131"/>
                  <a:gd name="T18" fmla="*/ 131 w 532"/>
                  <a:gd name="T19" fmla="*/ 0 h 131"/>
                  <a:gd name="T20" fmla="*/ 158 w 532"/>
                  <a:gd name="T21" fmla="*/ 4 h 131"/>
                  <a:gd name="T22" fmla="*/ 177 w 532"/>
                  <a:gd name="T23" fmla="*/ 11 h 131"/>
                  <a:gd name="T24" fmla="*/ 191 w 532"/>
                  <a:gd name="T25" fmla="*/ 20 h 131"/>
                  <a:gd name="T26" fmla="*/ 212 w 532"/>
                  <a:gd name="T27" fmla="*/ 36 h 131"/>
                  <a:gd name="T28" fmla="*/ 253 w 532"/>
                  <a:gd name="T29" fmla="*/ 70 h 131"/>
                  <a:gd name="T30" fmla="*/ 266 w 532"/>
                  <a:gd name="T31" fmla="*/ 81 h 131"/>
                  <a:gd name="T32" fmla="*/ 280 w 532"/>
                  <a:gd name="T33" fmla="*/ 91 h 131"/>
                  <a:gd name="T34" fmla="*/ 298 w 532"/>
                  <a:gd name="T35" fmla="*/ 100 h 131"/>
                  <a:gd name="T36" fmla="*/ 320 w 532"/>
                  <a:gd name="T37" fmla="*/ 108 h 131"/>
                  <a:gd name="T38" fmla="*/ 532 w 532"/>
                  <a:gd name="T39" fmla="*/ 109 h 131"/>
                  <a:gd name="T40" fmla="*/ 529 w 532"/>
                  <a:gd name="T41" fmla="*/ 118 h 131"/>
                  <a:gd name="T42" fmla="*/ 528 w 532"/>
                  <a:gd name="T43" fmla="*/ 131 h 131"/>
                  <a:gd name="T44" fmla="*/ 276 w 532"/>
                  <a:gd name="T45" fmla="*/ 114 h 131"/>
                  <a:gd name="T46" fmla="*/ 250 w 532"/>
                  <a:gd name="T47" fmla="*/ 113 h 131"/>
                  <a:gd name="T48" fmla="*/ 235 w 532"/>
                  <a:gd name="T49" fmla="*/ 107 h 131"/>
                  <a:gd name="T50" fmla="*/ 221 w 532"/>
                  <a:gd name="T51" fmla="*/ 99 h 131"/>
                  <a:gd name="T52" fmla="*/ 207 w 532"/>
                  <a:gd name="T53" fmla="*/ 90 h 131"/>
                  <a:gd name="T54" fmla="*/ 190 w 532"/>
                  <a:gd name="T55" fmla="*/ 76 h 131"/>
                  <a:gd name="T56" fmla="*/ 180 w 532"/>
                  <a:gd name="T57" fmla="*/ 67 h 131"/>
                  <a:gd name="T58" fmla="*/ 165 w 532"/>
                  <a:gd name="T59" fmla="*/ 53 h 131"/>
                  <a:gd name="T60" fmla="*/ 147 w 532"/>
                  <a:gd name="T61" fmla="*/ 44 h 131"/>
                  <a:gd name="T62" fmla="*/ 130 w 532"/>
                  <a:gd name="T63" fmla="*/ 40 h 131"/>
                  <a:gd name="T64" fmla="*/ 107 w 532"/>
                  <a:gd name="T65" fmla="*/ 39 h 131"/>
                  <a:gd name="T66" fmla="*/ 85 w 532"/>
                  <a:gd name="T67" fmla="*/ 42 h 131"/>
                  <a:gd name="T68" fmla="*/ 68 w 532"/>
                  <a:gd name="T69" fmla="*/ 48 h 131"/>
                  <a:gd name="T70" fmla="*/ 55 w 532"/>
                  <a:gd name="T71" fmla="*/ 57 h 131"/>
                  <a:gd name="T72" fmla="*/ 45 w 532"/>
                  <a:gd name="T73" fmla="*/ 68 h 131"/>
                  <a:gd name="T74" fmla="*/ 39 w 532"/>
                  <a:gd name="T75" fmla="*/ 82 h 131"/>
                  <a:gd name="T76" fmla="*/ 36 w 532"/>
                  <a:gd name="T77" fmla="*/ 98 h 131"/>
                  <a:gd name="T78" fmla="*/ 25 w 532"/>
                  <a:gd name="T79" fmla="*/ 108 h 131"/>
                  <a:gd name="T80" fmla="*/ 20 w 532"/>
                  <a:gd name="T81" fmla="*/ 122 h 131"/>
                  <a:gd name="T82" fmla="*/ 10 w 532"/>
                  <a:gd name="T83" fmla="*/ 120 h 131"/>
                  <a:gd name="T84" fmla="*/ 0 w 532"/>
                  <a:gd name="T85" fmla="*/ 99 h 1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32" h="131">
                    <a:moveTo>
                      <a:pt x="15" y="99"/>
                    </a:moveTo>
                    <a:lnTo>
                      <a:pt x="17" y="90"/>
                    </a:lnTo>
                    <a:lnTo>
                      <a:pt x="18" y="80"/>
                    </a:lnTo>
                    <a:lnTo>
                      <a:pt x="19" y="71"/>
                    </a:lnTo>
                    <a:lnTo>
                      <a:pt x="22" y="62"/>
                    </a:lnTo>
                    <a:lnTo>
                      <a:pt x="23" y="55"/>
                    </a:lnTo>
                    <a:lnTo>
                      <a:pt x="25" y="51"/>
                    </a:lnTo>
                    <a:lnTo>
                      <a:pt x="28" y="45"/>
                    </a:lnTo>
                    <a:lnTo>
                      <a:pt x="32" y="38"/>
                    </a:lnTo>
                    <a:lnTo>
                      <a:pt x="36" y="33"/>
                    </a:lnTo>
                    <a:lnTo>
                      <a:pt x="42" y="27"/>
                    </a:lnTo>
                    <a:lnTo>
                      <a:pt x="50" y="21"/>
                    </a:lnTo>
                    <a:lnTo>
                      <a:pt x="58" y="15"/>
                    </a:lnTo>
                    <a:lnTo>
                      <a:pt x="68" y="10"/>
                    </a:lnTo>
                    <a:lnTo>
                      <a:pt x="75" y="7"/>
                    </a:lnTo>
                    <a:lnTo>
                      <a:pt x="85" y="4"/>
                    </a:lnTo>
                    <a:lnTo>
                      <a:pt x="98" y="1"/>
                    </a:lnTo>
                    <a:lnTo>
                      <a:pt x="108" y="0"/>
                    </a:lnTo>
                    <a:lnTo>
                      <a:pt x="120" y="0"/>
                    </a:lnTo>
                    <a:lnTo>
                      <a:pt x="131" y="0"/>
                    </a:lnTo>
                    <a:lnTo>
                      <a:pt x="145" y="2"/>
                    </a:lnTo>
                    <a:lnTo>
                      <a:pt x="158" y="4"/>
                    </a:lnTo>
                    <a:lnTo>
                      <a:pt x="169" y="7"/>
                    </a:lnTo>
                    <a:lnTo>
                      <a:pt x="177" y="11"/>
                    </a:lnTo>
                    <a:lnTo>
                      <a:pt x="184" y="15"/>
                    </a:lnTo>
                    <a:lnTo>
                      <a:pt x="191" y="20"/>
                    </a:lnTo>
                    <a:lnTo>
                      <a:pt x="201" y="27"/>
                    </a:lnTo>
                    <a:lnTo>
                      <a:pt x="212" y="36"/>
                    </a:lnTo>
                    <a:lnTo>
                      <a:pt x="221" y="43"/>
                    </a:lnTo>
                    <a:lnTo>
                      <a:pt x="253" y="70"/>
                    </a:lnTo>
                    <a:lnTo>
                      <a:pt x="260" y="76"/>
                    </a:lnTo>
                    <a:lnTo>
                      <a:pt x="266" y="81"/>
                    </a:lnTo>
                    <a:lnTo>
                      <a:pt x="272" y="86"/>
                    </a:lnTo>
                    <a:lnTo>
                      <a:pt x="280" y="91"/>
                    </a:lnTo>
                    <a:lnTo>
                      <a:pt x="289" y="96"/>
                    </a:lnTo>
                    <a:lnTo>
                      <a:pt x="298" y="100"/>
                    </a:lnTo>
                    <a:lnTo>
                      <a:pt x="305" y="103"/>
                    </a:lnTo>
                    <a:lnTo>
                      <a:pt x="320" y="108"/>
                    </a:lnTo>
                    <a:lnTo>
                      <a:pt x="326" y="109"/>
                    </a:lnTo>
                    <a:lnTo>
                      <a:pt x="532" y="109"/>
                    </a:lnTo>
                    <a:lnTo>
                      <a:pt x="530" y="113"/>
                    </a:lnTo>
                    <a:lnTo>
                      <a:pt x="529" y="118"/>
                    </a:lnTo>
                    <a:lnTo>
                      <a:pt x="529" y="124"/>
                    </a:lnTo>
                    <a:lnTo>
                      <a:pt x="528" y="131"/>
                    </a:lnTo>
                    <a:lnTo>
                      <a:pt x="277" y="131"/>
                    </a:lnTo>
                    <a:lnTo>
                      <a:pt x="276" y="114"/>
                    </a:lnTo>
                    <a:lnTo>
                      <a:pt x="259" y="114"/>
                    </a:lnTo>
                    <a:lnTo>
                      <a:pt x="250" y="113"/>
                    </a:lnTo>
                    <a:lnTo>
                      <a:pt x="242" y="110"/>
                    </a:lnTo>
                    <a:lnTo>
                      <a:pt x="235" y="107"/>
                    </a:lnTo>
                    <a:lnTo>
                      <a:pt x="227" y="104"/>
                    </a:lnTo>
                    <a:lnTo>
                      <a:pt x="221" y="99"/>
                    </a:lnTo>
                    <a:lnTo>
                      <a:pt x="214" y="95"/>
                    </a:lnTo>
                    <a:lnTo>
                      <a:pt x="207" y="90"/>
                    </a:lnTo>
                    <a:lnTo>
                      <a:pt x="199" y="83"/>
                    </a:lnTo>
                    <a:lnTo>
                      <a:pt x="190" y="76"/>
                    </a:lnTo>
                    <a:lnTo>
                      <a:pt x="185" y="71"/>
                    </a:lnTo>
                    <a:lnTo>
                      <a:pt x="180" y="67"/>
                    </a:lnTo>
                    <a:lnTo>
                      <a:pt x="173" y="60"/>
                    </a:lnTo>
                    <a:lnTo>
                      <a:pt x="165" y="53"/>
                    </a:lnTo>
                    <a:lnTo>
                      <a:pt x="155" y="48"/>
                    </a:lnTo>
                    <a:lnTo>
                      <a:pt x="147" y="44"/>
                    </a:lnTo>
                    <a:lnTo>
                      <a:pt x="139" y="41"/>
                    </a:lnTo>
                    <a:lnTo>
                      <a:pt x="130" y="40"/>
                    </a:lnTo>
                    <a:lnTo>
                      <a:pt x="118" y="39"/>
                    </a:lnTo>
                    <a:lnTo>
                      <a:pt x="107" y="39"/>
                    </a:lnTo>
                    <a:lnTo>
                      <a:pt x="95" y="40"/>
                    </a:lnTo>
                    <a:lnTo>
                      <a:pt x="85" y="42"/>
                    </a:lnTo>
                    <a:lnTo>
                      <a:pt x="75" y="45"/>
                    </a:lnTo>
                    <a:lnTo>
                      <a:pt x="68" y="48"/>
                    </a:lnTo>
                    <a:lnTo>
                      <a:pt x="61" y="52"/>
                    </a:lnTo>
                    <a:lnTo>
                      <a:pt x="55" y="57"/>
                    </a:lnTo>
                    <a:lnTo>
                      <a:pt x="50" y="62"/>
                    </a:lnTo>
                    <a:lnTo>
                      <a:pt x="45" y="68"/>
                    </a:lnTo>
                    <a:lnTo>
                      <a:pt x="42" y="75"/>
                    </a:lnTo>
                    <a:lnTo>
                      <a:pt x="39" y="82"/>
                    </a:lnTo>
                    <a:lnTo>
                      <a:pt x="37" y="91"/>
                    </a:lnTo>
                    <a:lnTo>
                      <a:pt x="36" y="98"/>
                    </a:lnTo>
                    <a:lnTo>
                      <a:pt x="34" y="108"/>
                    </a:lnTo>
                    <a:lnTo>
                      <a:pt x="25" y="108"/>
                    </a:lnTo>
                    <a:lnTo>
                      <a:pt x="25" y="123"/>
                    </a:lnTo>
                    <a:lnTo>
                      <a:pt x="20" y="122"/>
                    </a:lnTo>
                    <a:lnTo>
                      <a:pt x="15" y="121"/>
                    </a:lnTo>
                    <a:lnTo>
                      <a:pt x="10" y="120"/>
                    </a:lnTo>
                    <a:lnTo>
                      <a:pt x="0" y="120"/>
                    </a:lnTo>
                    <a:lnTo>
                      <a:pt x="0" y="99"/>
                    </a:lnTo>
                    <a:lnTo>
                      <a:pt x="15" y="99"/>
                    </a:lnTo>
                    <a:close/>
                  </a:path>
                </a:pathLst>
              </a:custGeom>
              <a:solidFill>
                <a:srgbClr val="404040"/>
              </a:solidFill>
              <a:ln w="3175">
                <a:solidFill>
                  <a:srgbClr val="000000"/>
                </a:solidFill>
                <a:prstDash val="solid"/>
                <a:round/>
                <a:headEnd/>
                <a:tailEnd/>
              </a:ln>
            </p:spPr>
            <p:txBody>
              <a:bodyPr/>
              <a:lstStyle/>
              <a:p>
                <a:endParaRPr lang="fr-FR"/>
              </a:p>
            </p:txBody>
          </p:sp>
          <p:sp>
            <p:nvSpPr>
              <p:cNvPr id="17773" name="Oval 256"/>
              <p:cNvSpPr>
                <a:spLocks noChangeArrowheads="1"/>
              </p:cNvSpPr>
              <p:nvPr/>
            </p:nvSpPr>
            <p:spPr bwMode="auto">
              <a:xfrm>
                <a:off x="1886" y="3129"/>
                <a:ext cx="139" cy="138"/>
              </a:xfrm>
              <a:prstGeom prst="ellipse">
                <a:avLst/>
              </a:prstGeom>
              <a:solidFill>
                <a:srgbClr val="808080"/>
              </a:solidFill>
              <a:ln w="317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74" name="Oval 257"/>
              <p:cNvSpPr>
                <a:spLocks noChangeArrowheads="1"/>
              </p:cNvSpPr>
              <p:nvPr/>
            </p:nvSpPr>
            <p:spPr bwMode="auto">
              <a:xfrm>
                <a:off x="1903" y="3147"/>
                <a:ext cx="105" cy="103"/>
              </a:xfrm>
              <a:prstGeom prst="ellipse">
                <a:avLst/>
              </a:prstGeom>
              <a:solidFill>
                <a:srgbClr val="FFFFFF"/>
              </a:solidFill>
              <a:ln w="317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75" name="Oval 258"/>
              <p:cNvSpPr>
                <a:spLocks noChangeArrowheads="1"/>
              </p:cNvSpPr>
              <p:nvPr/>
            </p:nvSpPr>
            <p:spPr bwMode="auto">
              <a:xfrm>
                <a:off x="1916" y="3159"/>
                <a:ext cx="80" cy="79"/>
              </a:xfrm>
              <a:prstGeom prst="ellipse">
                <a:avLst/>
              </a:prstGeom>
              <a:solidFill>
                <a:srgbClr val="C0C0C0"/>
              </a:solidFill>
              <a:ln w="3175">
                <a:solidFill>
                  <a:srgbClr val="808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76" name="Line 259"/>
              <p:cNvSpPr>
                <a:spLocks noChangeShapeType="1"/>
              </p:cNvSpPr>
              <p:nvPr/>
            </p:nvSpPr>
            <p:spPr bwMode="auto">
              <a:xfrm>
                <a:off x="1936" y="3168"/>
                <a:ext cx="22" cy="3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77" name="Line 260"/>
              <p:cNvSpPr>
                <a:spLocks noChangeShapeType="1"/>
              </p:cNvSpPr>
              <p:nvPr/>
            </p:nvSpPr>
            <p:spPr bwMode="auto">
              <a:xfrm>
                <a:off x="1956" y="3162"/>
                <a:ext cx="1" cy="35"/>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78" name="Line 261"/>
              <p:cNvSpPr>
                <a:spLocks noChangeShapeType="1"/>
              </p:cNvSpPr>
              <p:nvPr/>
            </p:nvSpPr>
            <p:spPr bwMode="auto">
              <a:xfrm flipV="1">
                <a:off x="1956" y="3167"/>
                <a:ext cx="19" cy="29"/>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79" name="Line 262"/>
              <p:cNvSpPr>
                <a:spLocks noChangeShapeType="1"/>
              </p:cNvSpPr>
              <p:nvPr/>
            </p:nvSpPr>
            <p:spPr bwMode="auto">
              <a:xfrm flipV="1">
                <a:off x="1958" y="3180"/>
                <a:ext cx="32" cy="2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80" name="Line 263"/>
              <p:cNvSpPr>
                <a:spLocks noChangeShapeType="1"/>
              </p:cNvSpPr>
              <p:nvPr/>
            </p:nvSpPr>
            <p:spPr bwMode="auto">
              <a:xfrm flipH="1" flipV="1">
                <a:off x="1924" y="3181"/>
                <a:ext cx="32" cy="2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81" name="Line 264"/>
              <p:cNvSpPr>
                <a:spLocks noChangeShapeType="1"/>
              </p:cNvSpPr>
              <p:nvPr/>
            </p:nvSpPr>
            <p:spPr bwMode="auto">
              <a:xfrm flipV="1">
                <a:off x="1935" y="3200"/>
                <a:ext cx="20" cy="29"/>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82" name="Line 265"/>
              <p:cNvSpPr>
                <a:spLocks noChangeShapeType="1"/>
              </p:cNvSpPr>
              <p:nvPr/>
            </p:nvSpPr>
            <p:spPr bwMode="auto">
              <a:xfrm flipV="1">
                <a:off x="1955" y="3201"/>
                <a:ext cx="1" cy="35"/>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83" name="Line 266"/>
              <p:cNvSpPr>
                <a:spLocks noChangeShapeType="1"/>
              </p:cNvSpPr>
              <p:nvPr/>
            </p:nvSpPr>
            <p:spPr bwMode="auto">
              <a:xfrm>
                <a:off x="1955" y="3200"/>
                <a:ext cx="21" cy="31"/>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84" name="Line 267"/>
              <p:cNvSpPr>
                <a:spLocks noChangeShapeType="1"/>
              </p:cNvSpPr>
              <p:nvPr/>
            </p:nvSpPr>
            <p:spPr bwMode="auto">
              <a:xfrm>
                <a:off x="1958" y="3197"/>
                <a:ext cx="31" cy="2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85" name="Line 268"/>
              <p:cNvSpPr>
                <a:spLocks noChangeShapeType="1"/>
              </p:cNvSpPr>
              <p:nvPr/>
            </p:nvSpPr>
            <p:spPr bwMode="auto">
              <a:xfrm flipH="1">
                <a:off x="1923" y="3197"/>
                <a:ext cx="29" cy="18"/>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86" name="Line 269"/>
              <p:cNvSpPr>
                <a:spLocks noChangeShapeType="1"/>
              </p:cNvSpPr>
              <p:nvPr/>
            </p:nvSpPr>
            <p:spPr bwMode="auto">
              <a:xfrm flipV="1">
                <a:off x="1918" y="3200"/>
                <a:ext cx="77" cy="1"/>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87" name="Oval 270"/>
              <p:cNvSpPr>
                <a:spLocks noChangeArrowheads="1"/>
              </p:cNvSpPr>
              <p:nvPr/>
            </p:nvSpPr>
            <p:spPr bwMode="auto">
              <a:xfrm>
                <a:off x="1936" y="3179"/>
                <a:ext cx="39" cy="38"/>
              </a:xfrm>
              <a:prstGeom prst="ellipse">
                <a:avLst/>
              </a:prstGeom>
              <a:solidFill>
                <a:srgbClr val="E00000"/>
              </a:solidFill>
              <a:ln w="3175">
                <a:solidFill>
                  <a:srgbClr val="808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88" name="Oval 271"/>
              <p:cNvSpPr>
                <a:spLocks noChangeArrowheads="1"/>
              </p:cNvSpPr>
              <p:nvPr/>
            </p:nvSpPr>
            <p:spPr bwMode="auto">
              <a:xfrm>
                <a:off x="1943" y="3186"/>
                <a:ext cx="25" cy="24"/>
              </a:xfrm>
              <a:prstGeom prst="ellipse">
                <a:avLst/>
              </a:prstGeom>
              <a:solidFill>
                <a:srgbClr val="A00000"/>
              </a:solidFill>
              <a:ln w="3175">
                <a:solidFill>
                  <a:srgbClr val="808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89" name="Oval 272"/>
              <p:cNvSpPr>
                <a:spLocks noChangeArrowheads="1"/>
              </p:cNvSpPr>
              <p:nvPr/>
            </p:nvSpPr>
            <p:spPr bwMode="auto">
              <a:xfrm>
                <a:off x="2388" y="3132"/>
                <a:ext cx="139" cy="137"/>
              </a:xfrm>
              <a:prstGeom prst="ellipse">
                <a:avLst/>
              </a:prstGeom>
              <a:solidFill>
                <a:srgbClr val="808080"/>
              </a:solidFill>
              <a:ln w="317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90" name="Oval 273"/>
              <p:cNvSpPr>
                <a:spLocks noChangeArrowheads="1"/>
              </p:cNvSpPr>
              <p:nvPr/>
            </p:nvSpPr>
            <p:spPr bwMode="auto">
              <a:xfrm>
                <a:off x="2405" y="3149"/>
                <a:ext cx="104" cy="103"/>
              </a:xfrm>
              <a:prstGeom prst="ellipse">
                <a:avLst/>
              </a:prstGeom>
              <a:solidFill>
                <a:srgbClr val="FFFFFF"/>
              </a:solidFill>
              <a:ln w="317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91" name="Oval 274"/>
              <p:cNvSpPr>
                <a:spLocks noChangeArrowheads="1"/>
              </p:cNvSpPr>
              <p:nvPr/>
            </p:nvSpPr>
            <p:spPr bwMode="auto">
              <a:xfrm>
                <a:off x="2417" y="3161"/>
                <a:ext cx="80" cy="79"/>
              </a:xfrm>
              <a:prstGeom prst="ellipse">
                <a:avLst/>
              </a:prstGeom>
              <a:solidFill>
                <a:srgbClr val="C0C0C0"/>
              </a:solidFill>
              <a:ln w="3175">
                <a:solidFill>
                  <a:srgbClr val="808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92" name="Line 275"/>
              <p:cNvSpPr>
                <a:spLocks noChangeShapeType="1"/>
              </p:cNvSpPr>
              <p:nvPr/>
            </p:nvSpPr>
            <p:spPr bwMode="auto">
              <a:xfrm>
                <a:off x="2437" y="3170"/>
                <a:ext cx="22" cy="3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93" name="Line 276"/>
              <p:cNvSpPr>
                <a:spLocks noChangeShapeType="1"/>
              </p:cNvSpPr>
              <p:nvPr/>
            </p:nvSpPr>
            <p:spPr bwMode="auto">
              <a:xfrm>
                <a:off x="2457" y="3165"/>
                <a:ext cx="1" cy="34"/>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94" name="Line 277"/>
              <p:cNvSpPr>
                <a:spLocks noChangeShapeType="1"/>
              </p:cNvSpPr>
              <p:nvPr/>
            </p:nvSpPr>
            <p:spPr bwMode="auto">
              <a:xfrm flipV="1">
                <a:off x="2458" y="3169"/>
                <a:ext cx="20" cy="3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95" name="Line 278"/>
              <p:cNvSpPr>
                <a:spLocks noChangeShapeType="1"/>
              </p:cNvSpPr>
              <p:nvPr/>
            </p:nvSpPr>
            <p:spPr bwMode="auto">
              <a:xfrm flipV="1">
                <a:off x="2459" y="3182"/>
                <a:ext cx="32" cy="2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96" name="Line 279"/>
              <p:cNvSpPr>
                <a:spLocks noChangeShapeType="1"/>
              </p:cNvSpPr>
              <p:nvPr/>
            </p:nvSpPr>
            <p:spPr bwMode="auto">
              <a:xfrm flipH="1" flipV="1">
                <a:off x="2425" y="3184"/>
                <a:ext cx="32" cy="2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97" name="Line 280"/>
              <p:cNvSpPr>
                <a:spLocks noChangeShapeType="1"/>
              </p:cNvSpPr>
              <p:nvPr/>
            </p:nvSpPr>
            <p:spPr bwMode="auto">
              <a:xfrm flipV="1">
                <a:off x="2436" y="3203"/>
                <a:ext cx="20" cy="29"/>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98" name="Line 281"/>
              <p:cNvSpPr>
                <a:spLocks noChangeShapeType="1"/>
              </p:cNvSpPr>
              <p:nvPr/>
            </p:nvSpPr>
            <p:spPr bwMode="auto">
              <a:xfrm flipV="1">
                <a:off x="2457" y="3204"/>
                <a:ext cx="1" cy="35"/>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799" name="Line 282"/>
              <p:cNvSpPr>
                <a:spLocks noChangeShapeType="1"/>
              </p:cNvSpPr>
              <p:nvPr/>
            </p:nvSpPr>
            <p:spPr bwMode="auto">
              <a:xfrm>
                <a:off x="2457" y="3203"/>
                <a:ext cx="19" cy="31"/>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00" name="Line 283"/>
              <p:cNvSpPr>
                <a:spLocks noChangeShapeType="1"/>
              </p:cNvSpPr>
              <p:nvPr/>
            </p:nvSpPr>
            <p:spPr bwMode="auto">
              <a:xfrm>
                <a:off x="2459" y="3200"/>
                <a:ext cx="31" cy="2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01" name="Line 284"/>
              <p:cNvSpPr>
                <a:spLocks noChangeShapeType="1"/>
              </p:cNvSpPr>
              <p:nvPr/>
            </p:nvSpPr>
            <p:spPr bwMode="auto">
              <a:xfrm flipH="1">
                <a:off x="2425" y="3199"/>
                <a:ext cx="31" cy="2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02" name="Line 285"/>
              <p:cNvSpPr>
                <a:spLocks noChangeShapeType="1"/>
              </p:cNvSpPr>
              <p:nvPr/>
            </p:nvSpPr>
            <p:spPr bwMode="auto">
              <a:xfrm flipV="1">
                <a:off x="2420" y="3202"/>
                <a:ext cx="77" cy="1"/>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803" name="Oval 286"/>
              <p:cNvSpPr>
                <a:spLocks noChangeArrowheads="1"/>
              </p:cNvSpPr>
              <p:nvPr/>
            </p:nvSpPr>
            <p:spPr bwMode="auto">
              <a:xfrm>
                <a:off x="2438" y="3181"/>
                <a:ext cx="39" cy="39"/>
              </a:xfrm>
              <a:prstGeom prst="ellipse">
                <a:avLst/>
              </a:prstGeom>
              <a:solidFill>
                <a:srgbClr val="E00000"/>
              </a:solidFill>
              <a:ln w="3175">
                <a:solidFill>
                  <a:srgbClr val="808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804" name="Oval 287"/>
              <p:cNvSpPr>
                <a:spLocks noChangeArrowheads="1"/>
              </p:cNvSpPr>
              <p:nvPr/>
            </p:nvSpPr>
            <p:spPr bwMode="auto">
              <a:xfrm>
                <a:off x="2445" y="3188"/>
                <a:ext cx="25" cy="25"/>
              </a:xfrm>
              <a:prstGeom prst="ellipse">
                <a:avLst/>
              </a:prstGeom>
              <a:solidFill>
                <a:srgbClr val="A00000"/>
              </a:solidFill>
              <a:ln w="3175">
                <a:solidFill>
                  <a:srgbClr val="808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grpSp>
        <p:grpSp>
          <p:nvGrpSpPr>
            <p:cNvPr id="17438" name="Group 288"/>
            <p:cNvGrpSpPr>
              <a:grpSpLocks/>
            </p:cNvGrpSpPr>
            <p:nvPr/>
          </p:nvGrpSpPr>
          <p:grpSpPr bwMode="auto">
            <a:xfrm>
              <a:off x="1467" y="2510"/>
              <a:ext cx="1335" cy="998"/>
              <a:chOff x="1663" y="2700"/>
              <a:chExt cx="1335" cy="998"/>
            </a:xfrm>
          </p:grpSpPr>
          <p:sp>
            <p:nvSpPr>
              <p:cNvPr id="17710" name="Freeform 289"/>
              <p:cNvSpPr>
                <a:spLocks/>
              </p:cNvSpPr>
              <p:nvPr/>
            </p:nvSpPr>
            <p:spPr bwMode="auto">
              <a:xfrm>
                <a:off x="1663" y="2700"/>
                <a:ext cx="1335" cy="813"/>
              </a:xfrm>
              <a:custGeom>
                <a:avLst/>
                <a:gdLst>
                  <a:gd name="T0" fmla="*/ 1214 w 18056"/>
                  <a:gd name="T1" fmla="*/ 270 h 10981"/>
                  <a:gd name="T2" fmla="*/ 1335 w 18056"/>
                  <a:gd name="T3" fmla="*/ 382 h 10981"/>
                  <a:gd name="T4" fmla="*/ 1269 w 18056"/>
                  <a:gd name="T5" fmla="*/ 478 h 10981"/>
                  <a:gd name="T6" fmla="*/ 1269 w 18056"/>
                  <a:gd name="T7" fmla="*/ 477 h 10981"/>
                  <a:gd name="T8" fmla="*/ 1306 w 18056"/>
                  <a:gd name="T9" fmla="*/ 553 h 10981"/>
                  <a:gd name="T10" fmla="*/ 1171 w 18056"/>
                  <a:gd name="T11" fmla="*/ 664 h 10981"/>
                  <a:gd name="T12" fmla="*/ 1155 w 18056"/>
                  <a:gd name="T13" fmla="*/ 664 h 10981"/>
                  <a:gd name="T14" fmla="*/ 1156 w 18056"/>
                  <a:gd name="T15" fmla="*/ 664 h 10981"/>
                  <a:gd name="T16" fmla="*/ 949 w 18056"/>
                  <a:gd name="T17" fmla="*/ 764 h 10981"/>
                  <a:gd name="T18" fmla="*/ 826 w 18056"/>
                  <a:gd name="T19" fmla="*/ 736 h 10981"/>
                  <a:gd name="T20" fmla="*/ 826 w 18056"/>
                  <a:gd name="T21" fmla="*/ 736 h 10981"/>
                  <a:gd name="T22" fmla="*/ 653 w 18056"/>
                  <a:gd name="T23" fmla="*/ 813 h 10981"/>
                  <a:gd name="T24" fmla="*/ 453 w 18056"/>
                  <a:gd name="T25" fmla="*/ 690 h 10981"/>
                  <a:gd name="T26" fmla="*/ 453 w 18056"/>
                  <a:gd name="T27" fmla="*/ 691 h 10981"/>
                  <a:gd name="T28" fmla="*/ 358 w 18056"/>
                  <a:gd name="T29" fmla="*/ 713 h 10981"/>
                  <a:gd name="T30" fmla="*/ 179 w 18056"/>
                  <a:gd name="T31" fmla="*/ 566 h 10981"/>
                  <a:gd name="T32" fmla="*/ 180 w 18056"/>
                  <a:gd name="T33" fmla="*/ 566 h 10981"/>
                  <a:gd name="T34" fmla="*/ 0 w 18056"/>
                  <a:gd name="T35" fmla="*/ 394 h 10981"/>
                  <a:gd name="T36" fmla="*/ 43 w 18056"/>
                  <a:gd name="T37" fmla="*/ 289 h 10981"/>
                  <a:gd name="T38" fmla="*/ 44 w 18056"/>
                  <a:gd name="T39" fmla="*/ 288 h 10981"/>
                  <a:gd name="T40" fmla="*/ 30 w 18056"/>
                  <a:gd name="T41" fmla="*/ 234 h 10981"/>
                  <a:gd name="T42" fmla="*/ 152 w 18056"/>
                  <a:gd name="T43" fmla="*/ 102 h 10981"/>
                  <a:gd name="T44" fmla="*/ 151 w 18056"/>
                  <a:gd name="T45" fmla="*/ 102 h 10981"/>
                  <a:gd name="T46" fmla="*/ 299 w 18056"/>
                  <a:gd name="T47" fmla="*/ 0 h 10981"/>
                  <a:gd name="T48" fmla="*/ 414 w 18056"/>
                  <a:gd name="T49" fmla="*/ 44 h 10981"/>
                  <a:gd name="T50" fmla="*/ 413 w 18056"/>
                  <a:gd name="T51" fmla="*/ 44 h 10981"/>
                  <a:gd name="T52" fmla="*/ 521 w 18056"/>
                  <a:gd name="T53" fmla="*/ 0 h 10981"/>
                  <a:gd name="T54" fmla="*/ 641 w 18056"/>
                  <a:gd name="T55" fmla="*/ 62 h 10981"/>
                  <a:gd name="T56" fmla="*/ 641 w 18056"/>
                  <a:gd name="T57" fmla="*/ 64 h 10981"/>
                  <a:gd name="T58" fmla="*/ 757 w 18056"/>
                  <a:gd name="T59" fmla="*/ 25 h 10981"/>
                  <a:gd name="T60" fmla="*/ 902 w 18056"/>
                  <a:gd name="T61" fmla="*/ 97 h 10981"/>
                  <a:gd name="T62" fmla="*/ 903 w 18056"/>
                  <a:gd name="T63" fmla="*/ 98 h 10981"/>
                  <a:gd name="T64" fmla="*/ 1008 w 18056"/>
                  <a:gd name="T65" fmla="*/ 74 h 10981"/>
                  <a:gd name="T66" fmla="*/ 1217 w 18056"/>
                  <a:gd name="T67" fmla="*/ 247 h 10981"/>
                  <a:gd name="T68" fmla="*/ 1215 w 18056"/>
                  <a:gd name="T69" fmla="*/ 271 h 10981"/>
                  <a:gd name="T70" fmla="*/ 1214 w 18056"/>
                  <a:gd name="T71" fmla="*/ 270 h 1098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8056" h="10981">
                    <a:moveTo>
                      <a:pt x="16426" y="3651"/>
                    </a:moveTo>
                    <a:cubicBezTo>
                      <a:pt x="17352" y="3730"/>
                      <a:pt x="18055" y="4380"/>
                      <a:pt x="18055" y="5155"/>
                    </a:cubicBezTo>
                    <a:cubicBezTo>
                      <a:pt x="18056" y="5691"/>
                      <a:pt x="17714" y="6188"/>
                      <a:pt x="17158" y="6459"/>
                    </a:cubicBezTo>
                    <a:lnTo>
                      <a:pt x="17167" y="6442"/>
                    </a:lnTo>
                    <a:cubicBezTo>
                      <a:pt x="17483" y="6721"/>
                      <a:pt x="17658" y="7088"/>
                      <a:pt x="17658" y="7470"/>
                    </a:cubicBezTo>
                    <a:cubicBezTo>
                      <a:pt x="17658" y="8301"/>
                      <a:pt x="16842" y="8975"/>
                      <a:pt x="15836" y="8975"/>
                    </a:cubicBezTo>
                    <a:cubicBezTo>
                      <a:pt x="15766" y="8974"/>
                      <a:pt x="15695" y="8971"/>
                      <a:pt x="15623" y="8964"/>
                    </a:cubicBezTo>
                    <a:lnTo>
                      <a:pt x="15633" y="8974"/>
                    </a:lnTo>
                    <a:cubicBezTo>
                      <a:pt x="15058" y="9808"/>
                      <a:pt x="13990" y="10322"/>
                      <a:pt x="12833" y="10322"/>
                    </a:cubicBezTo>
                    <a:cubicBezTo>
                      <a:pt x="12248" y="10322"/>
                      <a:pt x="11672" y="10190"/>
                      <a:pt x="11171" y="9939"/>
                    </a:cubicBezTo>
                    <a:lnTo>
                      <a:pt x="11176" y="9941"/>
                    </a:lnTo>
                    <a:cubicBezTo>
                      <a:pt x="10652" y="10591"/>
                      <a:pt x="9772" y="10981"/>
                      <a:pt x="8829" y="10981"/>
                    </a:cubicBezTo>
                    <a:cubicBezTo>
                      <a:pt x="7586" y="10981"/>
                      <a:pt x="6488" y="10306"/>
                      <a:pt x="6128" y="9318"/>
                    </a:cubicBezTo>
                    <a:lnTo>
                      <a:pt x="6125" y="9331"/>
                    </a:lnTo>
                    <a:cubicBezTo>
                      <a:pt x="5741" y="9529"/>
                      <a:pt x="5298" y="9634"/>
                      <a:pt x="4844" y="9634"/>
                    </a:cubicBezTo>
                    <a:cubicBezTo>
                      <a:pt x="3517" y="9634"/>
                      <a:pt x="2437" y="8749"/>
                      <a:pt x="2427" y="7650"/>
                    </a:cubicBezTo>
                    <a:lnTo>
                      <a:pt x="2431" y="7645"/>
                    </a:lnTo>
                    <a:cubicBezTo>
                      <a:pt x="1036" y="7480"/>
                      <a:pt x="0" y="6491"/>
                      <a:pt x="0" y="5325"/>
                    </a:cubicBezTo>
                    <a:cubicBezTo>
                      <a:pt x="0" y="4808"/>
                      <a:pt x="206" y="4307"/>
                      <a:pt x="586" y="3897"/>
                    </a:cubicBezTo>
                    <a:lnTo>
                      <a:pt x="592" y="3896"/>
                    </a:lnTo>
                    <a:cubicBezTo>
                      <a:pt x="473" y="3665"/>
                      <a:pt x="411" y="3418"/>
                      <a:pt x="411" y="3167"/>
                    </a:cubicBezTo>
                    <a:cubicBezTo>
                      <a:pt x="411" y="2333"/>
                      <a:pt x="1085" y="1602"/>
                      <a:pt x="2055" y="1383"/>
                    </a:cubicBezTo>
                    <a:lnTo>
                      <a:pt x="2047" y="1379"/>
                    </a:lnTo>
                    <a:cubicBezTo>
                      <a:pt x="2221" y="581"/>
                      <a:pt x="3063" y="0"/>
                      <a:pt x="4045" y="0"/>
                    </a:cubicBezTo>
                    <a:cubicBezTo>
                      <a:pt x="4642" y="0"/>
                      <a:pt x="5208" y="217"/>
                      <a:pt x="5594" y="593"/>
                    </a:cubicBezTo>
                    <a:lnTo>
                      <a:pt x="5591" y="595"/>
                    </a:lnTo>
                    <a:cubicBezTo>
                      <a:pt x="5935" y="220"/>
                      <a:pt x="6472" y="0"/>
                      <a:pt x="7042" y="0"/>
                    </a:cubicBezTo>
                    <a:cubicBezTo>
                      <a:pt x="7733" y="0"/>
                      <a:pt x="8366" y="324"/>
                      <a:pt x="8674" y="837"/>
                    </a:cubicBezTo>
                    <a:lnTo>
                      <a:pt x="8668" y="862"/>
                    </a:lnTo>
                    <a:cubicBezTo>
                      <a:pt x="9085" y="521"/>
                      <a:pt x="9647" y="331"/>
                      <a:pt x="10232" y="331"/>
                    </a:cubicBezTo>
                    <a:cubicBezTo>
                      <a:pt x="11056" y="330"/>
                      <a:pt x="11814" y="707"/>
                      <a:pt x="12201" y="1311"/>
                    </a:cubicBezTo>
                    <a:lnTo>
                      <a:pt x="12207" y="1323"/>
                    </a:lnTo>
                    <a:cubicBezTo>
                      <a:pt x="12640" y="1113"/>
                      <a:pt x="13133" y="1003"/>
                      <a:pt x="13635" y="1003"/>
                    </a:cubicBezTo>
                    <a:cubicBezTo>
                      <a:pt x="15194" y="1003"/>
                      <a:pt x="16457" y="2049"/>
                      <a:pt x="16457" y="3339"/>
                    </a:cubicBezTo>
                    <a:cubicBezTo>
                      <a:pt x="16458" y="3445"/>
                      <a:pt x="16449" y="3550"/>
                      <a:pt x="16432" y="3654"/>
                    </a:cubicBezTo>
                    <a:lnTo>
                      <a:pt x="16426" y="3651"/>
                    </a:lnTo>
                    <a:close/>
                  </a:path>
                </a:pathLst>
              </a:custGeom>
              <a:solidFill>
                <a:srgbClr val="FFFFFF"/>
              </a:solidFill>
              <a:ln w="0">
                <a:solidFill>
                  <a:srgbClr val="000000"/>
                </a:solidFill>
                <a:prstDash val="solid"/>
                <a:round/>
                <a:headEnd/>
                <a:tailEnd/>
              </a:ln>
            </p:spPr>
            <p:txBody>
              <a:bodyPr/>
              <a:lstStyle/>
              <a:p>
                <a:endParaRPr lang="fr-FR"/>
              </a:p>
            </p:txBody>
          </p:sp>
          <p:sp>
            <p:nvSpPr>
              <p:cNvPr id="17711" name="Freeform 290"/>
              <p:cNvSpPr>
                <a:spLocks/>
              </p:cNvSpPr>
              <p:nvPr/>
            </p:nvSpPr>
            <p:spPr bwMode="auto">
              <a:xfrm>
                <a:off x="1663" y="2700"/>
                <a:ext cx="1335" cy="813"/>
              </a:xfrm>
              <a:custGeom>
                <a:avLst/>
                <a:gdLst>
                  <a:gd name="T0" fmla="*/ 1214 w 18056"/>
                  <a:gd name="T1" fmla="*/ 270 h 10981"/>
                  <a:gd name="T2" fmla="*/ 1335 w 18056"/>
                  <a:gd name="T3" fmla="*/ 382 h 10981"/>
                  <a:gd name="T4" fmla="*/ 1269 w 18056"/>
                  <a:gd name="T5" fmla="*/ 478 h 10981"/>
                  <a:gd name="T6" fmla="*/ 1269 w 18056"/>
                  <a:gd name="T7" fmla="*/ 477 h 10981"/>
                  <a:gd name="T8" fmla="*/ 1306 w 18056"/>
                  <a:gd name="T9" fmla="*/ 553 h 10981"/>
                  <a:gd name="T10" fmla="*/ 1171 w 18056"/>
                  <a:gd name="T11" fmla="*/ 664 h 10981"/>
                  <a:gd name="T12" fmla="*/ 1155 w 18056"/>
                  <a:gd name="T13" fmla="*/ 664 h 10981"/>
                  <a:gd name="T14" fmla="*/ 1156 w 18056"/>
                  <a:gd name="T15" fmla="*/ 664 h 10981"/>
                  <a:gd name="T16" fmla="*/ 949 w 18056"/>
                  <a:gd name="T17" fmla="*/ 764 h 10981"/>
                  <a:gd name="T18" fmla="*/ 826 w 18056"/>
                  <a:gd name="T19" fmla="*/ 736 h 10981"/>
                  <a:gd name="T20" fmla="*/ 826 w 18056"/>
                  <a:gd name="T21" fmla="*/ 736 h 10981"/>
                  <a:gd name="T22" fmla="*/ 653 w 18056"/>
                  <a:gd name="T23" fmla="*/ 813 h 10981"/>
                  <a:gd name="T24" fmla="*/ 453 w 18056"/>
                  <a:gd name="T25" fmla="*/ 690 h 10981"/>
                  <a:gd name="T26" fmla="*/ 453 w 18056"/>
                  <a:gd name="T27" fmla="*/ 691 h 10981"/>
                  <a:gd name="T28" fmla="*/ 358 w 18056"/>
                  <a:gd name="T29" fmla="*/ 713 h 10981"/>
                  <a:gd name="T30" fmla="*/ 179 w 18056"/>
                  <a:gd name="T31" fmla="*/ 566 h 10981"/>
                  <a:gd name="T32" fmla="*/ 180 w 18056"/>
                  <a:gd name="T33" fmla="*/ 566 h 10981"/>
                  <a:gd name="T34" fmla="*/ 0 w 18056"/>
                  <a:gd name="T35" fmla="*/ 394 h 10981"/>
                  <a:gd name="T36" fmla="*/ 43 w 18056"/>
                  <a:gd name="T37" fmla="*/ 289 h 10981"/>
                  <a:gd name="T38" fmla="*/ 44 w 18056"/>
                  <a:gd name="T39" fmla="*/ 288 h 10981"/>
                  <a:gd name="T40" fmla="*/ 30 w 18056"/>
                  <a:gd name="T41" fmla="*/ 234 h 10981"/>
                  <a:gd name="T42" fmla="*/ 152 w 18056"/>
                  <a:gd name="T43" fmla="*/ 102 h 10981"/>
                  <a:gd name="T44" fmla="*/ 151 w 18056"/>
                  <a:gd name="T45" fmla="*/ 102 h 10981"/>
                  <a:gd name="T46" fmla="*/ 299 w 18056"/>
                  <a:gd name="T47" fmla="*/ 0 h 10981"/>
                  <a:gd name="T48" fmla="*/ 414 w 18056"/>
                  <a:gd name="T49" fmla="*/ 44 h 10981"/>
                  <a:gd name="T50" fmla="*/ 413 w 18056"/>
                  <a:gd name="T51" fmla="*/ 44 h 10981"/>
                  <a:gd name="T52" fmla="*/ 521 w 18056"/>
                  <a:gd name="T53" fmla="*/ 0 h 10981"/>
                  <a:gd name="T54" fmla="*/ 641 w 18056"/>
                  <a:gd name="T55" fmla="*/ 62 h 10981"/>
                  <a:gd name="T56" fmla="*/ 641 w 18056"/>
                  <a:gd name="T57" fmla="*/ 64 h 10981"/>
                  <a:gd name="T58" fmla="*/ 757 w 18056"/>
                  <a:gd name="T59" fmla="*/ 25 h 10981"/>
                  <a:gd name="T60" fmla="*/ 902 w 18056"/>
                  <a:gd name="T61" fmla="*/ 97 h 10981"/>
                  <a:gd name="T62" fmla="*/ 903 w 18056"/>
                  <a:gd name="T63" fmla="*/ 98 h 10981"/>
                  <a:gd name="T64" fmla="*/ 1008 w 18056"/>
                  <a:gd name="T65" fmla="*/ 74 h 10981"/>
                  <a:gd name="T66" fmla="*/ 1217 w 18056"/>
                  <a:gd name="T67" fmla="*/ 247 h 10981"/>
                  <a:gd name="T68" fmla="*/ 1215 w 18056"/>
                  <a:gd name="T69" fmla="*/ 271 h 10981"/>
                  <a:gd name="T70" fmla="*/ 1214 w 18056"/>
                  <a:gd name="T71" fmla="*/ 270 h 1098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8056" h="10981">
                    <a:moveTo>
                      <a:pt x="16426" y="3651"/>
                    </a:moveTo>
                    <a:cubicBezTo>
                      <a:pt x="17352" y="3730"/>
                      <a:pt x="18055" y="4380"/>
                      <a:pt x="18055" y="5155"/>
                    </a:cubicBezTo>
                    <a:cubicBezTo>
                      <a:pt x="18056" y="5691"/>
                      <a:pt x="17714" y="6188"/>
                      <a:pt x="17158" y="6459"/>
                    </a:cubicBezTo>
                    <a:lnTo>
                      <a:pt x="17167" y="6442"/>
                    </a:lnTo>
                    <a:cubicBezTo>
                      <a:pt x="17483" y="6721"/>
                      <a:pt x="17658" y="7088"/>
                      <a:pt x="17658" y="7470"/>
                    </a:cubicBezTo>
                    <a:cubicBezTo>
                      <a:pt x="17658" y="8301"/>
                      <a:pt x="16842" y="8975"/>
                      <a:pt x="15836" y="8975"/>
                    </a:cubicBezTo>
                    <a:cubicBezTo>
                      <a:pt x="15766" y="8974"/>
                      <a:pt x="15695" y="8971"/>
                      <a:pt x="15623" y="8964"/>
                    </a:cubicBezTo>
                    <a:lnTo>
                      <a:pt x="15633" y="8974"/>
                    </a:lnTo>
                    <a:cubicBezTo>
                      <a:pt x="15058" y="9808"/>
                      <a:pt x="13990" y="10322"/>
                      <a:pt x="12833" y="10322"/>
                    </a:cubicBezTo>
                    <a:cubicBezTo>
                      <a:pt x="12248" y="10322"/>
                      <a:pt x="11672" y="10190"/>
                      <a:pt x="11171" y="9939"/>
                    </a:cubicBezTo>
                    <a:lnTo>
                      <a:pt x="11176" y="9941"/>
                    </a:lnTo>
                    <a:cubicBezTo>
                      <a:pt x="10652" y="10591"/>
                      <a:pt x="9772" y="10981"/>
                      <a:pt x="8829" y="10981"/>
                    </a:cubicBezTo>
                    <a:cubicBezTo>
                      <a:pt x="7586" y="10981"/>
                      <a:pt x="6488" y="10306"/>
                      <a:pt x="6128" y="9318"/>
                    </a:cubicBezTo>
                    <a:lnTo>
                      <a:pt x="6125" y="9331"/>
                    </a:lnTo>
                    <a:cubicBezTo>
                      <a:pt x="5741" y="9529"/>
                      <a:pt x="5298" y="9634"/>
                      <a:pt x="4844" y="9634"/>
                    </a:cubicBezTo>
                    <a:cubicBezTo>
                      <a:pt x="3517" y="9634"/>
                      <a:pt x="2437" y="8749"/>
                      <a:pt x="2427" y="7650"/>
                    </a:cubicBezTo>
                    <a:lnTo>
                      <a:pt x="2431" y="7645"/>
                    </a:lnTo>
                    <a:cubicBezTo>
                      <a:pt x="1036" y="7480"/>
                      <a:pt x="0" y="6491"/>
                      <a:pt x="0" y="5325"/>
                    </a:cubicBezTo>
                    <a:cubicBezTo>
                      <a:pt x="0" y="4808"/>
                      <a:pt x="206" y="4307"/>
                      <a:pt x="586" y="3897"/>
                    </a:cubicBezTo>
                    <a:lnTo>
                      <a:pt x="592" y="3896"/>
                    </a:lnTo>
                    <a:cubicBezTo>
                      <a:pt x="473" y="3665"/>
                      <a:pt x="411" y="3418"/>
                      <a:pt x="411" y="3167"/>
                    </a:cubicBezTo>
                    <a:cubicBezTo>
                      <a:pt x="411" y="2333"/>
                      <a:pt x="1085" y="1602"/>
                      <a:pt x="2055" y="1383"/>
                    </a:cubicBezTo>
                    <a:lnTo>
                      <a:pt x="2047" y="1379"/>
                    </a:lnTo>
                    <a:cubicBezTo>
                      <a:pt x="2221" y="581"/>
                      <a:pt x="3063" y="0"/>
                      <a:pt x="4045" y="0"/>
                    </a:cubicBezTo>
                    <a:cubicBezTo>
                      <a:pt x="4642" y="0"/>
                      <a:pt x="5208" y="217"/>
                      <a:pt x="5594" y="593"/>
                    </a:cubicBezTo>
                    <a:lnTo>
                      <a:pt x="5591" y="595"/>
                    </a:lnTo>
                    <a:cubicBezTo>
                      <a:pt x="5935" y="220"/>
                      <a:pt x="6472" y="0"/>
                      <a:pt x="7042" y="0"/>
                    </a:cubicBezTo>
                    <a:cubicBezTo>
                      <a:pt x="7733" y="0"/>
                      <a:pt x="8366" y="324"/>
                      <a:pt x="8674" y="837"/>
                    </a:cubicBezTo>
                    <a:lnTo>
                      <a:pt x="8668" y="862"/>
                    </a:lnTo>
                    <a:cubicBezTo>
                      <a:pt x="9085" y="521"/>
                      <a:pt x="9647" y="331"/>
                      <a:pt x="10232" y="331"/>
                    </a:cubicBezTo>
                    <a:cubicBezTo>
                      <a:pt x="11056" y="330"/>
                      <a:pt x="11814" y="707"/>
                      <a:pt x="12201" y="1311"/>
                    </a:cubicBezTo>
                    <a:lnTo>
                      <a:pt x="12207" y="1323"/>
                    </a:lnTo>
                    <a:cubicBezTo>
                      <a:pt x="12640" y="1113"/>
                      <a:pt x="13133" y="1003"/>
                      <a:pt x="13635" y="1003"/>
                    </a:cubicBezTo>
                    <a:cubicBezTo>
                      <a:pt x="15194" y="1003"/>
                      <a:pt x="16457" y="2049"/>
                      <a:pt x="16457" y="3339"/>
                    </a:cubicBezTo>
                    <a:cubicBezTo>
                      <a:pt x="16458" y="3445"/>
                      <a:pt x="16449" y="3550"/>
                      <a:pt x="16432" y="3654"/>
                    </a:cubicBezTo>
                    <a:lnTo>
                      <a:pt x="16426" y="3651"/>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712" name="Freeform 291"/>
              <p:cNvSpPr>
                <a:spLocks/>
              </p:cNvSpPr>
              <p:nvPr/>
            </p:nvSpPr>
            <p:spPr bwMode="auto">
              <a:xfrm>
                <a:off x="2854" y="3178"/>
                <a:ext cx="78" cy="15"/>
              </a:xfrm>
              <a:custGeom>
                <a:avLst/>
                <a:gdLst>
                  <a:gd name="T0" fmla="*/ 78 w 78"/>
                  <a:gd name="T1" fmla="*/ 0 h 15"/>
                  <a:gd name="T2" fmla="*/ 10 w 78"/>
                  <a:gd name="T3" fmla="*/ 15 h 15"/>
                  <a:gd name="T4" fmla="*/ 0 w 78"/>
                  <a:gd name="T5" fmla="*/ 15 h 15"/>
                  <a:gd name="T6" fmla="*/ 0 60000 65536"/>
                  <a:gd name="T7" fmla="*/ 0 60000 65536"/>
                  <a:gd name="T8" fmla="*/ 0 60000 65536"/>
                </a:gdLst>
                <a:ahLst/>
                <a:cxnLst>
                  <a:cxn ang="T6">
                    <a:pos x="T0" y="T1"/>
                  </a:cxn>
                  <a:cxn ang="T7">
                    <a:pos x="T2" y="T3"/>
                  </a:cxn>
                  <a:cxn ang="T8">
                    <a:pos x="T4" y="T5"/>
                  </a:cxn>
                </a:cxnLst>
                <a:rect l="0" t="0" r="r" b="b"/>
                <a:pathLst>
                  <a:path w="78" h="15">
                    <a:moveTo>
                      <a:pt x="78" y="0"/>
                    </a:moveTo>
                    <a:cubicBezTo>
                      <a:pt x="57" y="10"/>
                      <a:pt x="34" y="15"/>
                      <a:pt x="10" y="15"/>
                    </a:cubicBezTo>
                    <a:cubicBezTo>
                      <a:pt x="7" y="15"/>
                      <a:pt x="3" y="15"/>
                      <a:pt x="0" y="15"/>
                    </a:cubicBez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713" name="Freeform 292"/>
              <p:cNvSpPr>
                <a:spLocks/>
              </p:cNvSpPr>
              <p:nvPr/>
            </p:nvSpPr>
            <p:spPr bwMode="auto">
              <a:xfrm>
                <a:off x="2784" y="3356"/>
                <a:ext cx="34" cy="8"/>
              </a:xfrm>
              <a:custGeom>
                <a:avLst/>
                <a:gdLst>
                  <a:gd name="T0" fmla="*/ 34 w 34"/>
                  <a:gd name="T1" fmla="*/ 8 h 8"/>
                  <a:gd name="T2" fmla="*/ 0 w 34"/>
                  <a:gd name="T3" fmla="*/ 0 h 8"/>
                  <a:gd name="T4" fmla="*/ 0 60000 65536"/>
                  <a:gd name="T5" fmla="*/ 0 60000 65536"/>
                </a:gdLst>
                <a:ahLst/>
                <a:cxnLst>
                  <a:cxn ang="T4">
                    <a:pos x="T0" y="T1"/>
                  </a:cxn>
                  <a:cxn ang="T5">
                    <a:pos x="T2" y="T3"/>
                  </a:cxn>
                </a:cxnLst>
                <a:rect l="0" t="0" r="r" b="b"/>
                <a:pathLst>
                  <a:path w="34" h="8">
                    <a:moveTo>
                      <a:pt x="34" y="8"/>
                    </a:moveTo>
                    <a:cubicBezTo>
                      <a:pt x="23" y="6"/>
                      <a:pt x="11" y="4"/>
                      <a:pt x="0" y="0"/>
                    </a:cubicBez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714" name="Freeform 293"/>
              <p:cNvSpPr>
                <a:spLocks/>
              </p:cNvSpPr>
              <p:nvPr/>
            </p:nvSpPr>
            <p:spPr bwMode="auto">
              <a:xfrm>
                <a:off x="2489" y="3403"/>
                <a:ext cx="21" cy="33"/>
              </a:xfrm>
              <a:custGeom>
                <a:avLst/>
                <a:gdLst>
                  <a:gd name="T0" fmla="*/ 21 w 21"/>
                  <a:gd name="T1" fmla="*/ 0 h 33"/>
                  <a:gd name="T2" fmla="*/ 0 w 21"/>
                  <a:gd name="T3" fmla="*/ 33 h 33"/>
                  <a:gd name="T4" fmla="*/ 0 60000 65536"/>
                  <a:gd name="T5" fmla="*/ 0 60000 65536"/>
                </a:gdLst>
                <a:ahLst/>
                <a:cxnLst>
                  <a:cxn ang="T4">
                    <a:pos x="T0" y="T1"/>
                  </a:cxn>
                  <a:cxn ang="T5">
                    <a:pos x="T2" y="T3"/>
                  </a:cxn>
                </a:cxnLst>
                <a:rect l="0" t="0" r="r" b="b"/>
                <a:pathLst>
                  <a:path w="21" h="33">
                    <a:moveTo>
                      <a:pt x="21" y="0"/>
                    </a:moveTo>
                    <a:cubicBezTo>
                      <a:pt x="16" y="12"/>
                      <a:pt x="9" y="23"/>
                      <a:pt x="0" y="33"/>
                    </a:cubicBez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715" name="Freeform 294"/>
              <p:cNvSpPr>
                <a:spLocks/>
              </p:cNvSpPr>
              <p:nvPr/>
            </p:nvSpPr>
            <p:spPr bwMode="auto">
              <a:xfrm>
                <a:off x="2108" y="3354"/>
                <a:ext cx="8" cy="36"/>
              </a:xfrm>
              <a:custGeom>
                <a:avLst/>
                <a:gdLst>
                  <a:gd name="T0" fmla="*/ 8 w 8"/>
                  <a:gd name="T1" fmla="*/ 36 h 36"/>
                  <a:gd name="T2" fmla="*/ 0 w 8"/>
                  <a:gd name="T3" fmla="*/ 0 h 36"/>
                  <a:gd name="T4" fmla="*/ 0 60000 65536"/>
                  <a:gd name="T5" fmla="*/ 0 60000 65536"/>
                </a:gdLst>
                <a:ahLst/>
                <a:cxnLst>
                  <a:cxn ang="T4">
                    <a:pos x="T0" y="T1"/>
                  </a:cxn>
                  <a:cxn ang="T5">
                    <a:pos x="T2" y="T3"/>
                  </a:cxn>
                </a:cxnLst>
                <a:rect l="0" t="0" r="r" b="b"/>
                <a:pathLst>
                  <a:path w="8" h="36">
                    <a:moveTo>
                      <a:pt x="8" y="36"/>
                    </a:moveTo>
                    <a:cubicBezTo>
                      <a:pt x="4" y="24"/>
                      <a:pt x="1" y="12"/>
                      <a:pt x="0" y="0"/>
                    </a:cubicBez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716" name="Freeform 295"/>
              <p:cNvSpPr>
                <a:spLocks/>
              </p:cNvSpPr>
              <p:nvPr/>
            </p:nvSpPr>
            <p:spPr bwMode="auto">
              <a:xfrm>
                <a:off x="1842" y="3132"/>
                <a:ext cx="101" cy="134"/>
              </a:xfrm>
              <a:custGeom>
                <a:avLst/>
                <a:gdLst>
                  <a:gd name="T0" fmla="*/ 0 w 101"/>
                  <a:gd name="T1" fmla="*/ 134 h 134"/>
                  <a:gd name="T2" fmla="*/ 0 w 101"/>
                  <a:gd name="T3" fmla="*/ 133 h 134"/>
                  <a:gd name="T4" fmla="*/ 101 w 101"/>
                  <a:gd name="T5" fmla="*/ 0 h 134"/>
                  <a:gd name="T6" fmla="*/ 0 60000 65536"/>
                  <a:gd name="T7" fmla="*/ 0 60000 65536"/>
                  <a:gd name="T8" fmla="*/ 0 60000 65536"/>
                </a:gdLst>
                <a:ahLst/>
                <a:cxnLst>
                  <a:cxn ang="T6">
                    <a:pos x="T0" y="T1"/>
                  </a:cxn>
                  <a:cxn ang="T7">
                    <a:pos x="T2" y="T3"/>
                  </a:cxn>
                  <a:cxn ang="T8">
                    <a:pos x="T4" y="T5"/>
                  </a:cxn>
                </a:cxnLst>
                <a:rect l="0" t="0" r="r" b="b"/>
                <a:pathLst>
                  <a:path w="101" h="134">
                    <a:moveTo>
                      <a:pt x="0" y="134"/>
                    </a:moveTo>
                    <a:cubicBezTo>
                      <a:pt x="0" y="134"/>
                      <a:pt x="0" y="133"/>
                      <a:pt x="0" y="133"/>
                    </a:cubicBezTo>
                    <a:cubicBezTo>
                      <a:pt x="0" y="76"/>
                      <a:pt x="39" y="25"/>
                      <a:pt x="101" y="0"/>
                    </a:cubicBez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717" name="Freeform 296"/>
              <p:cNvSpPr>
                <a:spLocks/>
              </p:cNvSpPr>
              <p:nvPr/>
            </p:nvSpPr>
            <p:spPr bwMode="auto">
              <a:xfrm>
                <a:off x="1706" y="2988"/>
                <a:ext cx="45" cy="50"/>
              </a:xfrm>
              <a:custGeom>
                <a:avLst/>
                <a:gdLst>
                  <a:gd name="T0" fmla="*/ 45 w 45"/>
                  <a:gd name="T1" fmla="*/ 50 h 50"/>
                  <a:gd name="T2" fmla="*/ 0 w 45"/>
                  <a:gd name="T3" fmla="*/ 0 h 50"/>
                  <a:gd name="T4" fmla="*/ 0 60000 65536"/>
                  <a:gd name="T5" fmla="*/ 0 60000 65536"/>
                </a:gdLst>
                <a:ahLst/>
                <a:cxnLst>
                  <a:cxn ang="T4">
                    <a:pos x="T0" y="T1"/>
                  </a:cxn>
                  <a:cxn ang="T5">
                    <a:pos x="T2" y="T3"/>
                  </a:cxn>
                </a:cxnLst>
                <a:rect l="0" t="0" r="r" b="b"/>
                <a:pathLst>
                  <a:path w="45" h="50">
                    <a:moveTo>
                      <a:pt x="45" y="50"/>
                    </a:moveTo>
                    <a:cubicBezTo>
                      <a:pt x="26" y="37"/>
                      <a:pt x="10" y="20"/>
                      <a:pt x="0" y="0"/>
                    </a:cubicBez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718" name="Freeform 297"/>
              <p:cNvSpPr>
                <a:spLocks/>
              </p:cNvSpPr>
              <p:nvPr/>
            </p:nvSpPr>
            <p:spPr bwMode="auto">
              <a:xfrm>
                <a:off x="1812" y="2802"/>
                <a:ext cx="2" cy="24"/>
              </a:xfrm>
              <a:custGeom>
                <a:avLst/>
                <a:gdLst>
                  <a:gd name="T0" fmla="*/ 0 w 2"/>
                  <a:gd name="T1" fmla="*/ 24 h 24"/>
                  <a:gd name="T2" fmla="*/ 0 w 2"/>
                  <a:gd name="T3" fmla="*/ 22 h 24"/>
                  <a:gd name="T4" fmla="*/ 2 w 2"/>
                  <a:gd name="T5" fmla="*/ 0 h 24"/>
                  <a:gd name="T6" fmla="*/ 0 60000 65536"/>
                  <a:gd name="T7" fmla="*/ 0 60000 65536"/>
                  <a:gd name="T8" fmla="*/ 0 60000 65536"/>
                </a:gdLst>
                <a:ahLst/>
                <a:cxnLst>
                  <a:cxn ang="T6">
                    <a:pos x="T0" y="T1"/>
                  </a:cxn>
                  <a:cxn ang="T7">
                    <a:pos x="T2" y="T3"/>
                  </a:cxn>
                  <a:cxn ang="T8">
                    <a:pos x="T4" y="T5"/>
                  </a:cxn>
                </a:cxnLst>
                <a:rect l="0" t="0" r="r" b="b"/>
                <a:pathLst>
                  <a:path w="2" h="24">
                    <a:moveTo>
                      <a:pt x="0" y="24"/>
                    </a:moveTo>
                    <a:cubicBezTo>
                      <a:pt x="0" y="23"/>
                      <a:pt x="0" y="22"/>
                      <a:pt x="0" y="22"/>
                    </a:cubicBezTo>
                    <a:cubicBezTo>
                      <a:pt x="0" y="14"/>
                      <a:pt x="0" y="7"/>
                      <a:pt x="2" y="0"/>
                    </a:cubicBez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719" name="Freeform 298"/>
              <p:cNvSpPr>
                <a:spLocks/>
              </p:cNvSpPr>
              <p:nvPr/>
            </p:nvSpPr>
            <p:spPr bwMode="auto">
              <a:xfrm>
                <a:off x="2076" y="2743"/>
                <a:ext cx="23" cy="31"/>
              </a:xfrm>
              <a:custGeom>
                <a:avLst/>
                <a:gdLst>
                  <a:gd name="T0" fmla="*/ 0 w 23"/>
                  <a:gd name="T1" fmla="*/ 0 h 31"/>
                  <a:gd name="T2" fmla="*/ 23 w 23"/>
                  <a:gd name="T3" fmla="*/ 31 h 31"/>
                  <a:gd name="T4" fmla="*/ 0 60000 65536"/>
                  <a:gd name="T5" fmla="*/ 0 60000 65536"/>
                </a:gdLst>
                <a:ahLst/>
                <a:cxnLst>
                  <a:cxn ang="T4">
                    <a:pos x="T0" y="T1"/>
                  </a:cxn>
                  <a:cxn ang="T5">
                    <a:pos x="T2" y="T3"/>
                  </a:cxn>
                </a:cxnLst>
                <a:rect l="0" t="0" r="r" b="b"/>
                <a:pathLst>
                  <a:path w="23" h="31">
                    <a:moveTo>
                      <a:pt x="0" y="0"/>
                    </a:moveTo>
                    <a:cubicBezTo>
                      <a:pt x="10" y="10"/>
                      <a:pt x="18" y="20"/>
                      <a:pt x="23" y="31"/>
                    </a:cubicBez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720" name="Freeform 299"/>
              <p:cNvSpPr>
                <a:spLocks/>
              </p:cNvSpPr>
              <p:nvPr/>
            </p:nvSpPr>
            <p:spPr bwMode="auto">
              <a:xfrm>
                <a:off x="2304" y="2762"/>
                <a:ext cx="11" cy="26"/>
              </a:xfrm>
              <a:custGeom>
                <a:avLst/>
                <a:gdLst>
                  <a:gd name="T0" fmla="*/ 0 w 11"/>
                  <a:gd name="T1" fmla="*/ 0 h 26"/>
                  <a:gd name="T2" fmla="*/ 11 w 11"/>
                  <a:gd name="T3" fmla="*/ 26 h 26"/>
                  <a:gd name="T4" fmla="*/ 0 60000 65536"/>
                  <a:gd name="T5" fmla="*/ 0 60000 65536"/>
                </a:gdLst>
                <a:ahLst/>
                <a:cxnLst>
                  <a:cxn ang="T4">
                    <a:pos x="T0" y="T1"/>
                  </a:cxn>
                  <a:cxn ang="T5">
                    <a:pos x="T2" y="T3"/>
                  </a:cxn>
                </a:cxnLst>
                <a:rect l="0" t="0" r="r" b="b"/>
                <a:pathLst>
                  <a:path w="11" h="26">
                    <a:moveTo>
                      <a:pt x="0" y="0"/>
                    </a:moveTo>
                    <a:cubicBezTo>
                      <a:pt x="5" y="8"/>
                      <a:pt x="9" y="17"/>
                      <a:pt x="11" y="26"/>
                    </a:cubicBez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721" name="Freeform 300"/>
              <p:cNvSpPr>
                <a:spLocks/>
              </p:cNvSpPr>
              <p:nvPr/>
            </p:nvSpPr>
            <p:spPr bwMode="auto">
              <a:xfrm>
                <a:off x="2526" y="2798"/>
                <a:ext cx="40" cy="25"/>
              </a:xfrm>
              <a:custGeom>
                <a:avLst/>
                <a:gdLst>
                  <a:gd name="T0" fmla="*/ 0 w 40"/>
                  <a:gd name="T1" fmla="*/ 25 h 25"/>
                  <a:gd name="T2" fmla="*/ 40 w 40"/>
                  <a:gd name="T3" fmla="*/ 0 h 25"/>
                  <a:gd name="T4" fmla="*/ 0 60000 65536"/>
                  <a:gd name="T5" fmla="*/ 0 60000 65536"/>
                </a:gdLst>
                <a:ahLst/>
                <a:cxnLst>
                  <a:cxn ang="T4">
                    <a:pos x="T0" y="T1"/>
                  </a:cxn>
                  <a:cxn ang="T5">
                    <a:pos x="T2" y="T3"/>
                  </a:cxn>
                </a:cxnLst>
                <a:rect l="0" t="0" r="r" b="b"/>
                <a:pathLst>
                  <a:path w="40" h="25">
                    <a:moveTo>
                      <a:pt x="0" y="25"/>
                    </a:moveTo>
                    <a:cubicBezTo>
                      <a:pt x="12" y="15"/>
                      <a:pt x="25" y="7"/>
                      <a:pt x="40" y="0"/>
                    </a:cubicBez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722" name="Freeform 301"/>
              <p:cNvSpPr>
                <a:spLocks/>
              </p:cNvSpPr>
              <p:nvPr/>
            </p:nvSpPr>
            <p:spPr bwMode="auto">
              <a:xfrm>
                <a:off x="2871" y="2970"/>
                <a:ext cx="7" cy="27"/>
              </a:xfrm>
              <a:custGeom>
                <a:avLst/>
                <a:gdLst>
                  <a:gd name="T0" fmla="*/ 7 w 7"/>
                  <a:gd name="T1" fmla="*/ 0 h 27"/>
                  <a:gd name="T2" fmla="*/ 0 w 7"/>
                  <a:gd name="T3" fmla="*/ 27 h 27"/>
                  <a:gd name="T4" fmla="*/ 0 60000 65536"/>
                  <a:gd name="T5" fmla="*/ 0 60000 65536"/>
                </a:gdLst>
                <a:ahLst/>
                <a:cxnLst>
                  <a:cxn ang="T4">
                    <a:pos x="T0" y="T1"/>
                  </a:cxn>
                  <a:cxn ang="T5">
                    <a:pos x="T2" y="T3"/>
                  </a:cxn>
                </a:cxnLst>
                <a:rect l="0" t="0" r="r" b="b"/>
                <a:pathLst>
                  <a:path w="7" h="27">
                    <a:moveTo>
                      <a:pt x="7" y="0"/>
                    </a:moveTo>
                    <a:cubicBezTo>
                      <a:pt x="6" y="9"/>
                      <a:pt x="3" y="18"/>
                      <a:pt x="0" y="27"/>
                    </a:cubicBez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723" name="Oval 302"/>
              <p:cNvSpPr>
                <a:spLocks noChangeArrowheads="1"/>
              </p:cNvSpPr>
              <p:nvPr/>
            </p:nvSpPr>
            <p:spPr bwMode="auto">
              <a:xfrm>
                <a:off x="2644" y="3444"/>
                <a:ext cx="223" cy="135"/>
              </a:xfrm>
              <a:prstGeom prst="ellipse">
                <a:avLst/>
              </a:prstGeom>
              <a:solidFill>
                <a:srgbClr val="FFFFFF"/>
              </a:solidFill>
              <a:ln w="0">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24" name="Oval 303"/>
              <p:cNvSpPr>
                <a:spLocks noChangeArrowheads="1"/>
              </p:cNvSpPr>
              <p:nvPr/>
            </p:nvSpPr>
            <p:spPr bwMode="auto">
              <a:xfrm>
                <a:off x="2646" y="3446"/>
                <a:ext cx="219" cy="131"/>
              </a:xfrm>
              <a:prstGeom prst="ellipse">
                <a:avLst/>
              </a:prstGeom>
              <a:noFill/>
              <a:ln w="7938"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25" name="Oval 304"/>
              <p:cNvSpPr>
                <a:spLocks noChangeArrowheads="1"/>
              </p:cNvSpPr>
              <p:nvPr/>
            </p:nvSpPr>
            <p:spPr bwMode="auto">
              <a:xfrm>
                <a:off x="2787" y="3567"/>
                <a:ext cx="148" cy="91"/>
              </a:xfrm>
              <a:prstGeom prst="ellipse">
                <a:avLst/>
              </a:prstGeom>
              <a:solidFill>
                <a:srgbClr val="FFFFFF"/>
              </a:solidFill>
              <a:ln w="0">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26" name="Oval 305"/>
              <p:cNvSpPr>
                <a:spLocks noChangeArrowheads="1"/>
              </p:cNvSpPr>
              <p:nvPr/>
            </p:nvSpPr>
            <p:spPr bwMode="auto">
              <a:xfrm>
                <a:off x="2789" y="3569"/>
                <a:ext cx="144" cy="87"/>
              </a:xfrm>
              <a:prstGeom prst="ellipse">
                <a:avLst/>
              </a:prstGeom>
              <a:noFill/>
              <a:ln w="7938"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27" name="Oval 306"/>
              <p:cNvSpPr>
                <a:spLocks noChangeArrowheads="1"/>
              </p:cNvSpPr>
              <p:nvPr/>
            </p:nvSpPr>
            <p:spPr bwMode="auto">
              <a:xfrm>
                <a:off x="2890" y="3652"/>
                <a:ext cx="74" cy="46"/>
              </a:xfrm>
              <a:prstGeom prst="ellipse">
                <a:avLst/>
              </a:prstGeom>
              <a:solidFill>
                <a:srgbClr val="FFFFFF"/>
              </a:solidFill>
              <a:ln w="0">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28" name="Oval 307"/>
              <p:cNvSpPr>
                <a:spLocks noChangeArrowheads="1"/>
              </p:cNvSpPr>
              <p:nvPr/>
            </p:nvSpPr>
            <p:spPr bwMode="auto">
              <a:xfrm>
                <a:off x="2892" y="3654"/>
                <a:ext cx="70" cy="42"/>
              </a:xfrm>
              <a:prstGeom prst="ellipse">
                <a:avLst/>
              </a:prstGeom>
              <a:noFill/>
              <a:ln w="7938"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grpSp>
        <p:grpSp>
          <p:nvGrpSpPr>
            <p:cNvPr id="17439" name="Group 308"/>
            <p:cNvGrpSpPr>
              <a:grpSpLocks/>
            </p:cNvGrpSpPr>
            <p:nvPr/>
          </p:nvGrpSpPr>
          <p:grpSpPr bwMode="auto">
            <a:xfrm>
              <a:off x="1594" y="2634"/>
              <a:ext cx="656" cy="168"/>
              <a:chOff x="1790" y="2824"/>
              <a:chExt cx="656" cy="168"/>
            </a:xfrm>
          </p:grpSpPr>
          <p:sp>
            <p:nvSpPr>
              <p:cNvPr id="17670" name="Freeform 309"/>
              <p:cNvSpPr>
                <a:spLocks/>
              </p:cNvSpPr>
              <p:nvPr/>
            </p:nvSpPr>
            <p:spPr bwMode="auto">
              <a:xfrm>
                <a:off x="2036" y="2832"/>
                <a:ext cx="26" cy="37"/>
              </a:xfrm>
              <a:custGeom>
                <a:avLst/>
                <a:gdLst>
                  <a:gd name="T0" fmla="*/ 1 w 26"/>
                  <a:gd name="T1" fmla="*/ 0 h 37"/>
                  <a:gd name="T2" fmla="*/ 0 w 26"/>
                  <a:gd name="T3" fmla="*/ 0 h 37"/>
                  <a:gd name="T4" fmla="*/ 17 w 26"/>
                  <a:gd name="T5" fmla="*/ 37 h 37"/>
                  <a:gd name="T6" fmla="*/ 26 w 26"/>
                  <a:gd name="T7" fmla="*/ 37 h 37"/>
                  <a:gd name="T8" fmla="*/ 7 w 26"/>
                  <a:gd name="T9" fmla="*/ 0 h 37"/>
                  <a:gd name="T10" fmla="*/ 1 w 26"/>
                  <a:gd name="T11" fmla="*/ 0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37">
                    <a:moveTo>
                      <a:pt x="1" y="0"/>
                    </a:moveTo>
                    <a:lnTo>
                      <a:pt x="0" y="0"/>
                    </a:lnTo>
                    <a:lnTo>
                      <a:pt x="17" y="37"/>
                    </a:lnTo>
                    <a:lnTo>
                      <a:pt x="26" y="37"/>
                    </a:lnTo>
                    <a:lnTo>
                      <a:pt x="7" y="0"/>
                    </a:lnTo>
                    <a:lnTo>
                      <a:pt x="1" y="0"/>
                    </a:lnTo>
                    <a:close/>
                  </a:path>
                </a:pathLst>
              </a:custGeom>
              <a:solidFill>
                <a:srgbClr val="800000"/>
              </a:solidFill>
              <a:ln w="1588">
                <a:solidFill>
                  <a:srgbClr val="000000"/>
                </a:solidFill>
                <a:prstDash val="solid"/>
                <a:round/>
                <a:headEnd/>
                <a:tailEnd/>
              </a:ln>
            </p:spPr>
            <p:txBody>
              <a:bodyPr/>
              <a:lstStyle/>
              <a:p>
                <a:endParaRPr lang="fr-FR"/>
              </a:p>
            </p:txBody>
          </p:sp>
          <p:sp>
            <p:nvSpPr>
              <p:cNvPr id="17671" name="Freeform 310"/>
              <p:cNvSpPr>
                <a:spLocks/>
              </p:cNvSpPr>
              <p:nvPr/>
            </p:nvSpPr>
            <p:spPr bwMode="auto">
              <a:xfrm>
                <a:off x="2165" y="2852"/>
                <a:ext cx="24" cy="25"/>
              </a:xfrm>
              <a:custGeom>
                <a:avLst/>
                <a:gdLst>
                  <a:gd name="T0" fmla="*/ 6 w 24"/>
                  <a:gd name="T1" fmla="*/ 3 h 25"/>
                  <a:gd name="T2" fmla="*/ 7 w 24"/>
                  <a:gd name="T3" fmla="*/ 3 h 25"/>
                  <a:gd name="T4" fmla="*/ 24 w 24"/>
                  <a:gd name="T5" fmla="*/ 25 h 25"/>
                  <a:gd name="T6" fmla="*/ 16 w 24"/>
                  <a:gd name="T7" fmla="*/ 24 h 25"/>
                  <a:gd name="T8" fmla="*/ 0 w 24"/>
                  <a:gd name="T9" fmla="*/ 0 h 25"/>
                  <a:gd name="T10" fmla="*/ 6 w 24"/>
                  <a:gd name="T11" fmla="*/ 3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5">
                    <a:moveTo>
                      <a:pt x="6" y="3"/>
                    </a:moveTo>
                    <a:lnTo>
                      <a:pt x="7" y="3"/>
                    </a:lnTo>
                    <a:lnTo>
                      <a:pt x="24" y="25"/>
                    </a:lnTo>
                    <a:lnTo>
                      <a:pt x="16" y="24"/>
                    </a:lnTo>
                    <a:lnTo>
                      <a:pt x="0" y="0"/>
                    </a:lnTo>
                    <a:lnTo>
                      <a:pt x="6" y="3"/>
                    </a:lnTo>
                    <a:close/>
                  </a:path>
                </a:pathLst>
              </a:custGeom>
              <a:solidFill>
                <a:srgbClr val="800000"/>
              </a:solidFill>
              <a:ln w="1588">
                <a:solidFill>
                  <a:srgbClr val="000000"/>
                </a:solidFill>
                <a:prstDash val="solid"/>
                <a:round/>
                <a:headEnd/>
                <a:tailEnd/>
              </a:ln>
            </p:spPr>
            <p:txBody>
              <a:bodyPr/>
              <a:lstStyle/>
              <a:p>
                <a:endParaRPr lang="fr-FR"/>
              </a:p>
            </p:txBody>
          </p:sp>
          <p:sp>
            <p:nvSpPr>
              <p:cNvPr id="17672" name="Freeform 311"/>
              <p:cNvSpPr>
                <a:spLocks/>
              </p:cNvSpPr>
              <p:nvPr/>
            </p:nvSpPr>
            <p:spPr bwMode="auto">
              <a:xfrm>
                <a:off x="1983" y="2830"/>
                <a:ext cx="240" cy="52"/>
              </a:xfrm>
              <a:custGeom>
                <a:avLst/>
                <a:gdLst>
                  <a:gd name="T0" fmla="*/ 2 w 240"/>
                  <a:gd name="T1" fmla="*/ 7 h 52"/>
                  <a:gd name="T2" fmla="*/ 24 w 240"/>
                  <a:gd name="T3" fmla="*/ 6 h 52"/>
                  <a:gd name="T4" fmla="*/ 41 w 240"/>
                  <a:gd name="T5" fmla="*/ 6 h 52"/>
                  <a:gd name="T6" fmla="*/ 65 w 240"/>
                  <a:gd name="T7" fmla="*/ 5 h 52"/>
                  <a:gd name="T8" fmla="*/ 86 w 240"/>
                  <a:gd name="T9" fmla="*/ 5 h 52"/>
                  <a:gd name="T10" fmla="*/ 110 w 240"/>
                  <a:gd name="T11" fmla="*/ 5 h 52"/>
                  <a:gd name="T12" fmla="*/ 132 w 240"/>
                  <a:gd name="T13" fmla="*/ 5 h 52"/>
                  <a:gd name="T14" fmla="*/ 142 w 240"/>
                  <a:gd name="T15" fmla="*/ 7 h 52"/>
                  <a:gd name="T16" fmla="*/ 151 w 240"/>
                  <a:gd name="T17" fmla="*/ 9 h 52"/>
                  <a:gd name="T18" fmla="*/ 160 w 240"/>
                  <a:gd name="T19" fmla="*/ 12 h 52"/>
                  <a:gd name="T20" fmla="*/ 170 w 240"/>
                  <a:gd name="T21" fmla="*/ 16 h 52"/>
                  <a:gd name="T22" fmla="*/ 204 w 240"/>
                  <a:gd name="T23" fmla="*/ 34 h 52"/>
                  <a:gd name="T24" fmla="*/ 222 w 240"/>
                  <a:gd name="T25" fmla="*/ 42 h 52"/>
                  <a:gd name="T26" fmla="*/ 232 w 240"/>
                  <a:gd name="T27" fmla="*/ 48 h 52"/>
                  <a:gd name="T28" fmla="*/ 223 w 240"/>
                  <a:gd name="T29" fmla="*/ 48 h 52"/>
                  <a:gd name="T30" fmla="*/ 0 w 240"/>
                  <a:gd name="T31" fmla="*/ 31 h 52"/>
                  <a:gd name="T32" fmla="*/ 0 w 240"/>
                  <a:gd name="T33" fmla="*/ 36 h 52"/>
                  <a:gd name="T34" fmla="*/ 233 w 240"/>
                  <a:gd name="T35" fmla="*/ 52 h 52"/>
                  <a:gd name="T36" fmla="*/ 240 w 240"/>
                  <a:gd name="T37" fmla="*/ 51 h 52"/>
                  <a:gd name="T38" fmla="*/ 236 w 240"/>
                  <a:gd name="T39" fmla="*/ 46 h 52"/>
                  <a:gd name="T40" fmla="*/ 230 w 240"/>
                  <a:gd name="T41" fmla="*/ 42 h 52"/>
                  <a:gd name="T42" fmla="*/ 214 w 240"/>
                  <a:gd name="T43" fmla="*/ 34 h 52"/>
                  <a:gd name="T44" fmla="*/ 202 w 240"/>
                  <a:gd name="T45" fmla="*/ 27 h 52"/>
                  <a:gd name="T46" fmla="*/ 171 w 240"/>
                  <a:gd name="T47" fmla="*/ 12 h 52"/>
                  <a:gd name="T48" fmla="*/ 157 w 240"/>
                  <a:gd name="T49" fmla="*/ 6 h 52"/>
                  <a:gd name="T50" fmla="*/ 143 w 240"/>
                  <a:gd name="T51" fmla="*/ 3 h 52"/>
                  <a:gd name="T52" fmla="*/ 113 w 240"/>
                  <a:gd name="T53" fmla="*/ 0 h 52"/>
                  <a:gd name="T54" fmla="*/ 70 w 240"/>
                  <a:gd name="T55" fmla="*/ 0 h 52"/>
                  <a:gd name="T56" fmla="*/ 2 w 240"/>
                  <a:gd name="T57" fmla="*/ 4 h 52"/>
                  <a:gd name="T58" fmla="*/ 2 w 240"/>
                  <a:gd name="T59" fmla="*/ 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40" h="52">
                    <a:moveTo>
                      <a:pt x="2" y="7"/>
                    </a:moveTo>
                    <a:lnTo>
                      <a:pt x="24" y="6"/>
                    </a:lnTo>
                    <a:lnTo>
                      <a:pt x="41" y="6"/>
                    </a:lnTo>
                    <a:lnTo>
                      <a:pt x="65" y="5"/>
                    </a:lnTo>
                    <a:lnTo>
                      <a:pt x="86" y="5"/>
                    </a:lnTo>
                    <a:lnTo>
                      <a:pt x="110" y="5"/>
                    </a:lnTo>
                    <a:lnTo>
                      <a:pt x="132" y="5"/>
                    </a:lnTo>
                    <a:lnTo>
                      <a:pt x="142" y="7"/>
                    </a:lnTo>
                    <a:lnTo>
                      <a:pt x="151" y="9"/>
                    </a:lnTo>
                    <a:lnTo>
                      <a:pt x="160" y="12"/>
                    </a:lnTo>
                    <a:lnTo>
                      <a:pt x="170" y="16"/>
                    </a:lnTo>
                    <a:lnTo>
                      <a:pt x="204" y="34"/>
                    </a:lnTo>
                    <a:lnTo>
                      <a:pt x="222" y="42"/>
                    </a:lnTo>
                    <a:lnTo>
                      <a:pt x="232" y="48"/>
                    </a:lnTo>
                    <a:lnTo>
                      <a:pt x="223" y="48"/>
                    </a:lnTo>
                    <a:lnTo>
                      <a:pt x="0" y="31"/>
                    </a:lnTo>
                    <a:lnTo>
                      <a:pt x="0" y="36"/>
                    </a:lnTo>
                    <a:lnTo>
                      <a:pt x="233" y="52"/>
                    </a:lnTo>
                    <a:lnTo>
                      <a:pt x="240" y="51"/>
                    </a:lnTo>
                    <a:lnTo>
                      <a:pt x="236" y="46"/>
                    </a:lnTo>
                    <a:lnTo>
                      <a:pt x="230" y="42"/>
                    </a:lnTo>
                    <a:lnTo>
                      <a:pt x="214" y="34"/>
                    </a:lnTo>
                    <a:lnTo>
                      <a:pt x="202" y="27"/>
                    </a:lnTo>
                    <a:lnTo>
                      <a:pt x="171" y="12"/>
                    </a:lnTo>
                    <a:lnTo>
                      <a:pt x="157" y="6"/>
                    </a:lnTo>
                    <a:lnTo>
                      <a:pt x="143" y="3"/>
                    </a:lnTo>
                    <a:lnTo>
                      <a:pt x="113" y="0"/>
                    </a:lnTo>
                    <a:lnTo>
                      <a:pt x="70" y="0"/>
                    </a:lnTo>
                    <a:lnTo>
                      <a:pt x="2" y="4"/>
                    </a:lnTo>
                    <a:lnTo>
                      <a:pt x="2" y="7"/>
                    </a:lnTo>
                    <a:close/>
                  </a:path>
                </a:pathLst>
              </a:custGeom>
              <a:solidFill>
                <a:srgbClr val="800000"/>
              </a:solidFill>
              <a:ln w="1588">
                <a:solidFill>
                  <a:srgbClr val="000000"/>
                </a:solidFill>
                <a:prstDash val="solid"/>
                <a:round/>
                <a:headEnd/>
                <a:tailEnd/>
              </a:ln>
            </p:spPr>
            <p:txBody>
              <a:bodyPr/>
              <a:lstStyle/>
              <a:p>
                <a:endParaRPr lang="fr-FR"/>
              </a:p>
            </p:txBody>
          </p:sp>
          <p:sp>
            <p:nvSpPr>
              <p:cNvPr id="17673" name="Freeform 312"/>
              <p:cNvSpPr>
                <a:spLocks/>
              </p:cNvSpPr>
              <p:nvPr/>
            </p:nvSpPr>
            <p:spPr bwMode="auto">
              <a:xfrm>
                <a:off x="1825" y="2824"/>
                <a:ext cx="449" cy="59"/>
              </a:xfrm>
              <a:custGeom>
                <a:avLst/>
                <a:gdLst>
                  <a:gd name="T0" fmla="*/ 17 w 449"/>
                  <a:gd name="T1" fmla="*/ 37 h 59"/>
                  <a:gd name="T2" fmla="*/ 40 w 449"/>
                  <a:gd name="T3" fmla="*/ 31 h 59"/>
                  <a:gd name="T4" fmla="*/ 57 w 449"/>
                  <a:gd name="T5" fmla="*/ 27 h 59"/>
                  <a:gd name="T6" fmla="*/ 74 w 449"/>
                  <a:gd name="T7" fmla="*/ 22 h 59"/>
                  <a:gd name="T8" fmla="*/ 92 w 449"/>
                  <a:gd name="T9" fmla="*/ 19 h 59"/>
                  <a:gd name="T10" fmla="*/ 106 w 449"/>
                  <a:gd name="T11" fmla="*/ 16 h 59"/>
                  <a:gd name="T12" fmla="*/ 124 w 449"/>
                  <a:gd name="T13" fmla="*/ 14 h 59"/>
                  <a:gd name="T14" fmla="*/ 140 w 449"/>
                  <a:gd name="T15" fmla="*/ 10 h 59"/>
                  <a:gd name="T16" fmla="*/ 151 w 449"/>
                  <a:gd name="T17" fmla="*/ 3 h 59"/>
                  <a:gd name="T18" fmla="*/ 175 w 449"/>
                  <a:gd name="T19" fmla="*/ 2 h 59"/>
                  <a:gd name="T20" fmla="*/ 204 w 449"/>
                  <a:gd name="T21" fmla="*/ 0 h 59"/>
                  <a:gd name="T22" fmla="*/ 240 w 449"/>
                  <a:gd name="T23" fmla="*/ 0 h 59"/>
                  <a:gd name="T24" fmla="*/ 270 w 449"/>
                  <a:gd name="T25" fmla="*/ 0 h 59"/>
                  <a:gd name="T26" fmla="*/ 298 w 449"/>
                  <a:gd name="T27" fmla="*/ 3 h 59"/>
                  <a:gd name="T28" fmla="*/ 318 w 449"/>
                  <a:gd name="T29" fmla="*/ 8 h 59"/>
                  <a:gd name="T30" fmla="*/ 340 w 449"/>
                  <a:gd name="T31" fmla="*/ 15 h 59"/>
                  <a:gd name="T32" fmla="*/ 364 w 449"/>
                  <a:gd name="T33" fmla="*/ 23 h 59"/>
                  <a:gd name="T34" fmla="*/ 389 w 449"/>
                  <a:gd name="T35" fmla="*/ 31 h 59"/>
                  <a:gd name="T36" fmla="*/ 407 w 449"/>
                  <a:gd name="T37" fmla="*/ 37 h 59"/>
                  <a:gd name="T38" fmla="*/ 426 w 449"/>
                  <a:gd name="T39" fmla="*/ 43 h 59"/>
                  <a:gd name="T40" fmla="*/ 449 w 449"/>
                  <a:gd name="T41" fmla="*/ 51 h 59"/>
                  <a:gd name="T42" fmla="*/ 438 w 449"/>
                  <a:gd name="T43" fmla="*/ 56 h 59"/>
                  <a:gd name="T44" fmla="*/ 422 w 449"/>
                  <a:gd name="T45" fmla="*/ 59 h 59"/>
                  <a:gd name="T46" fmla="*/ 399 w 449"/>
                  <a:gd name="T47" fmla="*/ 59 h 59"/>
                  <a:gd name="T48" fmla="*/ 393 w 449"/>
                  <a:gd name="T49" fmla="*/ 51 h 59"/>
                  <a:gd name="T50" fmla="*/ 375 w 449"/>
                  <a:gd name="T51" fmla="*/ 41 h 59"/>
                  <a:gd name="T52" fmla="*/ 347 w 449"/>
                  <a:gd name="T53" fmla="*/ 26 h 59"/>
                  <a:gd name="T54" fmla="*/ 317 w 449"/>
                  <a:gd name="T55" fmla="*/ 13 h 59"/>
                  <a:gd name="T56" fmla="*/ 293 w 449"/>
                  <a:gd name="T57" fmla="*/ 8 h 59"/>
                  <a:gd name="T58" fmla="*/ 248 w 449"/>
                  <a:gd name="T59" fmla="*/ 6 h 59"/>
                  <a:gd name="T60" fmla="*/ 196 w 449"/>
                  <a:gd name="T61" fmla="*/ 7 h 59"/>
                  <a:gd name="T62" fmla="*/ 157 w 449"/>
                  <a:gd name="T63" fmla="*/ 45 h 5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49" h="59">
                    <a:moveTo>
                      <a:pt x="0" y="39"/>
                    </a:moveTo>
                    <a:lnTo>
                      <a:pt x="17" y="37"/>
                    </a:lnTo>
                    <a:lnTo>
                      <a:pt x="31" y="34"/>
                    </a:lnTo>
                    <a:lnTo>
                      <a:pt x="40" y="31"/>
                    </a:lnTo>
                    <a:lnTo>
                      <a:pt x="47" y="29"/>
                    </a:lnTo>
                    <a:lnTo>
                      <a:pt x="57" y="27"/>
                    </a:lnTo>
                    <a:lnTo>
                      <a:pt x="65" y="24"/>
                    </a:lnTo>
                    <a:lnTo>
                      <a:pt x="74" y="22"/>
                    </a:lnTo>
                    <a:lnTo>
                      <a:pt x="82" y="20"/>
                    </a:lnTo>
                    <a:lnTo>
                      <a:pt x="92" y="19"/>
                    </a:lnTo>
                    <a:lnTo>
                      <a:pt x="99" y="18"/>
                    </a:lnTo>
                    <a:lnTo>
                      <a:pt x="106" y="16"/>
                    </a:lnTo>
                    <a:lnTo>
                      <a:pt x="116" y="15"/>
                    </a:lnTo>
                    <a:lnTo>
                      <a:pt x="124" y="14"/>
                    </a:lnTo>
                    <a:lnTo>
                      <a:pt x="132" y="12"/>
                    </a:lnTo>
                    <a:lnTo>
                      <a:pt x="140" y="10"/>
                    </a:lnTo>
                    <a:lnTo>
                      <a:pt x="147" y="7"/>
                    </a:lnTo>
                    <a:lnTo>
                      <a:pt x="151" y="3"/>
                    </a:lnTo>
                    <a:lnTo>
                      <a:pt x="161" y="2"/>
                    </a:lnTo>
                    <a:lnTo>
                      <a:pt x="175" y="2"/>
                    </a:lnTo>
                    <a:lnTo>
                      <a:pt x="191" y="1"/>
                    </a:lnTo>
                    <a:lnTo>
                      <a:pt x="204" y="0"/>
                    </a:lnTo>
                    <a:lnTo>
                      <a:pt x="222" y="0"/>
                    </a:lnTo>
                    <a:lnTo>
                      <a:pt x="240" y="0"/>
                    </a:lnTo>
                    <a:lnTo>
                      <a:pt x="257" y="0"/>
                    </a:lnTo>
                    <a:lnTo>
                      <a:pt x="270" y="0"/>
                    </a:lnTo>
                    <a:lnTo>
                      <a:pt x="284" y="1"/>
                    </a:lnTo>
                    <a:lnTo>
                      <a:pt x="298" y="3"/>
                    </a:lnTo>
                    <a:lnTo>
                      <a:pt x="309" y="6"/>
                    </a:lnTo>
                    <a:lnTo>
                      <a:pt x="318" y="8"/>
                    </a:lnTo>
                    <a:lnTo>
                      <a:pt x="329" y="11"/>
                    </a:lnTo>
                    <a:lnTo>
                      <a:pt x="340" y="15"/>
                    </a:lnTo>
                    <a:lnTo>
                      <a:pt x="352" y="19"/>
                    </a:lnTo>
                    <a:lnTo>
                      <a:pt x="364" y="23"/>
                    </a:lnTo>
                    <a:lnTo>
                      <a:pt x="376" y="27"/>
                    </a:lnTo>
                    <a:lnTo>
                      <a:pt x="389" y="31"/>
                    </a:lnTo>
                    <a:lnTo>
                      <a:pt x="398" y="34"/>
                    </a:lnTo>
                    <a:lnTo>
                      <a:pt x="407" y="37"/>
                    </a:lnTo>
                    <a:lnTo>
                      <a:pt x="416" y="40"/>
                    </a:lnTo>
                    <a:lnTo>
                      <a:pt x="426" y="43"/>
                    </a:lnTo>
                    <a:lnTo>
                      <a:pt x="438" y="47"/>
                    </a:lnTo>
                    <a:lnTo>
                      <a:pt x="449" y="51"/>
                    </a:lnTo>
                    <a:lnTo>
                      <a:pt x="445" y="54"/>
                    </a:lnTo>
                    <a:lnTo>
                      <a:pt x="438" y="56"/>
                    </a:lnTo>
                    <a:lnTo>
                      <a:pt x="431" y="58"/>
                    </a:lnTo>
                    <a:lnTo>
                      <a:pt x="422" y="59"/>
                    </a:lnTo>
                    <a:lnTo>
                      <a:pt x="410" y="59"/>
                    </a:lnTo>
                    <a:lnTo>
                      <a:pt x="399" y="59"/>
                    </a:lnTo>
                    <a:lnTo>
                      <a:pt x="396" y="54"/>
                    </a:lnTo>
                    <a:lnTo>
                      <a:pt x="393" y="51"/>
                    </a:lnTo>
                    <a:lnTo>
                      <a:pt x="387" y="47"/>
                    </a:lnTo>
                    <a:lnTo>
                      <a:pt x="375" y="41"/>
                    </a:lnTo>
                    <a:lnTo>
                      <a:pt x="360" y="33"/>
                    </a:lnTo>
                    <a:lnTo>
                      <a:pt x="347" y="26"/>
                    </a:lnTo>
                    <a:lnTo>
                      <a:pt x="330" y="18"/>
                    </a:lnTo>
                    <a:lnTo>
                      <a:pt x="317" y="13"/>
                    </a:lnTo>
                    <a:lnTo>
                      <a:pt x="304" y="9"/>
                    </a:lnTo>
                    <a:lnTo>
                      <a:pt x="293" y="8"/>
                    </a:lnTo>
                    <a:lnTo>
                      <a:pt x="274" y="6"/>
                    </a:lnTo>
                    <a:lnTo>
                      <a:pt x="248" y="6"/>
                    </a:lnTo>
                    <a:lnTo>
                      <a:pt x="219" y="7"/>
                    </a:lnTo>
                    <a:lnTo>
                      <a:pt x="196" y="7"/>
                    </a:lnTo>
                    <a:lnTo>
                      <a:pt x="160" y="9"/>
                    </a:lnTo>
                    <a:lnTo>
                      <a:pt x="157" y="45"/>
                    </a:lnTo>
                    <a:lnTo>
                      <a:pt x="0" y="39"/>
                    </a:lnTo>
                    <a:close/>
                  </a:path>
                </a:pathLst>
              </a:custGeom>
              <a:solidFill>
                <a:srgbClr val="FF0000"/>
              </a:solidFill>
              <a:ln w="1588">
                <a:solidFill>
                  <a:srgbClr val="000000"/>
                </a:solidFill>
                <a:prstDash val="solid"/>
                <a:round/>
                <a:headEnd/>
                <a:tailEnd/>
              </a:ln>
            </p:spPr>
            <p:txBody>
              <a:bodyPr/>
              <a:lstStyle/>
              <a:p>
                <a:endParaRPr lang="fr-FR"/>
              </a:p>
            </p:txBody>
          </p:sp>
          <p:sp>
            <p:nvSpPr>
              <p:cNvPr id="17674" name="Freeform 313"/>
              <p:cNvSpPr>
                <a:spLocks/>
              </p:cNvSpPr>
              <p:nvPr/>
            </p:nvSpPr>
            <p:spPr bwMode="auto">
              <a:xfrm>
                <a:off x="1838" y="2882"/>
                <a:ext cx="607" cy="94"/>
              </a:xfrm>
              <a:custGeom>
                <a:avLst/>
                <a:gdLst>
                  <a:gd name="T0" fmla="*/ 512 w 607"/>
                  <a:gd name="T1" fmla="*/ 44 h 94"/>
                  <a:gd name="T2" fmla="*/ 517 w 607"/>
                  <a:gd name="T3" fmla="*/ 59 h 94"/>
                  <a:gd name="T4" fmla="*/ 517 w 607"/>
                  <a:gd name="T5" fmla="*/ 69 h 94"/>
                  <a:gd name="T6" fmla="*/ 607 w 607"/>
                  <a:gd name="T7" fmla="*/ 69 h 94"/>
                  <a:gd name="T8" fmla="*/ 601 w 607"/>
                  <a:gd name="T9" fmla="*/ 77 h 94"/>
                  <a:gd name="T10" fmla="*/ 605 w 607"/>
                  <a:gd name="T11" fmla="*/ 85 h 94"/>
                  <a:gd name="T12" fmla="*/ 605 w 607"/>
                  <a:gd name="T13" fmla="*/ 89 h 94"/>
                  <a:gd name="T14" fmla="*/ 603 w 607"/>
                  <a:gd name="T15" fmla="*/ 91 h 94"/>
                  <a:gd name="T16" fmla="*/ 551 w 607"/>
                  <a:gd name="T17" fmla="*/ 91 h 94"/>
                  <a:gd name="T18" fmla="*/ 546 w 607"/>
                  <a:gd name="T19" fmla="*/ 94 h 94"/>
                  <a:gd name="T20" fmla="*/ 520 w 607"/>
                  <a:gd name="T21" fmla="*/ 94 h 94"/>
                  <a:gd name="T22" fmla="*/ 516 w 607"/>
                  <a:gd name="T23" fmla="*/ 91 h 94"/>
                  <a:gd name="T24" fmla="*/ 36 w 607"/>
                  <a:gd name="T25" fmla="*/ 91 h 94"/>
                  <a:gd name="T26" fmla="*/ 17 w 607"/>
                  <a:gd name="T27" fmla="*/ 74 h 94"/>
                  <a:gd name="T28" fmla="*/ 2 w 607"/>
                  <a:gd name="T29" fmla="*/ 80 h 94"/>
                  <a:gd name="T30" fmla="*/ 0 w 607"/>
                  <a:gd name="T31" fmla="*/ 34 h 94"/>
                  <a:gd name="T32" fmla="*/ 36 w 607"/>
                  <a:gd name="T33" fmla="*/ 0 h 94"/>
                  <a:gd name="T34" fmla="*/ 94 w 607"/>
                  <a:gd name="T35" fmla="*/ 1 h 94"/>
                  <a:gd name="T36" fmla="*/ 392 w 607"/>
                  <a:gd name="T37" fmla="*/ 77 h 94"/>
                  <a:gd name="T38" fmla="*/ 400 w 607"/>
                  <a:gd name="T39" fmla="*/ 68 h 94"/>
                  <a:gd name="T40" fmla="*/ 407 w 607"/>
                  <a:gd name="T41" fmla="*/ 44 h 94"/>
                  <a:gd name="T42" fmla="*/ 418 w 607"/>
                  <a:gd name="T43" fmla="*/ 25 h 94"/>
                  <a:gd name="T44" fmla="*/ 449 w 607"/>
                  <a:gd name="T45" fmla="*/ 9 h 94"/>
                  <a:gd name="T46" fmla="*/ 478 w 607"/>
                  <a:gd name="T47" fmla="*/ 10 h 94"/>
                  <a:gd name="T48" fmla="*/ 500 w 607"/>
                  <a:gd name="T49" fmla="*/ 22 h 94"/>
                  <a:gd name="T50" fmla="*/ 512 w 607"/>
                  <a:gd name="T51" fmla="*/ 44 h 9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7" h="94">
                    <a:moveTo>
                      <a:pt x="512" y="44"/>
                    </a:moveTo>
                    <a:lnTo>
                      <a:pt x="517" y="59"/>
                    </a:lnTo>
                    <a:lnTo>
                      <a:pt x="517" y="69"/>
                    </a:lnTo>
                    <a:lnTo>
                      <a:pt x="607" y="69"/>
                    </a:lnTo>
                    <a:lnTo>
                      <a:pt x="601" y="77"/>
                    </a:lnTo>
                    <a:lnTo>
                      <a:pt x="605" y="85"/>
                    </a:lnTo>
                    <a:lnTo>
                      <a:pt x="605" y="89"/>
                    </a:lnTo>
                    <a:lnTo>
                      <a:pt x="603" y="91"/>
                    </a:lnTo>
                    <a:lnTo>
                      <a:pt x="551" y="91"/>
                    </a:lnTo>
                    <a:lnTo>
                      <a:pt x="546" y="94"/>
                    </a:lnTo>
                    <a:lnTo>
                      <a:pt x="520" y="94"/>
                    </a:lnTo>
                    <a:lnTo>
                      <a:pt x="516" y="91"/>
                    </a:lnTo>
                    <a:lnTo>
                      <a:pt x="36" y="91"/>
                    </a:lnTo>
                    <a:lnTo>
                      <a:pt x="17" y="74"/>
                    </a:lnTo>
                    <a:lnTo>
                      <a:pt x="2" y="80"/>
                    </a:lnTo>
                    <a:lnTo>
                      <a:pt x="0" y="34"/>
                    </a:lnTo>
                    <a:lnTo>
                      <a:pt x="36" y="0"/>
                    </a:lnTo>
                    <a:lnTo>
                      <a:pt x="94" y="1"/>
                    </a:lnTo>
                    <a:lnTo>
                      <a:pt x="392" y="77"/>
                    </a:lnTo>
                    <a:lnTo>
                      <a:pt x="400" y="68"/>
                    </a:lnTo>
                    <a:lnTo>
                      <a:pt x="407" y="44"/>
                    </a:lnTo>
                    <a:lnTo>
                      <a:pt x="418" y="25"/>
                    </a:lnTo>
                    <a:lnTo>
                      <a:pt x="449" y="9"/>
                    </a:lnTo>
                    <a:lnTo>
                      <a:pt x="478" y="10"/>
                    </a:lnTo>
                    <a:lnTo>
                      <a:pt x="500" y="22"/>
                    </a:lnTo>
                    <a:lnTo>
                      <a:pt x="512" y="44"/>
                    </a:lnTo>
                    <a:close/>
                  </a:path>
                </a:pathLst>
              </a:custGeom>
              <a:solidFill>
                <a:srgbClr val="000000"/>
              </a:solidFill>
              <a:ln w="1588">
                <a:solidFill>
                  <a:srgbClr val="000000"/>
                </a:solidFill>
                <a:prstDash val="solid"/>
                <a:round/>
                <a:headEnd/>
                <a:tailEnd/>
              </a:ln>
            </p:spPr>
            <p:txBody>
              <a:bodyPr/>
              <a:lstStyle/>
              <a:p>
                <a:endParaRPr lang="fr-FR"/>
              </a:p>
            </p:txBody>
          </p:sp>
          <p:sp>
            <p:nvSpPr>
              <p:cNvPr id="17675" name="Rectangle 314"/>
              <p:cNvSpPr>
                <a:spLocks noChangeArrowheads="1"/>
              </p:cNvSpPr>
              <p:nvPr/>
            </p:nvSpPr>
            <p:spPr bwMode="auto">
              <a:xfrm>
                <a:off x="1793" y="2895"/>
                <a:ext cx="16" cy="3"/>
              </a:xfrm>
              <a:prstGeom prst="rect">
                <a:avLst/>
              </a:prstGeom>
              <a:solidFill>
                <a:srgbClr val="808080"/>
              </a:solidFill>
              <a:ln w="1588">
                <a:solidFill>
                  <a:srgbClr val="C0C0C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76" name="Rectangle 315"/>
              <p:cNvSpPr>
                <a:spLocks noChangeArrowheads="1"/>
              </p:cNvSpPr>
              <p:nvPr/>
            </p:nvSpPr>
            <p:spPr bwMode="auto">
              <a:xfrm>
                <a:off x="1793" y="2881"/>
                <a:ext cx="16" cy="6"/>
              </a:xfrm>
              <a:prstGeom prst="rect">
                <a:avLst/>
              </a:prstGeom>
              <a:solidFill>
                <a:srgbClr val="808080"/>
              </a:solidFill>
              <a:ln w="1588">
                <a:solidFill>
                  <a:srgbClr val="C0C0C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77" name="Rectangle 316"/>
              <p:cNvSpPr>
                <a:spLocks noChangeArrowheads="1"/>
              </p:cNvSpPr>
              <p:nvPr/>
            </p:nvSpPr>
            <p:spPr bwMode="auto">
              <a:xfrm>
                <a:off x="1793" y="2890"/>
                <a:ext cx="16" cy="3"/>
              </a:xfrm>
              <a:prstGeom prst="rect">
                <a:avLst/>
              </a:prstGeom>
              <a:solidFill>
                <a:srgbClr val="808080"/>
              </a:solidFill>
              <a:ln w="1588">
                <a:solidFill>
                  <a:srgbClr val="C0C0C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78" name="Freeform 317"/>
              <p:cNvSpPr>
                <a:spLocks/>
              </p:cNvSpPr>
              <p:nvPr/>
            </p:nvSpPr>
            <p:spPr bwMode="auto">
              <a:xfrm>
                <a:off x="1793" y="2901"/>
                <a:ext cx="15" cy="16"/>
              </a:xfrm>
              <a:custGeom>
                <a:avLst/>
                <a:gdLst>
                  <a:gd name="T0" fmla="*/ 0 w 94"/>
                  <a:gd name="T1" fmla="*/ 0 h 98"/>
                  <a:gd name="T2" fmla="*/ 15 w 94"/>
                  <a:gd name="T3" fmla="*/ 16 h 98"/>
                  <a:gd name="T4" fmla="*/ 15 w 94"/>
                  <a:gd name="T5" fmla="*/ 16 h 98"/>
                  <a:gd name="T6" fmla="*/ 15 w 94"/>
                  <a:gd name="T7" fmla="*/ 0 h 98"/>
                  <a:gd name="T8" fmla="*/ 0 w 94"/>
                  <a:gd name="T9" fmla="*/ 0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98">
                    <a:moveTo>
                      <a:pt x="0" y="1"/>
                    </a:moveTo>
                    <a:cubicBezTo>
                      <a:pt x="0" y="55"/>
                      <a:pt x="42" y="98"/>
                      <a:pt x="93" y="98"/>
                    </a:cubicBezTo>
                    <a:cubicBezTo>
                      <a:pt x="93" y="98"/>
                      <a:pt x="93" y="98"/>
                      <a:pt x="93" y="98"/>
                    </a:cubicBezTo>
                    <a:lnTo>
                      <a:pt x="94" y="0"/>
                    </a:lnTo>
                    <a:lnTo>
                      <a:pt x="0" y="1"/>
                    </a:lnTo>
                    <a:close/>
                  </a:path>
                </a:pathLst>
              </a:custGeom>
              <a:solidFill>
                <a:srgbClr val="808080"/>
              </a:solidFill>
              <a:ln w="1588">
                <a:solidFill>
                  <a:srgbClr val="C0C0C0"/>
                </a:solidFill>
                <a:prstDash val="solid"/>
                <a:round/>
                <a:headEnd/>
                <a:tailEnd/>
              </a:ln>
            </p:spPr>
            <p:txBody>
              <a:bodyPr/>
              <a:lstStyle/>
              <a:p>
                <a:endParaRPr lang="fr-FR"/>
              </a:p>
            </p:txBody>
          </p:sp>
          <p:sp>
            <p:nvSpPr>
              <p:cNvPr id="17679" name="Rectangle 318"/>
              <p:cNvSpPr>
                <a:spLocks noChangeArrowheads="1"/>
              </p:cNvSpPr>
              <p:nvPr/>
            </p:nvSpPr>
            <p:spPr bwMode="auto">
              <a:xfrm>
                <a:off x="1792" y="2941"/>
                <a:ext cx="38" cy="3"/>
              </a:xfrm>
              <a:prstGeom prst="rect">
                <a:avLst/>
              </a:prstGeom>
              <a:solidFill>
                <a:srgbClr val="808080"/>
              </a:solidFill>
              <a:ln w="1588">
                <a:solidFill>
                  <a:srgbClr val="C0C0C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80" name="Oval 319"/>
              <p:cNvSpPr>
                <a:spLocks noChangeArrowheads="1"/>
              </p:cNvSpPr>
              <p:nvPr/>
            </p:nvSpPr>
            <p:spPr bwMode="auto">
              <a:xfrm>
                <a:off x="1790" y="2941"/>
                <a:ext cx="5" cy="3"/>
              </a:xfrm>
              <a:prstGeom prst="ellipse">
                <a:avLst/>
              </a:prstGeom>
              <a:solidFill>
                <a:srgbClr val="808080"/>
              </a:solidFill>
              <a:ln w="1588">
                <a:solidFill>
                  <a:srgbClr val="C0C0C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81" name="Rectangle 320"/>
              <p:cNvSpPr>
                <a:spLocks noChangeArrowheads="1"/>
              </p:cNvSpPr>
              <p:nvPr/>
            </p:nvSpPr>
            <p:spPr bwMode="auto">
              <a:xfrm>
                <a:off x="1792" y="2947"/>
                <a:ext cx="38" cy="3"/>
              </a:xfrm>
              <a:prstGeom prst="rect">
                <a:avLst/>
              </a:prstGeom>
              <a:solidFill>
                <a:srgbClr val="808080"/>
              </a:solidFill>
              <a:ln w="1588">
                <a:solidFill>
                  <a:srgbClr val="C0C0C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82" name="Oval 321"/>
              <p:cNvSpPr>
                <a:spLocks noChangeArrowheads="1"/>
              </p:cNvSpPr>
              <p:nvPr/>
            </p:nvSpPr>
            <p:spPr bwMode="auto">
              <a:xfrm>
                <a:off x="1790" y="2947"/>
                <a:ext cx="5" cy="3"/>
              </a:xfrm>
              <a:prstGeom prst="ellipse">
                <a:avLst/>
              </a:prstGeom>
              <a:solidFill>
                <a:srgbClr val="808080"/>
              </a:solidFill>
              <a:ln w="1588">
                <a:solidFill>
                  <a:srgbClr val="C0C0C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83" name="Rectangle 322"/>
              <p:cNvSpPr>
                <a:spLocks noChangeArrowheads="1"/>
              </p:cNvSpPr>
              <p:nvPr/>
            </p:nvSpPr>
            <p:spPr bwMode="auto">
              <a:xfrm>
                <a:off x="1792" y="2936"/>
                <a:ext cx="38" cy="3"/>
              </a:xfrm>
              <a:prstGeom prst="rect">
                <a:avLst/>
              </a:prstGeom>
              <a:solidFill>
                <a:srgbClr val="808080"/>
              </a:solidFill>
              <a:ln w="1588">
                <a:solidFill>
                  <a:srgbClr val="C0C0C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84" name="Oval 323"/>
              <p:cNvSpPr>
                <a:spLocks noChangeArrowheads="1"/>
              </p:cNvSpPr>
              <p:nvPr/>
            </p:nvSpPr>
            <p:spPr bwMode="auto">
              <a:xfrm>
                <a:off x="1790" y="2936"/>
                <a:ext cx="5" cy="3"/>
              </a:xfrm>
              <a:prstGeom prst="ellipse">
                <a:avLst/>
              </a:prstGeom>
              <a:solidFill>
                <a:srgbClr val="808080"/>
              </a:solidFill>
              <a:ln w="1588">
                <a:solidFill>
                  <a:srgbClr val="C0C0C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85" name="Freeform 324"/>
              <p:cNvSpPr>
                <a:spLocks/>
              </p:cNvSpPr>
              <p:nvPr/>
            </p:nvSpPr>
            <p:spPr bwMode="auto">
              <a:xfrm>
                <a:off x="1794" y="2863"/>
                <a:ext cx="652" cy="99"/>
              </a:xfrm>
              <a:custGeom>
                <a:avLst/>
                <a:gdLst>
                  <a:gd name="T0" fmla="*/ 33 w 652"/>
                  <a:gd name="T1" fmla="*/ 0 h 99"/>
                  <a:gd name="T2" fmla="*/ 4 w 652"/>
                  <a:gd name="T3" fmla="*/ 0 h 99"/>
                  <a:gd name="T4" fmla="*/ 0 w 652"/>
                  <a:gd name="T5" fmla="*/ 15 h 99"/>
                  <a:gd name="T6" fmla="*/ 13 w 652"/>
                  <a:gd name="T7" fmla="*/ 15 h 99"/>
                  <a:gd name="T8" fmla="*/ 13 w 652"/>
                  <a:gd name="T9" fmla="*/ 71 h 99"/>
                  <a:gd name="T10" fmla="*/ 38 w 652"/>
                  <a:gd name="T11" fmla="*/ 96 h 99"/>
                  <a:gd name="T12" fmla="*/ 44 w 652"/>
                  <a:gd name="T13" fmla="*/ 98 h 99"/>
                  <a:gd name="T14" fmla="*/ 48 w 652"/>
                  <a:gd name="T15" fmla="*/ 99 h 99"/>
                  <a:gd name="T16" fmla="*/ 48 w 652"/>
                  <a:gd name="T17" fmla="*/ 86 h 99"/>
                  <a:gd name="T18" fmla="*/ 47 w 652"/>
                  <a:gd name="T19" fmla="*/ 71 h 99"/>
                  <a:gd name="T20" fmla="*/ 50 w 652"/>
                  <a:gd name="T21" fmla="*/ 59 h 99"/>
                  <a:gd name="T22" fmla="*/ 55 w 652"/>
                  <a:gd name="T23" fmla="*/ 49 h 99"/>
                  <a:gd name="T24" fmla="*/ 61 w 652"/>
                  <a:gd name="T25" fmla="*/ 41 h 99"/>
                  <a:gd name="T26" fmla="*/ 70 w 652"/>
                  <a:gd name="T27" fmla="*/ 33 h 99"/>
                  <a:gd name="T28" fmla="*/ 80 w 652"/>
                  <a:gd name="T29" fmla="*/ 27 h 99"/>
                  <a:gd name="T30" fmla="*/ 94 w 652"/>
                  <a:gd name="T31" fmla="*/ 23 h 99"/>
                  <a:gd name="T32" fmla="*/ 113 w 652"/>
                  <a:gd name="T33" fmla="*/ 22 h 99"/>
                  <a:gd name="T34" fmla="*/ 126 w 652"/>
                  <a:gd name="T35" fmla="*/ 25 h 99"/>
                  <a:gd name="T36" fmla="*/ 136 w 652"/>
                  <a:gd name="T37" fmla="*/ 30 h 99"/>
                  <a:gd name="T38" fmla="*/ 144 w 652"/>
                  <a:gd name="T39" fmla="*/ 36 h 99"/>
                  <a:gd name="T40" fmla="*/ 153 w 652"/>
                  <a:gd name="T41" fmla="*/ 46 h 99"/>
                  <a:gd name="T42" fmla="*/ 160 w 652"/>
                  <a:gd name="T43" fmla="*/ 56 h 99"/>
                  <a:gd name="T44" fmla="*/ 164 w 652"/>
                  <a:gd name="T45" fmla="*/ 65 h 99"/>
                  <a:gd name="T46" fmla="*/ 165 w 652"/>
                  <a:gd name="T47" fmla="*/ 74 h 99"/>
                  <a:gd name="T48" fmla="*/ 165 w 652"/>
                  <a:gd name="T49" fmla="*/ 94 h 99"/>
                  <a:gd name="T50" fmla="*/ 450 w 652"/>
                  <a:gd name="T51" fmla="*/ 99 h 99"/>
                  <a:gd name="T52" fmla="*/ 450 w 652"/>
                  <a:gd name="T53" fmla="*/ 80 h 99"/>
                  <a:gd name="T54" fmla="*/ 454 w 652"/>
                  <a:gd name="T55" fmla="*/ 67 h 99"/>
                  <a:gd name="T56" fmla="*/ 458 w 652"/>
                  <a:gd name="T57" fmla="*/ 57 h 99"/>
                  <a:gd name="T58" fmla="*/ 465 w 652"/>
                  <a:gd name="T59" fmla="*/ 48 h 99"/>
                  <a:gd name="T60" fmla="*/ 475 w 652"/>
                  <a:gd name="T61" fmla="*/ 40 h 99"/>
                  <a:gd name="T62" fmla="*/ 486 w 652"/>
                  <a:gd name="T63" fmla="*/ 34 h 99"/>
                  <a:gd name="T64" fmla="*/ 496 w 652"/>
                  <a:gd name="T65" fmla="*/ 31 h 99"/>
                  <a:gd name="T66" fmla="*/ 513 w 652"/>
                  <a:gd name="T67" fmla="*/ 31 h 99"/>
                  <a:gd name="T68" fmla="*/ 523 w 652"/>
                  <a:gd name="T69" fmla="*/ 33 h 99"/>
                  <a:gd name="T70" fmla="*/ 532 w 652"/>
                  <a:gd name="T71" fmla="*/ 37 h 99"/>
                  <a:gd name="T72" fmla="*/ 541 w 652"/>
                  <a:gd name="T73" fmla="*/ 44 h 99"/>
                  <a:gd name="T74" fmla="*/ 549 w 652"/>
                  <a:gd name="T75" fmla="*/ 54 h 99"/>
                  <a:gd name="T76" fmla="*/ 555 w 652"/>
                  <a:gd name="T77" fmla="*/ 65 h 99"/>
                  <a:gd name="T78" fmla="*/ 558 w 652"/>
                  <a:gd name="T79" fmla="*/ 78 h 99"/>
                  <a:gd name="T80" fmla="*/ 558 w 652"/>
                  <a:gd name="T81" fmla="*/ 90 h 99"/>
                  <a:gd name="T82" fmla="*/ 652 w 652"/>
                  <a:gd name="T83" fmla="*/ 90 h 99"/>
                  <a:gd name="T84" fmla="*/ 652 w 652"/>
                  <a:gd name="T85" fmla="*/ 86 h 99"/>
                  <a:gd name="T86" fmla="*/ 649 w 652"/>
                  <a:gd name="T87" fmla="*/ 86 h 99"/>
                  <a:gd name="T88" fmla="*/ 649 w 652"/>
                  <a:gd name="T89" fmla="*/ 80 h 99"/>
                  <a:gd name="T90" fmla="*/ 652 w 652"/>
                  <a:gd name="T91" fmla="*/ 79 h 99"/>
                  <a:gd name="T92" fmla="*/ 652 w 652"/>
                  <a:gd name="T93" fmla="*/ 61 h 99"/>
                  <a:gd name="T94" fmla="*/ 649 w 652"/>
                  <a:gd name="T95" fmla="*/ 57 h 99"/>
                  <a:gd name="T96" fmla="*/ 627 w 652"/>
                  <a:gd name="T97" fmla="*/ 46 h 99"/>
                  <a:gd name="T98" fmla="*/ 603 w 652"/>
                  <a:gd name="T99" fmla="*/ 37 h 99"/>
                  <a:gd name="T100" fmla="*/ 575 w 652"/>
                  <a:gd name="T101" fmla="*/ 28 h 99"/>
                  <a:gd name="T102" fmla="*/ 543 w 652"/>
                  <a:gd name="T103" fmla="*/ 21 h 99"/>
                  <a:gd name="T104" fmla="*/ 514 w 652"/>
                  <a:gd name="T105" fmla="*/ 15 h 99"/>
                  <a:gd name="T106" fmla="*/ 487 w 652"/>
                  <a:gd name="T107" fmla="*/ 10 h 99"/>
                  <a:gd name="T108" fmla="*/ 478 w 652"/>
                  <a:gd name="T109" fmla="*/ 10 h 99"/>
                  <a:gd name="T110" fmla="*/ 471 w 652"/>
                  <a:gd name="T111" fmla="*/ 13 h 99"/>
                  <a:gd name="T112" fmla="*/ 442 w 652"/>
                  <a:gd name="T113" fmla="*/ 17 h 99"/>
                  <a:gd name="T114" fmla="*/ 419 w 652"/>
                  <a:gd name="T115" fmla="*/ 19 h 99"/>
                  <a:gd name="T116" fmla="*/ 297 w 652"/>
                  <a:gd name="T117" fmla="*/ 11 h 99"/>
                  <a:gd name="T118" fmla="*/ 239 w 652"/>
                  <a:gd name="T119" fmla="*/ 7 h 99"/>
                  <a:gd name="T120" fmla="*/ 184 w 652"/>
                  <a:gd name="T121" fmla="*/ 2 h 99"/>
                  <a:gd name="T122" fmla="*/ 156 w 652"/>
                  <a:gd name="T123" fmla="*/ 1 h 99"/>
                  <a:gd name="T124" fmla="*/ 33 w 652"/>
                  <a:gd name="T125" fmla="*/ 0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52" h="99">
                    <a:moveTo>
                      <a:pt x="33" y="0"/>
                    </a:moveTo>
                    <a:lnTo>
                      <a:pt x="4" y="0"/>
                    </a:lnTo>
                    <a:lnTo>
                      <a:pt x="0" y="15"/>
                    </a:lnTo>
                    <a:lnTo>
                      <a:pt x="13" y="15"/>
                    </a:lnTo>
                    <a:lnTo>
                      <a:pt x="13" y="71"/>
                    </a:lnTo>
                    <a:lnTo>
                      <a:pt x="38" y="96"/>
                    </a:lnTo>
                    <a:lnTo>
                      <a:pt x="44" y="98"/>
                    </a:lnTo>
                    <a:lnTo>
                      <a:pt x="48" y="99"/>
                    </a:lnTo>
                    <a:lnTo>
                      <a:pt x="48" y="86"/>
                    </a:lnTo>
                    <a:lnTo>
                      <a:pt x="47" y="71"/>
                    </a:lnTo>
                    <a:lnTo>
                      <a:pt x="50" y="59"/>
                    </a:lnTo>
                    <a:lnTo>
                      <a:pt x="55" y="49"/>
                    </a:lnTo>
                    <a:lnTo>
                      <a:pt x="61" y="41"/>
                    </a:lnTo>
                    <a:lnTo>
                      <a:pt x="70" y="33"/>
                    </a:lnTo>
                    <a:lnTo>
                      <a:pt x="80" y="27"/>
                    </a:lnTo>
                    <a:lnTo>
                      <a:pt x="94" y="23"/>
                    </a:lnTo>
                    <a:lnTo>
                      <a:pt x="113" y="22"/>
                    </a:lnTo>
                    <a:lnTo>
                      <a:pt x="126" y="25"/>
                    </a:lnTo>
                    <a:lnTo>
                      <a:pt x="136" y="30"/>
                    </a:lnTo>
                    <a:lnTo>
                      <a:pt x="144" y="36"/>
                    </a:lnTo>
                    <a:lnTo>
                      <a:pt x="153" y="46"/>
                    </a:lnTo>
                    <a:lnTo>
                      <a:pt x="160" y="56"/>
                    </a:lnTo>
                    <a:lnTo>
                      <a:pt x="164" y="65"/>
                    </a:lnTo>
                    <a:lnTo>
                      <a:pt x="165" y="74"/>
                    </a:lnTo>
                    <a:lnTo>
                      <a:pt x="165" y="94"/>
                    </a:lnTo>
                    <a:lnTo>
                      <a:pt x="450" y="99"/>
                    </a:lnTo>
                    <a:lnTo>
                      <a:pt x="450" y="80"/>
                    </a:lnTo>
                    <a:lnTo>
                      <a:pt x="454" y="67"/>
                    </a:lnTo>
                    <a:lnTo>
                      <a:pt x="458" y="57"/>
                    </a:lnTo>
                    <a:lnTo>
                      <a:pt x="465" y="48"/>
                    </a:lnTo>
                    <a:lnTo>
                      <a:pt x="475" y="40"/>
                    </a:lnTo>
                    <a:lnTo>
                      <a:pt x="486" y="34"/>
                    </a:lnTo>
                    <a:lnTo>
                      <a:pt x="496" y="31"/>
                    </a:lnTo>
                    <a:lnTo>
                      <a:pt x="513" y="31"/>
                    </a:lnTo>
                    <a:lnTo>
                      <a:pt x="523" y="33"/>
                    </a:lnTo>
                    <a:lnTo>
                      <a:pt x="532" y="37"/>
                    </a:lnTo>
                    <a:lnTo>
                      <a:pt x="541" y="44"/>
                    </a:lnTo>
                    <a:lnTo>
                      <a:pt x="549" y="54"/>
                    </a:lnTo>
                    <a:lnTo>
                      <a:pt x="555" y="65"/>
                    </a:lnTo>
                    <a:lnTo>
                      <a:pt x="558" y="78"/>
                    </a:lnTo>
                    <a:lnTo>
                      <a:pt x="558" y="90"/>
                    </a:lnTo>
                    <a:lnTo>
                      <a:pt x="652" y="90"/>
                    </a:lnTo>
                    <a:lnTo>
                      <a:pt x="652" y="86"/>
                    </a:lnTo>
                    <a:lnTo>
                      <a:pt x="649" y="86"/>
                    </a:lnTo>
                    <a:lnTo>
                      <a:pt x="649" y="80"/>
                    </a:lnTo>
                    <a:lnTo>
                      <a:pt x="652" y="79"/>
                    </a:lnTo>
                    <a:lnTo>
                      <a:pt x="652" y="61"/>
                    </a:lnTo>
                    <a:lnTo>
                      <a:pt x="649" y="57"/>
                    </a:lnTo>
                    <a:lnTo>
                      <a:pt x="627" y="46"/>
                    </a:lnTo>
                    <a:lnTo>
                      <a:pt x="603" y="37"/>
                    </a:lnTo>
                    <a:lnTo>
                      <a:pt x="575" y="28"/>
                    </a:lnTo>
                    <a:lnTo>
                      <a:pt x="543" y="21"/>
                    </a:lnTo>
                    <a:lnTo>
                      <a:pt x="514" y="15"/>
                    </a:lnTo>
                    <a:lnTo>
                      <a:pt x="487" y="10"/>
                    </a:lnTo>
                    <a:lnTo>
                      <a:pt x="478" y="10"/>
                    </a:lnTo>
                    <a:lnTo>
                      <a:pt x="471" y="13"/>
                    </a:lnTo>
                    <a:lnTo>
                      <a:pt x="442" y="17"/>
                    </a:lnTo>
                    <a:lnTo>
                      <a:pt x="419" y="19"/>
                    </a:lnTo>
                    <a:lnTo>
                      <a:pt x="297" y="11"/>
                    </a:lnTo>
                    <a:lnTo>
                      <a:pt x="239" y="7"/>
                    </a:lnTo>
                    <a:lnTo>
                      <a:pt x="184" y="2"/>
                    </a:lnTo>
                    <a:lnTo>
                      <a:pt x="156" y="1"/>
                    </a:lnTo>
                    <a:lnTo>
                      <a:pt x="33" y="0"/>
                    </a:lnTo>
                    <a:close/>
                  </a:path>
                </a:pathLst>
              </a:custGeom>
              <a:solidFill>
                <a:srgbClr val="FF0000"/>
              </a:solidFill>
              <a:ln w="1588">
                <a:solidFill>
                  <a:srgbClr val="000000"/>
                </a:solidFill>
                <a:prstDash val="solid"/>
                <a:round/>
                <a:headEnd/>
                <a:tailEnd/>
              </a:ln>
            </p:spPr>
            <p:txBody>
              <a:bodyPr/>
              <a:lstStyle/>
              <a:p>
                <a:endParaRPr lang="fr-FR"/>
              </a:p>
            </p:txBody>
          </p:sp>
          <p:sp>
            <p:nvSpPr>
              <p:cNvPr id="17686" name="Freeform 325"/>
              <p:cNvSpPr>
                <a:spLocks/>
              </p:cNvSpPr>
              <p:nvPr/>
            </p:nvSpPr>
            <p:spPr bwMode="auto">
              <a:xfrm>
                <a:off x="2056" y="2871"/>
                <a:ext cx="132" cy="89"/>
              </a:xfrm>
              <a:custGeom>
                <a:avLst/>
                <a:gdLst>
                  <a:gd name="T0" fmla="*/ 0 w 132"/>
                  <a:gd name="T1" fmla="*/ 0 h 89"/>
                  <a:gd name="T2" fmla="*/ 0 w 132"/>
                  <a:gd name="T3" fmla="*/ 87 h 89"/>
                  <a:gd name="T4" fmla="*/ 132 w 132"/>
                  <a:gd name="T5" fmla="*/ 89 h 89"/>
                  <a:gd name="T6" fmla="*/ 132 w 132"/>
                  <a:gd name="T7" fmla="*/ 10 h 89"/>
                  <a:gd name="T8" fmla="*/ 114 w 132"/>
                  <a:gd name="T9" fmla="*/ 8 h 89"/>
                  <a:gd name="T10" fmla="*/ 90 w 132"/>
                  <a:gd name="T11" fmla="*/ 6 h 89"/>
                  <a:gd name="T12" fmla="*/ 66 w 132"/>
                  <a:gd name="T13" fmla="*/ 5 h 89"/>
                  <a:gd name="T14" fmla="*/ 50 w 132"/>
                  <a:gd name="T15" fmla="*/ 4 h 89"/>
                  <a:gd name="T16" fmla="*/ 35 w 132"/>
                  <a:gd name="T17" fmla="*/ 3 h 89"/>
                  <a:gd name="T18" fmla="*/ 14 w 132"/>
                  <a:gd name="T19" fmla="*/ 1 h 89"/>
                  <a:gd name="T20" fmla="*/ 0 w 132"/>
                  <a:gd name="T21" fmla="*/ 0 h 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89">
                    <a:moveTo>
                      <a:pt x="0" y="0"/>
                    </a:moveTo>
                    <a:lnTo>
                      <a:pt x="0" y="87"/>
                    </a:lnTo>
                    <a:lnTo>
                      <a:pt x="132" y="89"/>
                    </a:lnTo>
                    <a:lnTo>
                      <a:pt x="132" y="10"/>
                    </a:lnTo>
                    <a:lnTo>
                      <a:pt x="114" y="8"/>
                    </a:lnTo>
                    <a:lnTo>
                      <a:pt x="90" y="6"/>
                    </a:lnTo>
                    <a:lnTo>
                      <a:pt x="66" y="5"/>
                    </a:lnTo>
                    <a:lnTo>
                      <a:pt x="50" y="4"/>
                    </a:lnTo>
                    <a:lnTo>
                      <a:pt x="35" y="3"/>
                    </a:lnTo>
                    <a:lnTo>
                      <a:pt x="14" y="1"/>
                    </a:lnTo>
                    <a:lnTo>
                      <a:pt x="0" y="0"/>
                    </a:lnTo>
                    <a:close/>
                  </a:path>
                </a:pathLst>
              </a:custGeom>
              <a:solidFill>
                <a:srgbClr val="FF0000"/>
              </a:solidFill>
              <a:ln w="1588">
                <a:solidFill>
                  <a:srgbClr val="000000"/>
                </a:solidFill>
                <a:prstDash val="solid"/>
                <a:round/>
                <a:headEnd/>
                <a:tailEnd/>
              </a:ln>
            </p:spPr>
            <p:txBody>
              <a:bodyPr/>
              <a:lstStyle/>
              <a:p>
                <a:endParaRPr lang="fr-FR"/>
              </a:p>
            </p:txBody>
          </p:sp>
          <p:sp>
            <p:nvSpPr>
              <p:cNvPr id="17687" name="Oval 326"/>
              <p:cNvSpPr>
                <a:spLocks noChangeArrowheads="1"/>
              </p:cNvSpPr>
              <p:nvPr/>
            </p:nvSpPr>
            <p:spPr bwMode="auto">
              <a:xfrm>
                <a:off x="1949" y="2842"/>
                <a:ext cx="26" cy="15"/>
              </a:xfrm>
              <a:prstGeom prst="ellipse">
                <a:avLst/>
              </a:prstGeom>
              <a:solidFill>
                <a:srgbClr val="800000"/>
              </a:solidFill>
              <a:ln w="1588">
                <a:solidFill>
                  <a:srgbClr val="8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88" name="Oval 327"/>
              <p:cNvSpPr>
                <a:spLocks noChangeArrowheads="1"/>
              </p:cNvSpPr>
              <p:nvPr/>
            </p:nvSpPr>
            <p:spPr bwMode="auto">
              <a:xfrm>
                <a:off x="1954" y="2847"/>
                <a:ext cx="4" cy="4"/>
              </a:xfrm>
              <a:prstGeom prst="ellipse">
                <a:avLst/>
              </a:prstGeom>
              <a:solidFill>
                <a:srgbClr val="000000"/>
              </a:solidFill>
              <a:ln w="1588">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89" name="Freeform 328"/>
              <p:cNvSpPr>
                <a:spLocks/>
              </p:cNvSpPr>
              <p:nvPr/>
            </p:nvSpPr>
            <p:spPr bwMode="auto">
              <a:xfrm>
                <a:off x="2032" y="2925"/>
                <a:ext cx="139" cy="19"/>
              </a:xfrm>
              <a:custGeom>
                <a:avLst/>
                <a:gdLst>
                  <a:gd name="T0" fmla="*/ 0 w 139"/>
                  <a:gd name="T1" fmla="*/ 10 h 19"/>
                  <a:gd name="T2" fmla="*/ 0 w 139"/>
                  <a:gd name="T3" fmla="*/ 19 h 19"/>
                  <a:gd name="T4" fmla="*/ 139 w 139"/>
                  <a:gd name="T5" fmla="*/ 0 h 19"/>
                  <a:gd name="T6" fmla="*/ 0 w 139"/>
                  <a:gd name="T7" fmla="*/ 1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9">
                    <a:moveTo>
                      <a:pt x="0" y="10"/>
                    </a:moveTo>
                    <a:lnTo>
                      <a:pt x="0" y="19"/>
                    </a:lnTo>
                    <a:lnTo>
                      <a:pt x="139" y="0"/>
                    </a:lnTo>
                    <a:lnTo>
                      <a:pt x="0" y="10"/>
                    </a:lnTo>
                    <a:close/>
                  </a:path>
                </a:pathLst>
              </a:custGeom>
              <a:solidFill>
                <a:srgbClr val="800000"/>
              </a:solidFill>
              <a:ln w="1588">
                <a:solidFill>
                  <a:srgbClr val="800000"/>
                </a:solidFill>
                <a:prstDash val="solid"/>
                <a:round/>
                <a:headEnd/>
                <a:tailEnd/>
              </a:ln>
            </p:spPr>
            <p:txBody>
              <a:bodyPr/>
              <a:lstStyle/>
              <a:p>
                <a:endParaRPr lang="fr-FR"/>
              </a:p>
            </p:txBody>
          </p:sp>
          <p:sp>
            <p:nvSpPr>
              <p:cNvPr id="17690" name="Freeform 329"/>
              <p:cNvSpPr>
                <a:spLocks/>
              </p:cNvSpPr>
              <p:nvPr/>
            </p:nvSpPr>
            <p:spPr bwMode="auto">
              <a:xfrm>
                <a:off x="2032" y="2883"/>
                <a:ext cx="137" cy="23"/>
              </a:xfrm>
              <a:custGeom>
                <a:avLst/>
                <a:gdLst>
                  <a:gd name="T0" fmla="*/ 0 w 137"/>
                  <a:gd name="T1" fmla="*/ 0 h 23"/>
                  <a:gd name="T2" fmla="*/ 0 w 137"/>
                  <a:gd name="T3" fmla="*/ 9 h 23"/>
                  <a:gd name="T4" fmla="*/ 137 w 137"/>
                  <a:gd name="T5" fmla="*/ 23 h 23"/>
                  <a:gd name="T6" fmla="*/ 0 w 137"/>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7" h="23">
                    <a:moveTo>
                      <a:pt x="0" y="0"/>
                    </a:moveTo>
                    <a:lnTo>
                      <a:pt x="0" y="9"/>
                    </a:lnTo>
                    <a:lnTo>
                      <a:pt x="137" y="23"/>
                    </a:lnTo>
                    <a:lnTo>
                      <a:pt x="0" y="0"/>
                    </a:lnTo>
                    <a:close/>
                  </a:path>
                </a:pathLst>
              </a:custGeom>
              <a:solidFill>
                <a:srgbClr val="800000"/>
              </a:solidFill>
              <a:ln w="1588">
                <a:solidFill>
                  <a:srgbClr val="800000"/>
                </a:solidFill>
                <a:prstDash val="solid"/>
                <a:round/>
                <a:headEnd/>
                <a:tailEnd/>
              </a:ln>
            </p:spPr>
            <p:txBody>
              <a:bodyPr/>
              <a:lstStyle/>
              <a:p>
                <a:endParaRPr lang="fr-FR"/>
              </a:p>
            </p:txBody>
          </p:sp>
          <p:sp>
            <p:nvSpPr>
              <p:cNvPr id="17691" name="Freeform 330"/>
              <p:cNvSpPr>
                <a:spLocks/>
              </p:cNvSpPr>
              <p:nvPr/>
            </p:nvSpPr>
            <p:spPr bwMode="auto">
              <a:xfrm>
                <a:off x="2032" y="2897"/>
                <a:ext cx="137" cy="14"/>
              </a:xfrm>
              <a:custGeom>
                <a:avLst/>
                <a:gdLst>
                  <a:gd name="T0" fmla="*/ 0 w 137"/>
                  <a:gd name="T1" fmla="*/ 0 h 14"/>
                  <a:gd name="T2" fmla="*/ 0 w 137"/>
                  <a:gd name="T3" fmla="*/ 9 h 14"/>
                  <a:gd name="T4" fmla="*/ 137 w 137"/>
                  <a:gd name="T5" fmla="*/ 14 h 14"/>
                  <a:gd name="T6" fmla="*/ 0 w 137"/>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7" h="14">
                    <a:moveTo>
                      <a:pt x="0" y="0"/>
                    </a:moveTo>
                    <a:lnTo>
                      <a:pt x="0" y="9"/>
                    </a:lnTo>
                    <a:lnTo>
                      <a:pt x="137" y="14"/>
                    </a:lnTo>
                    <a:lnTo>
                      <a:pt x="0" y="0"/>
                    </a:lnTo>
                    <a:close/>
                  </a:path>
                </a:pathLst>
              </a:custGeom>
              <a:solidFill>
                <a:srgbClr val="800000"/>
              </a:solidFill>
              <a:ln w="1588">
                <a:solidFill>
                  <a:srgbClr val="800000"/>
                </a:solidFill>
                <a:prstDash val="solid"/>
                <a:round/>
                <a:headEnd/>
                <a:tailEnd/>
              </a:ln>
            </p:spPr>
            <p:txBody>
              <a:bodyPr/>
              <a:lstStyle/>
              <a:p>
                <a:endParaRPr lang="fr-FR"/>
              </a:p>
            </p:txBody>
          </p:sp>
          <p:sp>
            <p:nvSpPr>
              <p:cNvPr id="17692" name="Freeform 331"/>
              <p:cNvSpPr>
                <a:spLocks/>
              </p:cNvSpPr>
              <p:nvPr/>
            </p:nvSpPr>
            <p:spPr bwMode="auto">
              <a:xfrm>
                <a:off x="2032" y="2910"/>
                <a:ext cx="139" cy="9"/>
              </a:xfrm>
              <a:custGeom>
                <a:avLst/>
                <a:gdLst>
                  <a:gd name="T0" fmla="*/ 0 w 139"/>
                  <a:gd name="T1" fmla="*/ 0 h 9"/>
                  <a:gd name="T2" fmla="*/ 0 w 139"/>
                  <a:gd name="T3" fmla="*/ 9 h 9"/>
                  <a:gd name="T4" fmla="*/ 139 w 139"/>
                  <a:gd name="T5" fmla="*/ 5 h 9"/>
                  <a:gd name="T6" fmla="*/ 0 w 139"/>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9">
                    <a:moveTo>
                      <a:pt x="0" y="0"/>
                    </a:moveTo>
                    <a:lnTo>
                      <a:pt x="0" y="9"/>
                    </a:lnTo>
                    <a:lnTo>
                      <a:pt x="139" y="5"/>
                    </a:lnTo>
                    <a:lnTo>
                      <a:pt x="0" y="0"/>
                    </a:lnTo>
                    <a:close/>
                  </a:path>
                </a:pathLst>
              </a:custGeom>
              <a:solidFill>
                <a:srgbClr val="800000"/>
              </a:solidFill>
              <a:ln w="1588">
                <a:solidFill>
                  <a:srgbClr val="800000"/>
                </a:solidFill>
                <a:prstDash val="solid"/>
                <a:round/>
                <a:headEnd/>
                <a:tailEnd/>
              </a:ln>
            </p:spPr>
            <p:txBody>
              <a:bodyPr/>
              <a:lstStyle/>
              <a:p>
                <a:endParaRPr lang="fr-FR"/>
              </a:p>
            </p:txBody>
          </p:sp>
          <p:sp>
            <p:nvSpPr>
              <p:cNvPr id="17693" name="Freeform 332"/>
              <p:cNvSpPr>
                <a:spLocks/>
              </p:cNvSpPr>
              <p:nvPr/>
            </p:nvSpPr>
            <p:spPr bwMode="auto">
              <a:xfrm>
                <a:off x="2032" y="2920"/>
                <a:ext cx="139" cy="11"/>
              </a:xfrm>
              <a:custGeom>
                <a:avLst/>
                <a:gdLst>
                  <a:gd name="T0" fmla="*/ 0 w 139"/>
                  <a:gd name="T1" fmla="*/ 3 h 11"/>
                  <a:gd name="T2" fmla="*/ 0 w 139"/>
                  <a:gd name="T3" fmla="*/ 11 h 11"/>
                  <a:gd name="T4" fmla="*/ 139 w 139"/>
                  <a:gd name="T5" fmla="*/ 0 h 11"/>
                  <a:gd name="T6" fmla="*/ 0 w 139"/>
                  <a:gd name="T7" fmla="*/ 3 h 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1">
                    <a:moveTo>
                      <a:pt x="0" y="3"/>
                    </a:moveTo>
                    <a:lnTo>
                      <a:pt x="0" y="11"/>
                    </a:lnTo>
                    <a:lnTo>
                      <a:pt x="139" y="0"/>
                    </a:lnTo>
                    <a:lnTo>
                      <a:pt x="0" y="3"/>
                    </a:lnTo>
                    <a:close/>
                  </a:path>
                </a:pathLst>
              </a:custGeom>
              <a:solidFill>
                <a:srgbClr val="800000"/>
              </a:solidFill>
              <a:ln w="1588">
                <a:solidFill>
                  <a:srgbClr val="800000"/>
                </a:solidFill>
                <a:prstDash val="solid"/>
                <a:round/>
                <a:headEnd/>
                <a:tailEnd/>
              </a:ln>
            </p:spPr>
            <p:txBody>
              <a:bodyPr/>
              <a:lstStyle/>
              <a:p>
                <a:endParaRPr lang="fr-FR"/>
              </a:p>
            </p:txBody>
          </p:sp>
          <p:sp>
            <p:nvSpPr>
              <p:cNvPr id="17694" name="Oval 333"/>
              <p:cNvSpPr>
                <a:spLocks noChangeArrowheads="1"/>
              </p:cNvSpPr>
              <p:nvPr/>
            </p:nvSpPr>
            <p:spPr bwMode="auto">
              <a:xfrm>
                <a:off x="2246" y="2888"/>
                <a:ext cx="104" cy="104"/>
              </a:xfrm>
              <a:prstGeom prst="ellipse">
                <a:avLst/>
              </a:prstGeom>
              <a:solidFill>
                <a:srgbClr val="000000"/>
              </a:solidFill>
              <a:ln w="1588">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95" name="Freeform 334"/>
              <p:cNvSpPr>
                <a:spLocks/>
              </p:cNvSpPr>
              <p:nvPr/>
            </p:nvSpPr>
            <p:spPr bwMode="auto">
              <a:xfrm>
                <a:off x="2290" y="2956"/>
                <a:ext cx="18" cy="22"/>
              </a:xfrm>
              <a:custGeom>
                <a:avLst/>
                <a:gdLst>
                  <a:gd name="T0" fmla="*/ 0 w 18"/>
                  <a:gd name="T1" fmla="*/ 21 h 22"/>
                  <a:gd name="T2" fmla="*/ 7 w 18"/>
                  <a:gd name="T3" fmla="*/ 0 h 22"/>
                  <a:gd name="T4" fmla="*/ 11 w 18"/>
                  <a:gd name="T5" fmla="*/ 0 h 22"/>
                  <a:gd name="T6" fmla="*/ 18 w 18"/>
                  <a:gd name="T7" fmla="*/ 21 h 22"/>
                  <a:gd name="T8" fmla="*/ 9 w 18"/>
                  <a:gd name="T9" fmla="*/ 22 h 22"/>
                  <a:gd name="T10" fmla="*/ 0 w 18"/>
                  <a:gd name="T11" fmla="*/ 21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2">
                    <a:moveTo>
                      <a:pt x="0" y="21"/>
                    </a:moveTo>
                    <a:lnTo>
                      <a:pt x="7" y="0"/>
                    </a:lnTo>
                    <a:lnTo>
                      <a:pt x="11" y="0"/>
                    </a:lnTo>
                    <a:lnTo>
                      <a:pt x="18" y="21"/>
                    </a:lnTo>
                    <a:lnTo>
                      <a:pt x="9" y="22"/>
                    </a:lnTo>
                    <a:lnTo>
                      <a:pt x="0" y="21"/>
                    </a:lnTo>
                    <a:close/>
                  </a:path>
                </a:pathLst>
              </a:custGeom>
              <a:solidFill>
                <a:srgbClr val="FF0000"/>
              </a:solidFill>
              <a:ln w="1588">
                <a:solidFill>
                  <a:srgbClr val="000000"/>
                </a:solidFill>
                <a:prstDash val="solid"/>
                <a:round/>
                <a:headEnd/>
                <a:tailEnd/>
              </a:ln>
            </p:spPr>
            <p:txBody>
              <a:bodyPr/>
              <a:lstStyle/>
              <a:p>
                <a:endParaRPr lang="fr-FR"/>
              </a:p>
            </p:txBody>
          </p:sp>
          <p:sp>
            <p:nvSpPr>
              <p:cNvPr id="17696" name="Freeform 335"/>
              <p:cNvSpPr>
                <a:spLocks/>
              </p:cNvSpPr>
              <p:nvPr/>
            </p:nvSpPr>
            <p:spPr bwMode="auto">
              <a:xfrm>
                <a:off x="2289" y="2902"/>
                <a:ext cx="18" cy="23"/>
              </a:xfrm>
              <a:custGeom>
                <a:avLst/>
                <a:gdLst>
                  <a:gd name="T0" fmla="*/ 0 w 18"/>
                  <a:gd name="T1" fmla="*/ 2 h 23"/>
                  <a:gd name="T2" fmla="*/ 7 w 18"/>
                  <a:gd name="T3" fmla="*/ 23 h 23"/>
                  <a:gd name="T4" fmla="*/ 12 w 18"/>
                  <a:gd name="T5" fmla="*/ 23 h 23"/>
                  <a:gd name="T6" fmla="*/ 18 w 18"/>
                  <a:gd name="T7" fmla="*/ 1 h 23"/>
                  <a:gd name="T8" fmla="*/ 10 w 18"/>
                  <a:gd name="T9" fmla="*/ 0 h 23"/>
                  <a:gd name="T10" fmla="*/ 0 w 18"/>
                  <a:gd name="T11" fmla="*/ 2 h 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3">
                    <a:moveTo>
                      <a:pt x="0" y="2"/>
                    </a:moveTo>
                    <a:lnTo>
                      <a:pt x="7" y="23"/>
                    </a:lnTo>
                    <a:lnTo>
                      <a:pt x="12" y="23"/>
                    </a:lnTo>
                    <a:lnTo>
                      <a:pt x="18" y="1"/>
                    </a:lnTo>
                    <a:lnTo>
                      <a:pt x="10" y="0"/>
                    </a:lnTo>
                    <a:lnTo>
                      <a:pt x="0" y="2"/>
                    </a:lnTo>
                    <a:close/>
                  </a:path>
                </a:pathLst>
              </a:custGeom>
              <a:solidFill>
                <a:srgbClr val="FF0000"/>
              </a:solidFill>
              <a:ln w="1588">
                <a:solidFill>
                  <a:srgbClr val="000000"/>
                </a:solidFill>
                <a:prstDash val="solid"/>
                <a:round/>
                <a:headEnd/>
                <a:tailEnd/>
              </a:ln>
            </p:spPr>
            <p:txBody>
              <a:bodyPr/>
              <a:lstStyle/>
              <a:p>
                <a:endParaRPr lang="fr-FR"/>
              </a:p>
            </p:txBody>
          </p:sp>
          <p:sp>
            <p:nvSpPr>
              <p:cNvPr id="17697" name="Freeform 336"/>
              <p:cNvSpPr>
                <a:spLocks/>
              </p:cNvSpPr>
              <p:nvPr/>
            </p:nvSpPr>
            <p:spPr bwMode="auto">
              <a:xfrm>
                <a:off x="2314" y="2931"/>
                <a:ext cx="22" cy="18"/>
              </a:xfrm>
              <a:custGeom>
                <a:avLst/>
                <a:gdLst>
                  <a:gd name="T0" fmla="*/ 20 w 22"/>
                  <a:gd name="T1" fmla="*/ 0 h 18"/>
                  <a:gd name="T2" fmla="*/ 0 w 22"/>
                  <a:gd name="T3" fmla="*/ 7 h 18"/>
                  <a:gd name="T4" fmla="*/ 0 w 22"/>
                  <a:gd name="T5" fmla="*/ 11 h 18"/>
                  <a:gd name="T6" fmla="*/ 21 w 22"/>
                  <a:gd name="T7" fmla="*/ 18 h 18"/>
                  <a:gd name="T8" fmla="*/ 22 w 22"/>
                  <a:gd name="T9" fmla="*/ 9 h 18"/>
                  <a:gd name="T10" fmla="*/ 20 w 22"/>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18">
                    <a:moveTo>
                      <a:pt x="20" y="0"/>
                    </a:moveTo>
                    <a:lnTo>
                      <a:pt x="0" y="7"/>
                    </a:lnTo>
                    <a:lnTo>
                      <a:pt x="0" y="11"/>
                    </a:lnTo>
                    <a:lnTo>
                      <a:pt x="21" y="18"/>
                    </a:lnTo>
                    <a:lnTo>
                      <a:pt x="22" y="9"/>
                    </a:lnTo>
                    <a:lnTo>
                      <a:pt x="20" y="0"/>
                    </a:lnTo>
                    <a:close/>
                  </a:path>
                </a:pathLst>
              </a:custGeom>
              <a:solidFill>
                <a:srgbClr val="FF0000"/>
              </a:solidFill>
              <a:ln w="1588">
                <a:solidFill>
                  <a:srgbClr val="000000"/>
                </a:solidFill>
                <a:prstDash val="solid"/>
                <a:round/>
                <a:headEnd/>
                <a:tailEnd/>
              </a:ln>
            </p:spPr>
            <p:txBody>
              <a:bodyPr/>
              <a:lstStyle/>
              <a:p>
                <a:endParaRPr lang="fr-FR"/>
              </a:p>
            </p:txBody>
          </p:sp>
          <p:sp>
            <p:nvSpPr>
              <p:cNvPr id="17698" name="Freeform 337"/>
              <p:cNvSpPr>
                <a:spLocks/>
              </p:cNvSpPr>
              <p:nvPr/>
            </p:nvSpPr>
            <p:spPr bwMode="auto">
              <a:xfrm>
                <a:off x="2261" y="2931"/>
                <a:ext cx="22" cy="18"/>
              </a:xfrm>
              <a:custGeom>
                <a:avLst/>
                <a:gdLst>
                  <a:gd name="T0" fmla="*/ 2 w 22"/>
                  <a:gd name="T1" fmla="*/ 0 h 18"/>
                  <a:gd name="T2" fmla="*/ 22 w 22"/>
                  <a:gd name="T3" fmla="*/ 7 h 18"/>
                  <a:gd name="T4" fmla="*/ 22 w 22"/>
                  <a:gd name="T5" fmla="*/ 11 h 18"/>
                  <a:gd name="T6" fmla="*/ 1 w 22"/>
                  <a:gd name="T7" fmla="*/ 18 h 18"/>
                  <a:gd name="T8" fmla="*/ 0 w 22"/>
                  <a:gd name="T9" fmla="*/ 9 h 18"/>
                  <a:gd name="T10" fmla="*/ 2 w 22"/>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18">
                    <a:moveTo>
                      <a:pt x="2" y="0"/>
                    </a:moveTo>
                    <a:lnTo>
                      <a:pt x="22" y="7"/>
                    </a:lnTo>
                    <a:lnTo>
                      <a:pt x="22" y="11"/>
                    </a:lnTo>
                    <a:lnTo>
                      <a:pt x="1" y="18"/>
                    </a:lnTo>
                    <a:lnTo>
                      <a:pt x="0" y="9"/>
                    </a:lnTo>
                    <a:lnTo>
                      <a:pt x="2" y="0"/>
                    </a:lnTo>
                    <a:close/>
                  </a:path>
                </a:pathLst>
              </a:custGeom>
              <a:solidFill>
                <a:srgbClr val="FF0000"/>
              </a:solidFill>
              <a:ln w="1588">
                <a:solidFill>
                  <a:srgbClr val="000000"/>
                </a:solidFill>
                <a:prstDash val="solid"/>
                <a:round/>
                <a:headEnd/>
                <a:tailEnd/>
              </a:ln>
            </p:spPr>
            <p:txBody>
              <a:bodyPr/>
              <a:lstStyle/>
              <a:p>
                <a:endParaRPr lang="fr-FR"/>
              </a:p>
            </p:txBody>
          </p:sp>
          <p:sp>
            <p:nvSpPr>
              <p:cNvPr id="17699" name="Oval 338"/>
              <p:cNvSpPr>
                <a:spLocks noChangeArrowheads="1"/>
              </p:cNvSpPr>
              <p:nvPr/>
            </p:nvSpPr>
            <p:spPr bwMode="auto">
              <a:xfrm>
                <a:off x="2261" y="2902"/>
                <a:ext cx="74" cy="75"/>
              </a:xfrm>
              <a:prstGeom prst="ellipse">
                <a:avLst/>
              </a:prstGeom>
              <a:noFill/>
              <a:ln w="317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00" name="Oval 339"/>
              <p:cNvSpPr>
                <a:spLocks noChangeArrowheads="1"/>
              </p:cNvSpPr>
              <p:nvPr/>
            </p:nvSpPr>
            <p:spPr bwMode="auto">
              <a:xfrm>
                <a:off x="2284" y="2925"/>
                <a:ext cx="28" cy="29"/>
              </a:xfrm>
              <a:prstGeom prst="ellipse">
                <a:avLst/>
              </a:prstGeom>
              <a:solidFill>
                <a:srgbClr val="000000"/>
              </a:solidFill>
              <a:ln w="3175">
                <a:solidFill>
                  <a:srgbClr val="FFFFFF"/>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01" name="Oval 340"/>
              <p:cNvSpPr>
                <a:spLocks noChangeArrowheads="1"/>
              </p:cNvSpPr>
              <p:nvPr/>
            </p:nvSpPr>
            <p:spPr bwMode="auto">
              <a:xfrm>
                <a:off x="2289" y="2931"/>
                <a:ext cx="17" cy="17"/>
              </a:xfrm>
              <a:prstGeom prst="ellipse">
                <a:avLst/>
              </a:prstGeom>
              <a:solidFill>
                <a:srgbClr val="000000"/>
              </a:solidFill>
              <a:ln w="3175">
                <a:solidFill>
                  <a:srgbClr val="FFFFFF"/>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02" name="Oval 341"/>
              <p:cNvSpPr>
                <a:spLocks noChangeArrowheads="1"/>
              </p:cNvSpPr>
              <p:nvPr/>
            </p:nvSpPr>
            <p:spPr bwMode="auto">
              <a:xfrm>
                <a:off x="1847" y="2888"/>
                <a:ext cx="104" cy="104"/>
              </a:xfrm>
              <a:prstGeom prst="ellipse">
                <a:avLst/>
              </a:prstGeom>
              <a:solidFill>
                <a:srgbClr val="000000"/>
              </a:solidFill>
              <a:ln w="1588">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03" name="Freeform 342"/>
              <p:cNvSpPr>
                <a:spLocks/>
              </p:cNvSpPr>
              <p:nvPr/>
            </p:nvSpPr>
            <p:spPr bwMode="auto">
              <a:xfrm>
                <a:off x="1891" y="2956"/>
                <a:ext cx="18" cy="22"/>
              </a:xfrm>
              <a:custGeom>
                <a:avLst/>
                <a:gdLst>
                  <a:gd name="T0" fmla="*/ 0 w 18"/>
                  <a:gd name="T1" fmla="*/ 21 h 22"/>
                  <a:gd name="T2" fmla="*/ 7 w 18"/>
                  <a:gd name="T3" fmla="*/ 0 h 22"/>
                  <a:gd name="T4" fmla="*/ 11 w 18"/>
                  <a:gd name="T5" fmla="*/ 0 h 22"/>
                  <a:gd name="T6" fmla="*/ 18 w 18"/>
                  <a:gd name="T7" fmla="*/ 21 h 22"/>
                  <a:gd name="T8" fmla="*/ 9 w 18"/>
                  <a:gd name="T9" fmla="*/ 22 h 22"/>
                  <a:gd name="T10" fmla="*/ 0 w 18"/>
                  <a:gd name="T11" fmla="*/ 21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2">
                    <a:moveTo>
                      <a:pt x="0" y="21"/>
                    </a:moveTo>
                    <a:lnTo>
                      <a:pt x="7" y="0"/>
                    </a:lnTo>
                    <a:lnTo>
                      <a:pt x="11" y="0"/>
                    </a:lnTo>
                    <a:lnTo>
                      <a:pt x="18" y="21"/>
                    </a:lnTo>
                    <a:lnTo>
                      <a:pt x="9" y="22"/>
                    </a:lnTo>
                    <a:lnTo>
                      <a:pt x="0" y="21"/>
                    </a:lnTo>
                    <a:close/>
                  </a:path>
                </a:pathLst>
              </a:custGeom>
              <a:solidFill>
                <a:srgbClr val="FF0000"/>
              </a:solidFill>
              <a:ln w="1588">
                <a:solidFill>
                  <a:srgbClr val="000000"/>
                </a:solidFill>
                <a:prstDash val="solid"/>
                <a:round/>
                <a:headEnd/>
                <a:tailEnd/>
              </a:ln>
            </p:spPr>
            <p:txBody>
              <a:bodyPr/>
              <a:lstStyle/>
              <a:p>
                <a:endParaRPr lang="fr-FR"/>
              </a:p>
            </p:txBody>
          </p:sp>
          <p:sp>
            <p:nvSpPr>
              <p:cNvPr id="17704" name="Freeform 343"/>
              <p:cNvSpPr>
                <a:spLocks/>
              </p:cNvSpPr>
              <p:nvPr/>
            </p:nvSpPr>
            <p:spPr bwMode="auto">
              <a:xfrm>
                <a:off x="1890" y="2902"/>
                <a:ext cx="18" cy="23"/>
              </a:xfrm>
              <a:custGeom>
                <a:avLst/>
                <a:gdLst>
                  <a:gd name="T0" fmla="*/ 0 w 18"/>
                  <a:gd name="T1" fmla="*/ 2 h 23"/>
                  <a:gd name="T2" fmla="*/ 7 w 18"/>
                  <a:gd name="T3" fmla="*/ 23 h 23"/>
                  <a:gd name="T4" fmla="*/ 12 w 18"/>
                  <a:gd name="T5" fmla="*/ 23 h 23"/>
                  <a:gd name="T6" fmla="*/ 18 w 18"/>
                  <a:gd name="T7" fmla="*/ 1 h 23"/>
                  <a:gd name="T8" fmla="*/ 9 w 18"/>
                  <a:gd name="T9" fmla="*/ 0 h 23"/>
                  <a:gd name="T10" fmla="*/ 0 w 18"/>
                  <a:gd name="T11" fmla="*/ 2 h 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3">
                    <a:moveTo>
                      <a:pt x="0" y="2"/>
                    </a:moveTo>
                    <a:lnTo>
                      <a:pt x="7" y="23"/>
                    </a:lnTo>
                    <a:lnTo>
                      <a:pt x="12" y="23"/>
                    </a:lnTo>
                    <a:lnTo>
                      <a:pt x="18" y="1"/>
                    </a:lnTo>
                    <a:lnTo>
                      <a:pt x="9" y="0"/>
                    </a:lnTo>
                    <a:lnTo>
                      <a:pt x="0" y="2"/>
                    </a:lnTo>
                    <a:close/>
                  </a:path>
                </a:pathLst>
              </a:custGeom>
              <a:solidFill>
                <a:srgbClr val="FF0000"/>
              </a:solidFill>
              <a:ln w="1588">
                <a:solidFill>
                  <a:srgbClr val="000000"/>
                </a:solidFill>
                <a:prstDash val="solid"/>
                <a:round/>
                <a:headEnd/>
                <a:tailEnd/>
              </a:ln>
            </p:spPr>
            <p:txBody>
              <a:bodyPr/>
              <a:lstStyle/>
              <a:p>
                <a:endParaRPr lang="fr-FR"/>
              </a:p>
            </p:txBody>
          </p:sp>
          <p:sp>
            <p:nvSpPr>
              <p:cNvPr id="17705" name="Freeform 344"/>
              <p:cNvSpPr>
                <a:spLocks/>
              </p:cNvSpPr>
              <p:nvPr/>
            </p:nvSpPr>
            <p:spPr bwMode="auto">
              <a:xfrm>
                <a:off x="1914" y="2931"/>
                <a:ext cx="23" cy="18"/>
              </a:xfrm>
              <a:custGeom>
                <a:avLst/>
                <a:gdLst>
                  <a:gd name="T0" fmla="*/ 21 w 23"/>
                  <a:gd name="T1" fmla="*/ 0 h 18"/>
                  <a:gd name="T2" fmla="*/ 0 w 23"/>
                  <a:gd name="T3" fmla="*/ 7 h 18"/>
                  <a:gd name="T4" fmla="*/ 0 w 23"/>
                  <a:gd name="T5" fmla="*/ 11 h 18"/>
                  <a:gd name="T6" fmla="*/ 22 w 23"/>
                  <a:gd name="T7" fmla="*/ 18 h 18"/>
                  <a:gd name="T8" fmla="*/ 23 w 23"/>
                  <a:gd name="T9" fmla="*/ 9 h 18"/>
                  <a:gd name="T10" fmla="*/ 21 w 23"/>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18">
                    <a:moveTo>
                      <a:pt x="21" y="0"/>
                    </a:moveTo>
                    <a:lnTo>
                      <a:pt x="0" y="7"/>
                    </a:lnTo>
                    <a:lnTo>
                      <a:pt x="0" y="11"/>
                    </a:lnTo>
                    <a:lnTo>
                      <a:pt x="22" y="18"/>
                    </a:lnTo>
                    <a:lnTo>
                      <a:pt x="23" y="9"/>
                    </a:lnTo>
                    <a:lnTo>
                      <a:pt x="21" y="0"/>
                    </a:lnTo>
                    <a:close/>
                  </a:path>
                </a:pathLst>
              </a:custGeom>
              <a:solidFill>
                <a:srgbClr val="FF0000"/>
              </a:solidFill>
              <a:ln w="1588">
                <a:solidFill>
                  <a:srgbClr val="000000"/>
                </a:solidFill>
                <a:prstDash val="solid"/>
                <a:round/>
                <a:headEnd/>
                <a:tailEnd/>
              </a:ln>
            </p:spPr>
            <p:txBody>
              <a:bodyPr/>
              <a:lstStyle/>
              <a:p>
                <a:endParaRPr lang="fr-FR"/>
              </a:p>
            </p:txBody>
          </p:sp>
          <p:sp>
            <p:nvSpPr>
              <p:cNvPr id="17706" name="Freeform 345"/>
              <p:cNvSpPr>
                <a:spLocks/>
              </p:cNvSpPr>
              <p:nvPr/>
            </p:nvSpPr>
            <p:spPr bwMode="auto">
              <a:xfrm>
                <a:off x="1862" y="2931"/>
                <a:ext cx="22" cy="18"/>
              </a:xfrm>
              <a:custGeom>
                <a:avLst/>
                <a:gdLst>
                  <a:gd name="T0" fmla="*/ 1 w 22"/>
                  <a:gd name="T1" fmla="*/ 0 h 18"/>
                  <a:gd name="T2" fmla="*/ 22 w 22"/>
                  <a:gd name="T3" fmla="*/ 7 h 18"/>
                  <a:gd name="T4" fmla="*/ 22 w 22"/>
                  <a:gd name="T5" fmla="*/ 11 h 18"/>
                  <a:gd name="T6" fmla="*/ 0 w 22"/>
                  <a:gd name="T7" fmla="*/ 18 h 18"/>
                  <a:gd name="T8" fmla="*/ 0 w 22"/>
                  <a:gd name="T9" fmla="*/ 9 h 18"/>
                  <a:gd name="T10" fmla="*/ 1 w 22"/>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18">
                    <a:moveTo>
                      <a:pt x="1" y="0"/>
                    </a:moveTo>
                    <a:lnTo>
                      <a:pt x="22" y="7"/>
                    </a:lnTo>
                    <a:lnTo>
                      <a:pt x="22" y="11"/>
                    </a:lnTo>
                    <a:lnTo>
                      <a:pt x="0" y="18"/>
                    </a:lnTo>
                    <a:lnTo>
                      <a:pt x="0" y="9"/>
                    </a:lnTo>
                    <a:lnTo>
                      <a:pt x="1" y="0"/>
                    </a:lnTo>
                    <a:close/>
                  </a:path>
                </a:pathLst>
              </a:custGeom>
              <a:solidFill>
                <a:srgbClr val="FF0000"/>
              </a:solidFill>
              <a:ln w="1588">
                <a:solidFill>
                  <a:srgbClr val="000000"/>
                </a:solidFill>
                <a:prstDash val="solid"/>
                <a:round/>
                <a:headEnd/>
                <a:tailEnd/>
              </a:ln>
            </p:spPr>
            <p:txBody>
              <a:bodyPr/>
              <a:lstStyle/>
              <a:p>
                <a:endParaRPr lang="fr-FR"/>
              </a:p>
            </p:txBody>
          </p:sp>
          <p:sp>
            <p:nvSpPr>
              <p:cNvPr id="17707" name="Oval 346"/>
              <p:cNvSpPr>
                <a:spLocks noChangeArrowheads="1"/>
              </p:cNvSpPr>
              <p:nvPr/>
            </p:nvSpPr>
            <p:spPr bwMode="auto">
              <a:xfrm>
                <a:off x="1861" y="2902"/>
                <a:ext cx="74" cy="75"/>
              </a:xfrm>
              <a:prstGeom prst="ellipse">
                <a:avLst/>
              </a:prstGeom>
              <a:noFill/>
              <a:ln w="317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08" name="Oval 347"/>
              <p:cNvSpPr>
                <a:spLocks noChangeArrowheads="1"/>
              </p:cNvSpPr>
              <p:nvPr/>
            </p:nvSpPr>
            <p:spPr bwMode="auto">
              <a:xfrm>
                <a:off x="1884" y="2925"/>
                <a:ext cx="29" cy="29"/>
              </a:xfrm>
              <a:prstGeom prst="ellipse">
                <a:avLst/>
              </a:prstGeom>
              <a:solidFill>
                <a:srgbClr val="000000"/>
              </a:solidFill>
              <a:ln w="3175">
                <a:solidFill>
                  <a:srgbClr val="FFFFFF"/>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709" name="Oval 348"/>
              <p:cNvSpPr>
                <a:spLocks noChangeArrowheads="1"/>
              </p:cNvSpPr>
              <p:nvPr/>
            </p:nvSpPr>
            <p:spPr bwMode="auto">
              <a:xfrm>
                <a:off x="1890" y="2931"/>
                <a:ext cx="16" cy="17"/>
              </a:xfrm>
              <a:prstGeom prst="ellipse">
                <a:avLst/>
              </a:prstGeom>
              <a:solidFill>
                <a:srgbClr val="000000"/>
              </a:solidFill>
              <a:ln w="3175">
                <a:solidFill>
                  <a:srgbClr val="FFFFFF"/>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grpSp>
        <p:grpSp>
          <p:nvGrpSpPr>
            <p:cNvPr id="17440" name="Group 349"/>
            <p:cNvGrpSpPr>
              <a:grpSpLocks/>
            </p:cNvGrpSpPr>
            <p:nvPr/>
          </p:nvGrpSpPr>
          <p:grpSpPr bwMode="auto">
            <a:xfrm>
              <a:off x="1947" y="2617"/>
              <a:ext cx="710" cy="228"/>
              <a:chOff x="2143" y="2807"/>
              <a:chExt cx="710" cy="228"/>
            </a:xfrm>
          </p:grpSpPr>
          <p:sp>
            <p:nvSpPr>
              <p:cNvPr id="17587" name="Oval 350"/>
              <p:cNvSpPr>
                <a:spLocks noChangeArrowheads="1"/>
              </p:cNvSpPr>
              <p:nvPr/>
            </p:nvSpPr>
            <p:spPr bwMode="auto">
              <a:xfrm>
                <a:off x="2178" y="2899"/>
                <a:ext cx="80" cy="7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88" name="Rectangle 351"/>
              <p:cNvSpPr>
                <a:spLocks noChangeArrowheads="1"/>
              </p:cNvSpPr>
              <p:nvPr/>
            </p:nvSpPr>
            <p:spPr bwMode="auto">
              <a:xfrm>
                <a:off x="2477" y="2909"/>
                <a:ext cx="135"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89" name="Oval 352"/>
              <p:cNvSpPr>
                <a:spLocks noChangeArrowheads="1"/>
              </p:cNvSpPr>
              <p:nvPr/>
            </p:nvSpPr>
            <p:spPr bwMode="auto">
              <a:xfrm>
                <a:off x="2497" y="2922"/>
                <a:ext cx="96" cy="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90" name="Freeform 353"/>
              <p:cNvSpPr>
                <a:spLocks/>
              </p:cNvSpPr>
              <p:nvPr/>
            </p:nvSpPr>
            <p:spPr bwMode="auto">
              <a:xfrm>
                <a:off x="2545" y="2967"/>
                <a:ext cx="61" cy="68"/>
              </a:xfrm>
              <a:custGeom>
                <a:avLst/>
                <a:gdLst>
                  <a:gd name="T0" fmla="*/ 0 w 290"/>
                  <a:gd name="T1" fmla="*/ 67 h 320"/>
                  <a:gd name="T2" fmla="*/ 9 w 290"/>
                  <a:gd name="T3" fmla="*/ 68 h 320"/>
                  <a:gd name="T4" fmla="*/ 61 w 290"/>
                  <a:gd name="T5" fmla="*/ 0 h 320"/>
                  <a:gd name="T6" fmla="*/ 61 w 290"/>
                  <a:gd name="T7" fmla="*/ 0 h 320"/>
                  <a:gd name="T8" fmla="*/ 9 w 290"/>
                  <a:gd name="T9" fmla="*/ 0 h 320"/>
                  <a:gd name="T10" fmla="*/ 0 w 290"/>
                  <a:gd name="T11" fmla="*/ 67 h 3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320">
                    <a:moveTo>
                      <a:pt x="0" y="315"/>
                    </a:moveTo>
                    <a:cubicBezTo>
                      <a:pt x="14" y="318"/>
                      <a:pt x="27" y="319"/>
                      <a:pt x="42" y="319"/>
                    </a:cubicBezTo>
                    <a:cubicBezTo>
                      <a:pt x="178" y="320"/>
                      <a:pt x="290" y="177"/>
                      <a:pt x="290" y="2"/>
                    </a:cubicBezTo>
                    <a:cubicBezTo>
                      <a:pt x="290" y="1"/>
                      <a:pt x="289" y="0"/>
                      <a:pt x="289" y="0"/>
                    </a:cubicBezTo>
                    <a:lnTo>
                      <a:pt x="42" y="2"/>
                    </a:lnTo>
                    <a:lnTo>
                      <a:pt x="0" y="3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591" name="Freeform 354"/>
              <p:cNvSpPr>
                <a:spLocks/>
              </p:cNvSpPr>
              <p:nvPr/>
            </p:nvSpPr>
            <p:spPr bwMode="auto">
              <a:xfrm>
                <a:off x="2545" y="2922"/>
                <a:ext cx="62" cy="48"/>
              </a:xfrm>
              <a:custGeom>
                <a:avLst/>
                <a:gdLst>
                  <a:gd name="T0" fmla="*/ 62 w 293"/>
                  <a:gd name="T1" fmla="*/ 48 h 227"/>
                  <a:gd name="T2" fmla="*/ 62 w 293"/>
                  <a:gd name="T3" fmla="*/ 48 h 227"/>
                  <a:gd name="T4" fmla="*/ 0 w 293"/>
                  <a:gd name="T5" fmla="*/ 0 h 227"/>
                  <a:gd name="T6" fmla="*/ 0 w 293"/>
                  <a:gd name="T7" fmla="*/ 48 h 227"/>
                  <a:gd name="T8" fmla="*/ 62 w 293"/>
                  <a:gd name="T9" fmla="*/ 48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3" h="227">
                    <a:moveTo>
                      <a:pt x="292" y="227"/>
                    </a:moveTo>
                    <a:cubicBezTo>
                      <a:pt x="292" y="227"/>
                      <a:pt x="293" y="227"/>
                      <a:pt x="293" y="227"/>
                    </a:cubicBezTo>
                    <a:cubicBezTo>
                      <a:pt x="293" y="102"/>
                      <a:pt x="163" y="0"/>
                      <a:pt x="1" y="0"/>
                    </a:cubicBezTo>
                    <a:lnTo>
                      <a:pt x="0" y="227"/>
                    </a:lnTo>
                    <a:lnTo>
                      <a:pt x="292" y="2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592" name="Oval 355"/>
              <p:cNvSpPr>
                <a:spLocks noChangeArrowheads="1"/>
              </p:cNvSpPr>
              <p:nvPr/>
            </p:nvSpPr>
            <p:spPr bwMode="auto">
              <a:xfrm>
                <a:off x="2516" y="2944"/>
                <a:ext cx="55" cy="68"/>
              </a:xfrm>
              <a:prstGeom prst="ellipse">
                <a:avLst/>
              </a:prstGeom>
              <a:solidFill>
                <a:srgbClr val="000000"/>
              </a:solidFill>
              <a:ln w="6350">
                <a:solidFill>
                  <a:srgbClr val="C0C0C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93" name="Freeform 356"/>
              <p:cNvSpPr>
                <a:spLocks/>
              </p:cNvSpPr>
              <p:nvPr/>
            </p:nvSpPr>
            <p:spPr bwMode="auto">
              <a:xfrm>
                <a:off x="2518" y="2945"/>
                <a:ext cx="51" cy="63"/>
              </a:xfrm>
              <a:custGeom>
                <a:avLst/>
                <a:gdLst>
                  <a:gd name="T0" fmla="*/ 19 w 51"/>
                  <a:gd name="T1" fmla="*/ 0 h 63"/>
                  <a:gd name="T2" fmla="*/ 17 w 51"/>
                  <a:gd name="T3" fmla="*/ 25 h 63"/>
                  <a:gd name="T4" fmla="*/ 1 w 51"/>
                  <a:gd name="T5" fmla="*/ 22 h 63"/>
                  <a:gd name="T6" fmla="*/ 0 w 51"/>
                  <a:gd name="T7" fmla="*/ 26 h 63"/>
                  <a:gd name="T8" fmla="*/ 0 w 51"/>
                  <a:gd name="T9" fmla="*/ 30 h 63"/>
                  <a:gd name="T10" fmla="*/ 13 w 51"/>
                  <a:gd name="T11" fmla="*/ 38 h 63"/>
                  <a:gd name="T12" fmla="*/ 8 w 51"/>
                  <a:gd name="T13" fmla="*/ 58 h 63"/>
                  <a:gd name="T14" fmla="*/ 11 w 51"/>
                  <a:gd name="T15" fmla="*/ 61 h 63"/>
                  <a:gd name="T16" fmla="*/ 13 w 51"/>
                  <a:gd name="T17" fmla="*/ 63 h 63"/>
                  <a:gd name="T18" fmla="*/ 23 w 51"/>
                  <a:gd name="T19" fmla="*/ 42 h 63"/>
                  <a:gd name="T20" fmla="*/ 38 w 51"/>
                  <a:gd name="T21" fmla="*/ 62 h 63"/>
                  <a:gd name="T22" fmla="*/ 41 w 51"/>
                  <a:gd name="T23" fmla="*/ 60 h 63"/>
                  <a:gd name="T24" fmla="*/ 44 w 51"/>
                  <a:gd name="T25" fmla="*/ 57 h 63"/>
                  <a:gd name="T26" fmla="*/ 32 w 51"/>
                  <a:gd name="T27" fmla="*/ 37 h 63"/>
                  <a:gd name="T28" fmla="*/ 51 w 51"/>
                  <a:gd name="T29" fmla="*/ 24 h 63"/>
                  <a:gd name="T30" fmla="*/ 49 w 51"/>
                  <a:gd name="T31" fmla="*/ 19 h 63"/>
                  <a:gd name="T32" fmla="*/ 47 w 51"/>
                  <a:gd name="T33" fmla="*/ 17 h 63"/>
                  <a:gd name="T34" fmla="*/ 29 w 51"/>
                  <a:gd name="T35" fmla="*/ 25 h 63"/>
                  <a:gd name="T36" fmla="*/ 26 w 51"/>
                  <a:gd name="T37" fmla="*/ 0 h 63"/>
                  <a:gd name="T38" fmla="*/ 19 w 51"/>
                  <a:gd name="T39" fmla="*/ 0 h 6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1" h="63">
                    <a:moveTo>
                      <a:pt x="19" y="0"/>
                    </a:moveTo>
                    <a:lnTo>
                      <a:pt x="17" y="25"/>
                    </a:lnTo>
                    <a:lnTo>
                      <a:pt x="1" y="22"/>
                    </a:lnTo>
                    <a:lnTo>
                      <a:pt x="0" y="26"/>
                    </a:lnTo>
                    <a:lnTo>
                      <a:pt x="0" y="30"/>
                    </a:lnTo>
                    <a:lnTo>
                      <a:pt x="13" y="38"/>
                    </a:lnTo>
                    <a:lnTo>
                      <a:pt x="8" y="58"/>
                    </a:lnTo>
                    <a:lnTo>
                      <a:pt x="11" y="61"/>
                    </a:lnTo>
                    <a:lnTo>
                      <a:pt x="13" y="63"/>
                    </a:lnTo>
                    <a:lnTo>
                      <a:pt x="23" y="42"/>
                    </a:lnTo>
                    <a:lnTo>
                      <a:pt x="38" y="62"/>
                    </a:lnTo>
                    <a:lnTo>
                      <a:pt x="41" y="60"/>
                    </a:lnTo>
                    <a:lnTo>
                      <a:pt x="44" y="57"/>
                    </a:lnTo>
                    <a:lnTo>
                      <a:pt x="32" y="37"/>
                    </a:lnTo>
                    <a:lnTo>
                      <a:pt x="51" y="24"/>
                    </a:lnTo>
                    <a:lnTo>
                      <a:pt x="49" y="19"/>
                    </a:lnTo>
                    <a:lnTo>
                      <a:pt x="47" y="17"/>
                    </a:lnTo>
                    <a:lnTo>
                      <a:pt x="29" y="25"/>
                    </a:lnTo>
                    <a:lnTo>
                      <a:pt x="26" y="0"/>
                    </a:lnTo>
                    <a:lnTo>
                      <a:pt x="19" y="0"/>
                    </a:lnTo>
                    <a:close/>
                  </a:path>
                </a:pathLst>
              </a:custGeom>
              <a:solidFill>
                <a:srgbClr val="000000"/>
              </a:solidFill>
              <a:ln w="6350">
                <a:solidFill>
                  <a:srgbClr val="C0C0C0"/>
                </a:solidFill>
                <a:prstDash val="solid"/>
                <a:round/>
                <a:headEnd/>
                <a:tailEnd/>
              </a:ln>
            </p:spPr>
            <p:txBody>
              <a:bodyPr/>
              <a:lstStyle/>
              <a:p>
                <a:endParaRPr lang="fr-FR"/>
              </a:p>
            </p:txBody>
          </p:sp>
          <p:sp>
            <p:nvSpPr>
              <p:cNvPr id="17594" name="Oval 357"/>
              <p:cNvSpPr>
                <a:spLocks noChangeArrowheads="1"/>
              </p:cNvSpPr>
              <p:nvPr/>
            </p:nvSpPr>
            <p:spPr bwMode="auto">
              <a:xfrm>
                <a:off x="2531" y="2973"/>
                <a:ext cx="6" cy="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95" name="Oval 358"/>
              <p:cNvSpPr>
                <a:spLocks noChangeArrowheads="1"/>
              </p:cNvSpPr>
              <p:nvPr/>
            </p:nvSpPr>
            <p:spPr bwMode="auto">
              <a:xfrm>
                <a:off x="2532" y="2975"/>
                <a:ext cx="3" cy="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96" name="Oval 359"/>
              <p:cNvSpPr>
                <a:spLocks noChangeArrowheads="1"/>
              </p:cNvSpPr>
              <p:nvPr/>
            </p:nvSpPr>
            <p:spPr bwMode="auto">
              <a:xfrm>
                <a:off x="2547" y="2972"/>
                <a:ext cx="5" cy="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97" name="Oval 360"/>
              <p:cNvSpPr>
                <a:spLocks noChangeArrowheads="1"/>
              </p:cNvSpPr>
              <p:nvPr/>
            </p:nvSpPr>
            <p:spPr bwMode="auto">
              <a:xfrm>
                <a:off x="2548" y="2974"/>
                <a:ext cx="3" cy="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98" name="Oval 361"/>
              <p:cNvSpPr>
                <a:spLocks noChangeArrowheads="1"/>
              </p:cNvSpPr>
              <p:nvPr/>
            </p:nvSpPr>
            <p:spPr bwMode="auto">
              <a:xfrm>
                <a:off x="2538" y="2967"/>
                <a:ext cx="5" cy="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99" name="Oval 362"/>
              <p:cNvSpPr>
                <a:spLocks noChangeArrowheads="1"/>
              </p:cNvSpPr>
              <p:nvPr/>
            </p:nvSpPr>
            <p:spPr bwMode="auto">
              <a:xfrm>
                <a:off x="2539" y="2968"/>
                <a:ext cx="3" cy="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00" name="Oval 363"/>
              <p:cNvSpPr>
                <a:spLocks noChangeArrowheads="1"/>
              </p:cNvSpPr>
              <p:nvPr/>
            </p:nvSpPr>
            <p:spPr bwMode="auto">
              <a:xfrm>
                <a:off x="2544" y="2983"/>
                <a:ext cx="6" cy="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01" name="Oval 364"/>
              <p:cNvSpPr>
                <a:spLocks noChangeArrowheads="1"/>
              </p:cNvSpPr>
              <p:nvPr/>
            </p:nvSpPr>
            <p:spPr bwMode="auto">
              <a:xfrm>
                <a:off x="2546" y="2984"/>
                <a:ext cx="3" cy="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02" name="Oval 365"/>
              <p:cNvSpPr>
                <a:spLocks noChangeArrowheads="1"/>
              </p:cNvSpPr>
              <p:nvPr/>
            </p:nvSpPr>
            <p:spPr bwMode="auto">
              <a:xfrm>
                <a:off x="2536" y="2973"/>
                <a:ext cx="11" cy="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03" name="Oval 366"/>
              <p:cNvSpPr>
                <a:spLocks noChangeArrowheads="1"/>
              </p:cNvSpPr>
              <p:nvPr/>
            </p:nvSpPr>
            <p:spPr bwMode="auto">
              <a:xfrm>
                <a:off x="2533" y="2983"/>
                <a:ext cx="6" cy="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04" name="Oval 367"/>
              <p:cNvSpPr>
                <a:spLocks noChangeArrowheads="1"/>
              </p:cNvSpPr>
              <p:nvPr/>
            </p:nvSpPr>
            <p:spPr bwMode="auto">
              <a:xfrm>
                <a:off x="2534" y="2984"/>
                <a:ext cx="3" cy="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05" name="Line 368"/>
              <p:cNvSpPr>
                <a:spLocks noChangeShapeType="1"/>
              </p:cNvSpPr>
              <p:nvPr/>
            </p:nvSpPr>
            <p:spPr bwMode="auto">
              <a:xfrm>
                <a:off x="2536" y="2972"/>
                <a:ext cx="5" cy="5"/>
              </a:xfrm>
              <a:prstGeom prst="line">
                <a:avLst/>
              </a:prstGeom>
              <a:noFill/>
              <a:ln w="63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606" name="Line 369"/>
              <p:cNvSpPr>
                <a:spLocks noChangeShapeType="1"/>
              </p:cNvSpPr>
              <p:nvPr/>
            </p:nvSpPr>
            <p:spPr bwMode="auto">
              <a:xfrm flipH="1">
                <a:off x="2543" y="2971"/>
                <a:ext cx="3" cy="3"/>
              </a:xfrm>
              <a:prstGeom prst="line">
                <a:avLst/>
              </a:prstGeom>
              <a:noFill/>
              <a:ln w="63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607" name="Line 370"/>
              <p:cNvSpPr>
                <a:spLocks noChangeShapeType="1"/>
              </p:cNvSpPr>
              <p:nvPr/>
            </p:nvSpPr>
            <p:spPr bwMode="auto">
              <a:xfrm flipV="1">
                <a:off x="2532" y="2979"/>
                <a:ext cx="9" cy="3"/>
              </a:xfrm>
              <a:prstGeom prst="line">
                <a:avLst/>
              </a:prstGeom>
              <a:noFill/>
              <a:ln w="63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608" name="Line 371"/>
              <p:cNvSpPr>
                <a:spLocks noChangeShapeType="1"/>
              </p:cNvSpPr>
              <p:nvPr/>
            </p:nvSpPr>
            <p:spPr bwMode="auto">
              <a:xfrm flipH="1" flipV="1">
                <a:off x="2544" y="2981"/>
                <a:ext cx="8" cy="1"/>
              </a:xfrm>
              <a:prstGeom prst="line">
                <a:avLst/>
              </a:prstGeom>
              <a:noFill/>
              <a:ln w="63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609" name="Line 372"/>
              <p:cNvSpPr>
                <a:spLocks noChangeShapeType="1"/>
              </p:cNvSpPr>
              <p:nvPr/>
            </p:nvSpPr>
            <p:spPr bwMode="auto">
              <a:xfrm>
                <a:off x="2540" y="2982"/>
                <a:ext cx="1" cy="7"/>
              </a:xfrm>
              <a:prstGeom prst="line">
                <a:avLst/>
              </a:prstGeom>
              <a:noFill/>
              <a:ln w="63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610" name="Oval 373"/>
              <p:cNvSpPr>
                <a:spLocks noChangeArrowheads="1"/>
              </p:cNvSpPr>
              <p:nvPr/>
            </p:nvSpPr>
            <p:spPr bwMode="auto">
              <a:xfrm>
                <a:off x="2186" y="2914"/>
                <a:ext cx="8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11" name="Freeform 374"/>
              <p:cNvSpPr>
                <a:spLocks/>
              </p:cNvSpPr>
              <p:nvPr/>
            </p:nvSpPr>
            <p:spPr bwMode="auto">
              <a:xfrm>
                <a:off x="2231" y="2972"/>
                <a:ext cx="50" cy="39"/>
              </a:xfrm>
              <a:custGeom>
                <a:avLst/>
                <a:gdLst>
                  <a:gd name="T0" fmla="*/ 0 w 235"/>
                  <a:gd name="T1" fmla="*/ 39 h 184"/>
                  <a:gd name="T2" fmla="*/ 50 w 235"/>
                  <a:gd name="T3" fmla="*/ 0 h 184"/>
                  <a:gd name="T4" fmla="*/ 0 w 235"/>
                  <a:gd name="T5" fmla="*/ 0 h 184"/>
                  <a:gd name="T6" fmla="*/ 0 w 235"/>
                  <a:gd name="T7" fmla="*/ 39 h 1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5" h="184">
                    <a:moveTo>
                      <a:pt x="0" y="184"/>
                    </a:moveTo>
                    <a:cubicBezTo>
                      <a:pt x="129" y="184"/>
                      <a:pt x="235" y="102"/>
                      <a:pt x="235" y="0"/>
                    </a:cubicBezTo>
                    <a:lnTo>
                      <a:pt x="0" y="0"/>
                    </a:lnTo>
                    <a:lnTo>
                      <a:pt x="0"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612" name="Oval 375"/>
              <p:cNvSpPr>
                <a:spLocks noChangeArrowheads="1"/>
              </p:cNvSpPr>
              <p:nvPr/>
            </p:nvSpPr>
            <p:spPr bwMode="auto">
              <a:xfrm>
                <a:off x="2202" y="2935"/>
                <a:ext cx="57" cy="57"/>
              </a:xfrm>
              <a:prstGeom prst="ellipse">
                <a:avLst/>
              </a:prstGeom>
              <a:solidFill>
                <a:srgbClr val="000000"/>
              </a:solidFill>
              <a:ln w="6350">
                <a:solidFill>
                  <a:srgbClr val="C0C0C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13" name="Freeform 376"/>
              <p:cNvSpPr>
                <a:spLocks/>
              </p:cNvSpPr>
              <p:nvPr/>
            </p:nvSpPr>
            <p:spPr bwMode="auto">
              <a:xfrm>
                <a:off x="2202" y="2934"/>
                <a:ext cx="58" cy="56"/>
              </a:xfrm>
              <a:custGeom>
                <a:avLst/>
                <a:gdLst>
                  <a:gd name="T0" fmla="*/ 22 w 58"/>
                  <a:gd name="T1" fmla="*/ 1 h 56"/>
                  <a:gd name="T2" fmla="*/ 22 w 58"/>
                  <a:gd name="T3" fmla="*/ 24 h 56"/>
                  <a:gd name="T4" fmla="*/ 2 w 58"/>
                  <a:gd name="T5" fmla="*/ 21 h 56"/>
                  <a:gd name="T6" fmla="*/ 0 w 58"/>
                  <a:gd name="T7" fmla="*/ 23 h 56"/>
                  <a:gd name="T8" fmla="*/ 0 w 58"/>
                  <a:gd name="T9" fmla="*/ 28 h 56"/>
                  <a:gd name="T10" fmla="*/ 19 w 58"/>
                  <a:gd name="T11" fmla="*/ 34 h 56"/>
                  <a:gd name="T12" fmla="*/ 10 w 58"/>
                  <a:gd name="T13" fmla="*/ 52 h 56"/>
                  <a:gd name="T14" fmla="*/ 14 w 58"/>
                  <a:gd name="T15" fmla="*/ 55 h 56"/>
                  <a:gd name="T16" fmla="*/ 17 w 58"/>
                  <a:gd name="T17" fmla="*/ 56 h 56"/>
                  <a:gd name="T18" fmla="*/ 28 w 58"/>
                  <a:gd name="T19" fmla="*/ 42 h 56"/>
                  <a:gd name="T20" fmla="*/ 42 w 58"/>
                  <a:gd name="T21" fmla="*/ 55 h 56"/>
                  <a:gd name="T22" fmla="*/ 46 w 58"/>
                  <a:gd name="T23" fmla="*/ 54 h 56"/>
                  <a:gd name="T24" fmla="*/ 49 w 58"/>
                  <a:gd name="T25" fmla="*/ 50 h 56"/>
                  <a:gd name="T26" fmla="*/ 36 w 58"/>
                  <a:gd name="T27" fmla="*/ 34 h 56"/>
                  <a:gd name="T28" fmla="*/ 54 w 58"/>
                  <a:gd name="T29" fmla="*/ 24 h 56"/>
                  <a:gd name="T30" fmla="*/ 58 w 58"/>
                  <a:gd name="T31" fmla="*/ 23 h 56"/>
                  <a:gd name="T32" fmla="*/ 56 w 58"/>
                  <a:gd name="T33" fmla="*/ 18 h 56"/>
                  <a:gd name="T34" fmla="*/ 55 w 58"/>
                  <a:gd name="T35" fmla="*/ 17 h 56"/>
                  <a:gd name="T36" fmla="*/ 31 w 58"/>
                  <a:gd name="T37" fmla="*/ 24 h 56"/>
                  <a:gd name="T38" fmla="*/ 30 w 58"/>
                  <a:gd name="T39" fmla="*/ 0 h 56"/>
                  <a:gd name="T40" fmla="*/ 26 w 58"/>
                  <a:gd name="T41" fmla="*/ 0 h 56"/>
                  <a:gd name="T42" fmla="*/ 22 w 58"/>
                  <a:gd name="T43" fmla="*/ 1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 h="56">
                    <a:moveTo>
                      <a:pt x="22" y="1"/>
                    </a:moveTo>
                    <a:lnTo>
                      <a:pt x="22" y="24"/>
                    </a:lnTo>
                    <a:lnTo>
                      <a:pt x="2" y="21"/>
                    </a:lnTo>
                    <a:lnTo>
                      <a:pt x="0" y="23"/>
                    </a:lnTo>
                    <a:lnTo>
                      <a:pt x="0" y="28"/>
                    </a:lnTo>
                    <a:lnTo>
                      <a:pt x="19" y="34"/>
                    </a:lnTo>
                    <a:lnTo>
                      <a:pt x="10" y="52"/>
                    </a:lnTo>
                    <a:lnTo>
                      <a:pt x="14" y="55"/>
                    </a:lnTo>
                    <a:lnTo>
                      <a:pt x="17" y="56"/>
                    </a:lnTo>
                    <a:lnTo>
                      <a:pt x="28" y="42"/>
                    </a:lnTo>
                    <a:lnTo>
                      <a:pt x="42" y="55"/>
                    </a:lnTo>
                    <a:lnTo>
                      <a:pt x="46" y="54"/>
                    </a:lnTo>
                    <a:lnTo>
                      <a:pt x="49" y="50"/>
                    </a:lnTo>
                    <a:lnTo>
                      <a:pt x="36" y="34"/>
                    </a:lnTo>
                    <a:lnTo>
                      <a:pt x="54" y="24"/>
                    </a:lnTo>
                    <a:lnTo>
                      <a:pt x="58" y="23"/>
                    </a:lnTo>
                    <a:lnTo>
                      <a:pt x="56" y="18"/>
                    </a:lnTo>
                    <a:lnTo>
                      <a:pt x="55" y="17"/>
                    </a:lnTo>
                    <a:lnTo>
                      <a:pt x="31" y="24"/>
                    </a:lnTo>
                    <a:lnTo>
                      <a:pt x="30" y="0"/>
                    </a:lnTo>
                    <a:lnTo>
                      <a:pt x="26" y="0"/>
                    </a:lnTo>
                    <a:lnTo>
                      <a:pt x="22" y="1"/>
                    </a:lnTo>
                    <a:close/>
                  </a:path>
                </a:pathLst>
              </a:custGeom>
              <a:solidFill>
                <a:srgbClr val="000000"/>
              </a:solidFill>
              <a:ln w="6350">
                <a:solidFill>
                  <a:srgbClr val="C0C0C0"/>
                </a:solidFill>
                <a:prstDash val="solid"/>
                <a:round/>
                <a:headEnd/>
                <a:tailEnd/>
              </a:ln>
            </p:spPr>
            <p:txBody>
              <a:bodyPr/>
              <a:lstStyle/>
              <a:p>
                <a:endParaRPr lang="fr-FR"/>
              </a:p>
            </p:txBody>
          </p:sp>
          <p:sp>
            <p:nvSpPr>
              <p:cNvPr id="17614" name="Oval 377"/>
              <p:cNvSpPr>
                <a:spLocks noChangeArrowheads="1"/>
              </p:cNvSpPr>
              <p:nvPr/>
            </p:nvSpPr>
            <p:spPr bwMode="auto">
              <a:xfrm>
                <a:off x="2218" y="2960"/>
                <a:ext cx="6" cy="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15" name="Oval 378"/>
              <p:cNvSpPr>
                <a:spLocks noChangeArrowheads="1"/>
              </p:cNvSpPr>
              <p:nvPr/>
            </p:nvSpPr>
            <p:spPr bwMode="auto">
              <a:xfrm>
                <a:off x="2220" y="2962"/>
                <a:ext cx="3" cy="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16" name="Oval 379"/>
              <p:cNvSpPr>
                <a:spLocks noChangeArrowheads="1"/>
              </p:cNvSpPr>
              <p:nvPr/>
            </p:nvSpPr>
            <p:spPr bwMode="auto">
              <a:xfrm>
                <a:off x="2234" y="2959"/>
                <a:ext cx="6" cy="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17" name="Oval 380"/>
              <p:cNvSpPr>
                <a:spLocks noChangeArrowheads="1"/>
              </p:cNvSpPr>
              <p:nvPr/>
            </p:nvSpPr>
            <p:spPr bwMode="auto">
              <a:xfrm>
                <a:off x="2235" y="2961"/>
                <a:ext cx="3" cy="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18" name="Oval 381"/>
              <p:cNvSpPr>
                <a:spLocks noChangeArrowheads="1"/>
              </p:cNvSpPr>
              <p:nvPr/>
            </p:nvSpPr>
            <p:spPr bwMode="auto">
              <a:xfrm>
                <a:off x="2226" y="2954"/>
                <a:ext cx="5" cy="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19" name="Oval 382"/>
              <p:cNvSpPr>
                <a:spLocks noChangeArrowheads="1"/>
              </p:cNvSpPr>
              <p:nvPr/>
            </p:nvSpPr>
            <p:spPr bwMode="auto">
              <a:xfrm>
                <a:off x="2227" y="2955"/>
                <a:ext cx="3" cy="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20" name="Oval 383"/>
              <p:cNvSpPr>
                <a:spLocks noChangeArrowheads="1"/>
              </p:cNvSpPr>
              <p:nvPr/>
            </p:nvSpPr>
            <p:spPr bwMode="auto">
              <a:xfrm>
                <a:off x="2232" y="2970"/>
                <a:ext cx="5" cy="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21" name="Oval 384"/>
              <p:cNvSpPr>
                <a:spLocks noChangeArrowheads="1"/>
              </p:cNvSpPr>
              <p:nvPr/>
            </p:nvSpPr>
            <p:spPr bwMode="auto">
              <a:xfrm>
                <a:off x="2233" y="2971"/>
                <a:ext cx="3" cy="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22" name="Oval 385"/>
              <p:cNvSpPr>
                <a:spLocks noChangeArrowheads="1"/>
              </p:cNvSpPr>
              <p:nvPr/>
            </p:nvSpPr>
            <p:spPr bwMode="auto">
              <a:xfrm>
                <a:off x="2222" y="2971"/>
                <a:ext cx="6" cy="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23" name="Oval 386"/>
              <p:cNvSpPr>
                <a:spLocks noChangeArrowheads="1"/>
              </p:cNvSpPr>
              <p:nvPr/>
            </p:nvSpPr>
            <p:spPr bwMode="auto">
              <a:xfrm>
                <a:off x="2224" y="2972"/>
                <a:ext cx="2" cy="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24" name="Oval 387"/>
              <p:cNvSpPr>
                <a:spLocks noChangeArrowheads="1"/>
              </p:cNvSpPr>
              <p:nvPr/>
            </p:nvSpPr>
            <p:spPr bwMode="auto">
              <a:xfrm>
                <a:off x="2224" y="2960"/>
                <a:ext cx="10" cy="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25" name="Line 388"/>
              <p:cNvSpPr>
                <a:spLocks noChangeShapeType="1"/>
              </p:cNvSpPr>
              <p:nvPr/>
            </p:nvSpPr>
            <p:spPr bwMode="auto">
              <a:xfrm>
                <a:off x="2224" y="2960"/>
                <a:ext cx="4" cy="4"/>
              </a:xfrm>
              <a:prstGeom prst="line">
                <a:avLst/>
              </a:prstGeom>
              <a:noFill/>
              <a:ln w="63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626" name="Line 389"/>
              <p:cNvSpPr>
                <a:spLocks noChangeShapeType="1"/>
              </p:cNvSpPr>
              <p:nvPr/>
            </p:nvSpPr>
            <p:spPr bwMode="auto">
              <a:xfrm flipH="1">
                <a:off x="2230" y="2958"/>
                <a:ext cx="3" cy="4"/>
              </a:xfrm>
              <a:prstGeom prst="line">
                <a:avLst/>
              </a:prstGeom>
              <a:noFill/>
              <a:ln w="63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627" name="Line 390"/>
              <p:cNvSpPr>
                <a:spLocks noChangeShapeType="1"/>
              </p:cNvSpPr>
              <p:nvPr/>
            </p:nvSpPr>
            <p:spPr bwMode="auto">
              <a:xfrm flipV="1">
                <a:off x="2223" y="2967"/>
                <a:ext cx="5" cy="2"/>
              </a:xfrm>
              <a:prstGeom prst="line">
                <a:avLst/>
              </a:prstGeom>
              <a:noFill/>
              <a:ln w="63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628" name="Line 391"/>
              <p:cNvSpPr>
                <a:spLocks noChangeShapeType="1"/>
              </p:cNvSpPr>
              <p:nvPr/>
            </p:nvSpPr>
            <p:spPr bwMode="auto">
              <a:xfrm flipH="1" flipV="1">
                <a:off x="2231" y="2967"/>
                <a:ext cx="8" cy="1"/>
              </a:xfrm>
              <a:prstGeom prst="line">
                <a:avLst/>
              </a:prstGeom>
              <a:noFill/>
              <a:ln w="63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629" name="Line 392"/>
              <p:cNvSpPr>
                <a:spLocks noChangeShapeType="1"/>
              </p:cNvSpPr>
              <p:nvPr/>
            </p:nvSpPr>
            <p:spPr bwMode="auto">
              <a:xfrm>
                <a:off x="2229" y="2970"/>
                <a:ext cx="1" cy="8"/>
              </a:xfrm>
              <a:prstGeom prst="line">
                <a:avLst/>
              </a:prstGeom>
              <a:noFill/>
              <a:ln w="63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630" name="Oval 393"/>
              <p:cNvSpPr>
                <a:spLocks noChangeArrowheads="1"/>
              </p:cNvSpPr>
              <p:nvPr/>
            </p:nvSpPr>
            <p:spPr bwMode="auto">
              <a:xfrm>
                <a:off x="2671" y="2904"/>
                <a:ext cx="96" cy="11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31" name="Oval 394"/>
              <p:cNvSpPr>
                <a:spLocks noChangeArrowheads="1"/>
              </p:cNvSpPr>
              <p:nvPr/>
            </p:nvSpPr>
            <p:spPr bwMode="auto">
              <a:xfrm>
                <a:off x="2341" y="2934"/>
                <a:ext cx="90" cy="6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32" name="Freeform 395"/>
              <p:cNvSpPr>
                <a:spLocks/>
              </p:cNvSpPr>
              <p:nvPr/>
            </p:nvSpPr>
            <p:spPr bwMode="auto">
              <a:xfrm>
                <a:off x="2267" y="2966"/>
                <a:ext cx="99" cy="19"/>
              </a:xfrm>
              <a:custGeom>
                <a:avLst/>
                <a:gdLst>
                  <a:gd name="T0" fmla="*/ 4 w 99"/>
                  <a:gd name="T1" fmla="*/ 18 h 19"/>
                  <a:gd name="T2" fmla="*/ 99 w 99"/>
                  <a:gd name="T3" fmla="*/ 19 h 19"/>
                  <a:gd name="T4" fmla="*/ 99 w 99"/>
                  <a:gd name="T5" fmla="*/ 0 h 19"/>
                  <a:gd name="T6" fmla="*/ 0 w 99"/>
                  <a:gd name="T7" fmla="*/ 5 h 19"/>
                  <a:gd name="T8" fmla="*/ 4 w 99"/>
                  <a:gd name="T9" fmla="*/ 1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19">
                    <a:moveTo>
                      <a:pt x="4" y="18"/>
                    </a:moveTo>
                    <a:lnTo>
                      <a:pt x="99" y="19"/>
                    </a:lnTo>
                    <a:lnTo>
                      <a:pt x="99" y="0"/>
                    </a:lnTo>
                    <a:lnTo>
                      <a:pt x="0" y="5"/>
                    </a:lnTo>
                    <a:lnTo>
                      <a:pt x="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633" name="Freeform 396"/>
              <p:cNvSpPr>
                <a:spLocks/>
              </p:cNvSpPr>
              <p:nvPr/>
            </p:nvSpPr>
            <p:spPr bwMode="auto">
              <a:xfrm>
                <a:off x="2592" y="2969"/>
                <a:ext cx="165" cy="28"/>
              </a:xfrm>
              <a:custGeom>
                <a:avLst/>
                <a:gdLst>
                  <a:gd name="T0" fmla="*/ 6 w 165"/>
                  <a:gd name="T1" fmla="*/ 28 h 28"/>
                  <a:gd name="T2" fmla="*/ 155 w 165"/>
                  <a:gd name="T3" fmla="*/ 18 h 28"/>
                  <a:gd name="T4" fmla="*/ 165 w 165"/>
                  <a:gd name="T5" fmla="*/ 0 h 28"/>
                  <a:gd name="T6" fmla="*/ 0 w 165"/>
                  <a:gd name="T7" fmla="*/ 10 h 28"/>
                  <a:gd name="T8" fmla="*/ 6 w 165"/>
                  <a:gd name="T9" fmla="*/ 28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28">
                    <a:moveTo>
                      <a:pt x="6" y="28"/>
                    </a:moveTo>
                    <a:lnTo>
                      <a:pt x="155" y="18"/>
                    </a:lnTo>
                    <a:lnTo>
                      <a:pt x="165" y="0"/>
                    </a:lnTo>
                    <a:lnTo>
                      <a:pt x="0" y="10"/>
                    </a:lnTo>
                    <a:lnTo>
                      <a:pt x="6"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634" name="Freeform 397"/>
              <p:cNvSpPr>
                <a:spLocks/>
              </p:cNvSpPr>
              <p:nvPr/>
            </p:nvSpPr>
            <p:spPr bwMode="auto">
              <a:xfrm>
                <a:off x="2303" y="2816"/>
                <a:ext cx="208" cy="64"/>
              </a:xfrm>
              <a:custGeom>
                <a:avLst/>
                <a:gdLst>
                  <a:gd name="T0" fmla="*/ 21 w 208"/>
                  <a:gd name="T1" fmla="*/ 48 h 64"/>
                  <a:gd name="T2" fmla="*/ 48 w 208"/>
                  <a:gd name="T3" fmla="*/ 31 h 64"/>
                  <a:gd name="T4" fmla="*/ 72 w 208"/>
                  <a:gd name="T5" fmla="*/ 16 h 64"/>
                  <a:gd name="T6" fmla="*/ 84 w 208"/>
                  <a:gd name="T7" fmla="*/ 9 h 64"/>
                  <a:gd name="T8" fmla="*/ 92 w 208"/>
                  <a:gd name="T9" fmla="*/ 7 h 64"/>
                  <a:gd name="T10" fmla="*/ 104 w 208"/>
                  <a:gd name="T11" fmla="*/ 4 h 64"/>
                  <a:gd name="T12" fmla="*/ 150 w 208"/>
                  <a:gd name="T13" fmla="*/ 1 h 64"/>
                  <a:gd name="T14" fmla="*/ 182 w 208"/>
                  <a:gd name="T15" fmla="*/ 0 h 64"/>
                  <a:gd name="T16" fmla="*/ 190 w 208"/>
                  <a:gd name="T17" fmla="*/ 0 h 64"/>
                  <a:gd name="T18" fmla="*/ 196 w 208"/>
                  <a:gd name="T19" fmla="*/ 3 h 64"/>
                  <a:gd name="T20" fmla="*/ 199 w 208"/>
                  <a:gd name="T21" fmla="*/ 9 h 64"/>
                  <a:gd name="T22" fmla="*/ 201 w 208"/>
                  <a:gd name="T23" fmla="*/ 18 h 64"/>
                  <a:gd name="T24" fmla="*/ 207 w 208"/>
                  <a:gd name="T25" fmla="*/ 50 h 64"/>
                  <a:gd name="T26" fmla="*/ 208 w 208"/>
                  <a:gd name="T27" fmla="*/ 55 h 64"/>
                  <a:gd name="T28" fmla="*/ 207 w 208"/>
                  <a:gd name="T29" fmla="*/ 58 h 64"/>
                  <a:gd name="T30" fmla="*/ 201 w 208"/>
                  <a:gd name="T31" fmla="*/ 60 h 64"/>
                  <a:gd name="T32" fmla="*/ 103 w 208"/>
                  <a:gd name="T33" fmla="*/ 63 h 64"/>
                  <a:gd name="T34" fmla="*/ 29 w 208"/>
                  <a:gd name="T35" fmla="*/ 58 h 64"/>
                  <a:gd name="T36" fmla="*/ 144 w 208"/>
                  <a:gd name="T37" fmla="*/ 49 h 64"/>
                  <a:gd name="T38" fmla="*/ 148 w 208"/>
                  <a:gd name="T39" fmla="*/ 38 h 64"/>
                  <a:gd name="T40" fmla="*/ 167 w 208"/>
                  <a:gd name="T41" fmla="*/ 37 h 64"/>
                  <a:gd name="T42" fmla="*/ 197 w 208"/>
                  <a:gd name="T43" fmla="*/ 18 h 64"/>
                  <a:gd name="T44" fmla="*/ 175 w 208"/>
                  <a:gd name="T45" fmla="*/ 18 h 64"/>
                  <a:gd name="T46" fmla="*/ 170 w 208"/>
                  <a:gd name="T47" fmla="*/ 28 h 64"/>
                  <a:gd name="T48" fmla="*/ 166 w 208"/>
                  <a:gd name="T49" fmla="*/ 37 h 64"/>
                  <a:gd name="T50" fmla="*/ 152 w 208"/>
                  <a:gd name="T51" fmla="*/ 28 h 64"/>
                  <a:gd name="T52" fmla="*/ 158 w 208"/>
                  <a:gd name="T53" fmla="*/ 17 h 64"/>
                  <a:gd name="T54" fmla="*/ 90 w 208"/>
                  <a:gd name="T55" fmla="*/ 19 h 64"/>
                  <a:gd name="T56" fmla="*/ 78 w 208"/>
                  <a:gd name="T57" fmla="*/ 24 h 64"/>
                  <a:gd name="T58" fmla="*/ 57 w 208"/>
                  <a:gd name="T59" fmla="*/ 38 h 64"/>
                  <a:gd name="T60" fmla="*/ 37 w 208"/>
                  <a:gd name="T61" fmla="*/ 51 h 64"/>
                  <a:gd name="T62" fmla="*/ 12 w 208"/>
                  <a:gd name="T63" fmla="*/ 64 h 64"/>
                  <a:gd name="T64" fmla="*/ 8 w 208"/>
                  <a:gd name="T65" fmla="*/ 57 h 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8" h="64">
                    <a:moveTo>
                      <a:pt x="8" y="57"/>
                    </a:moveTo>
                    <a:lnTo>
                      <a:pt x="21" y="48"/>
                    </a:lnTo>
                    <a:lnTo>
                      <a:pt x="35" y="39"/>
                    </a:lnTo>
                    <a:lnTo>
                      <a:pt x="48" y="31"/>
                    </a:lnTo>
                    <a:lnTo>
                      <a:pt x="59" y="24"/>
                    </a:lnTo>
                    <a:lnTo>
                      <a:pt x="72" y="16"/>
                    </a:lnTo>
                    <a:lnTo>
                      <a:pt x="79" y="12"/>
                    </a:lnTo>
                    <a:lnTo>
                      <a:pt x="84" y="9"/>
                    </a:lnTo>
                    <a:lnTo>
                      <a:pt x="89" y="8"/>
                    </a:lnTo>
                    <a:lnTo>
                      <a:pt x="92" y="7"/>
                    </a:lnTo>
                    <a:lnTo>
                      <a:pt x="96" y="6"/>
                    </a:lnTo>
                    <a:lnTo>
                      <a:pt x="104" y="4"/>
                    </a:lnTo>
                    <a:lnTo>
                      <a:pt x="133" y="2"/>
                    </a:lnTo>
                    <a:lnTo>
                      <a:pt x="150" y="1"/>
                    </a:lnTo>
                    <a:lnTo>
                      <a:pt x="170" y="0"/>
                    </a:lnTo>
                    <a:lnTo>
                      <a:pt x="182" y="0"/>
                    </a:lnTo>
                    <a:lnTo>
                      <a:pt x="187" y="0"/>
                    </a:lnTo>
                    <a:lnTo>
                      <a:pt x="190" y="0"/>
                    </a:lnTo>
                    <a:lnTo>
                      <a:pt x="193" y="1"/>
                    </a:lnTo>
                    <a:lnTo>
                      <a:pt x="196" y="3"/>
                    </a:lnTo>
                    <a:lnTo>
                      <a:pt x="197" y="5"/>
                    </a:lnTo>
                    <a:lnTo>
                      <a:pt x="199" y="9"/>
                    </a:lnTo>
                    <a:lnTo>
                      <a:pt x="200" y="13"/>
                    </a:lnTo>
                    <a:lnTo>
                      <a:pt x="201" y="18"/>
                    </a:lnTo>
                    <a:lnTo>
                      <a:pt x="206" y="47"/>
                    </a:lnTo>
                    <a:lnTo>
                      <a:pt x="207" y="50"/>
                    </a:lnTo>
                    <a:lnTo>
                      <a:pt x="207" y="52"/>
                    </a:lnTo>
                    <a:lnTo>
                      <a:pt x="208" y="55"/>
                    </a:lnTo>
                    <a:lnTo>
                      <a:pt x="208" y="56"/>
                    </a:lnTo>
                    <a:lnTo>
                      <a:pt x="207" y="58"/>
                    </a:lnTo>
                    <a:lnTo>
                      <a:pt x="205" y="60"/>
                    </a:lnTo>
                    <a:lnTo>
                      <a:pt x="201" y="60"/>
                    </a:lnTo>
                    <a:lnTo>
                      <a:pt x="161" y="61"/>
                    </a:lnTo>
                    <a:lnTo>
                      <a:pt x="103" y="63"/>
                    </a:lnTo>
                    <a:lnTo>
                      <a:pt x="13" y="64"/>
                    </a:lnTo>
                    <a:lnTo>
                      <a:pt x="29" y="58"/>
                    </a:lnTo>
                    <a:lnTo>
                      <a:pt x="143" y="55"/>
                    </a:lnTo>
                    <a:lnTo>
                      <a:pt x="144" y="49"/>
                    </a:lnTo>
                    <a:lnTo>
                      <a:pt x="146" y="44"/>
                    </a:lnTo>
                    <a:lnTo>
                      <a:pt x="148" y="38"/>
                    </a:lnTo>
                    <a:lnTo>
                      <a:pt x="150" y="34"/>
                    </a:lnTo>
                    <a:lnTo>
                      <a:pt x="167" y="37"/>
                    </a:lnTo>
                    <a:lnTo>
                      <a:pt x="178" y="37"/>
                    </a:lnTo>
                    <a:lnTo>
                      <a:pt x="197" y="18"/>
                    </a:lnTo>
                    <a:lnTo>
                      <a:pt x="191" y="17"/>
                    </a:lnTo>
                    <a:lnTo>
                      <a:pt x="175" y="18"/>
                    </a:lnTo>
                    <a:lnTo>
                      <a:pt x="173" y="22"/>
                    </a:lnTo>
                    <a:lnTo>
                      <a:pt x="170" y="28"/>
                    </a:lnTo>
                    <a:lnTo>
                      <a:pt x="168" y="32"/>
                    </a:lnTo>
                    <a:lnTo>
                      <a:pt x="166" y="37"/>
                    </a:lnTo>
                    <a:lnTo>
                      <a:pt x="150" y="34"/>
                    </a:lnTo>
                    <a:lnTo>
                      <a:pt x="152" y="28"/>
                    </a:lnTo>
                    <a:lnTo>
                      <a:pt x="155" y="22"/>
                    </a:lnTo>
                    <a:lnTo>
                      <a:pt x="158" y="17"/>
                    </a:lnTo>
                    <a:lnTo>
                      <a:pt x="104" y="18"/>
                    </a:lnTo>
                    <a:lnTo>
                      <a:pt x="90" y="19"/>
                    </a:lnTo>
                    <a:lnTo>
                      <a:pt x="85" y="20"/>
                    </a:lnTo>
                    <a:lnTo>
                      <a:pt x="78" y="24"/>
                    </a:lnTo>
                    <a:lnTo>
                      <a:pt x="68" y="30"/>
                    </a:lnTo>
                    <a:lnTo>
                      <a:pt x="57" y="38"/>
                    </a:lnTo>
                    <a:lnTo>
                      <a:pt x="47" y="44"/>
                    </a:lnTo>
                    <a:lnTo>
                      <a:pt x="37" y="51"/>
                    </a:lnTo>
                    <a:lnTo>
                      <a:pt x="29" y="58"/>
                    </a:lnTo>
                    <a:lnTo>
                      <a:pt x="12" y="64"/>
                    </a:lnTo>
                    <a:lnTo>
                      <a:pt x="0" y="64"/>
                    </a:lnTo>
                    <a:lnTo>
                      <a:pt x="8"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635" name="Freeform 398"/>
              <p:cNvSpPr>
                <a:spLocks/>
              </p:cNvSpPr>
              <p:nvPr/>
            </p:nvSpPr>
            <p:spPr bwMode="auto">
              <a:xfrm>
                <a:off x="2555" y="2811"/>
                <a:ext cx="180" cy="53"/>
              </a:xfrm>
              <a:custGeom>
                <a:avLst/>
                <a:gdLst>
                  <a:gd name="T0" fmla="*/ 9 w 180"/>
                  <a:gd name="T1" fmla="*/ 1 h 53"/>
                  <a:gd name="T2" fmla="*/ 6 w 180"/>
                  <a:gd name="T3" fmla="*/ 1 h 53"/>
                  <a:gd name="T4" fmla="*/ 3 w 180"/>
                  <a:gd name="T5" fmla="*/ 2 h 53"/>
                  <a:gd name="T6" fmla="*/ 1 w 180"/>
                  <a:gd name="T7" fmla="*/ 3 h 53"/>
                  <a:gd name="T8" fmla="*/ 0 w 180"/>
                  <a:gd name="T9" fmla="*/ 5 h 53"/>
                  <a:gd name="T10" fmla="*/ 0 w 180"/>
                  <a:gd name="T11" fmla="*/ 8 h 53"/>
                  <a:gd name="T12" fmla="*/ 1 w 180"/>
                  <a:gd name="T13" fmla="*/ 11 h 53"/>
                  <a:gd name="T14" fmla="*/ 2 w 180"/>
                  <a:gd name="T15" fmla="*/ 16 h 53"/>
                  <a:gd name="T16" fmla="*/ 4 w 180"/>
                  <a:gd name="T17" fmla="*/ 21 h 53"/>
                  <a:gd name="T18" fmla="*/ 7 w 180"/>
                  <a:gd name="T19" fmla="*/ 20 h 53"/>
                  <a:gd name="T20" fmla="*/ 13 w 180"/>
                  <a:gd name="T21" fmla="*/ 19 h 53"/>
                  <a:gd name="T22" fmla="*/ 19 w 180"/>
                  <a:gd name="T23" fmla="*/ 19 h 53"/>
                  <a:gd name="T24" fmla="*/ 30 w 180"/>
                  <a:gd name="T25" fmla="*/ 19 h 53"/>
                  <a:gd name="T26" fmla="*/ 32 w 180"/>
                  <a:gd name="T27" fmla="*/ 21 h 53"/>
                  <a:gd name="T28" fmla="*/ 34 w 180"/>
                  <a:gd name="T29" fmla="*/ 24 h 53"/>
                  <a:gd name="T30" fmla="*/ 36 w 180"/>
                  <a:gd name="T31" fmla="*/ 28 h 53"/>
                  <a:gd name="T32" fmla="*/ 37 w 180"/>
                  <a:gd name="T33" fmla="*/ 31 h 53"/>
                  <a:gd name="T34" fmla="*/ 39 w 180"/>
                  <a:gd name="T35" fmla="*/ 34 h 53"/>
                  <a:gd name="T36" fmla="*/ 40 w 180"/>
                  <a:gd name="T37" fmla="*/ 39 h 53"/>
                  <a:gd name="T38" fmla="*/ 41 w 180"/>
                  <a:gd name="T39" fmla="*/ 42 h 53"/>
                  <a:gd name="T40" fmla="*/ 41 w 180"/>
                  <a:gd name="T41" fmla="*/ 45 h 53"/>
                  <a:gd name="T42" fmla="*/ 42 w 180"/>
                  <a:gd name="T43" fmla="*/ 52 h 53"/>
                  <a:gd name="T44" fmla="*/ 58 w 180"/>
                  <a:gd name="T45" fmla="*/ 52 h 53"/>
                  <a:gd name="T46" fmla="*/ 66 w 180"/>
                  <a:gd name="T47" fmla="*/ 52 h 53"/>
                  <a:gd name="T48" fmla="*/ 63 w 180"/>
                  <a:gd name="T49" fmla="*/ 43 h 53"/>
                  <a:gd name="T50" fmla="*/ 62 w 180"/>
                  <a:gd name="T51" fmla="*/ 38 h 53"/>
                  <a:gd name="T52" fmla="*/ 60 w 180"/>
                  <a:gd name="T53" fmla="*/ 33 h 53"/>
                  <a:gd name="T54" fmla="*/ 59 w 180"/>
                  <a:gd name="T55" fmla="*/ 28 h 53"/>
                  <a:gd name="T56" fmla="*/ 56 w 180"/>
                  <a:gd name="T57" fmla="*/ 21 h 53"/>
                  <a:gd name="T58" fmla="*/ 60 w 180"/>
                  <a:gd name="T59" fmla="*/ 22 h 53"/>
                  <a:gd name="T60" fmla="*/ 66 w 180"/>
                  <a:gd name="T61" fmla="*/ 23 h 53"/>
                  <a:gd name="T62" fmla="*/ 71 w 180"/>
                  <a:gd name="T63" fmla="*/ 26 h 53"/>
                  <a:gd name="T64" fmla="*/ 76 w 180"/>
                  <a:gd name="T65" fmla="*/ 29 h 53"/>
                  <a:gd name="T66" fmla="*/ 81 w 180"/>
                  <a:gd name="T67" fmla="*/ 33 h 53"/>
                  <a:gd name="T68" fmla="*/ 86 w 180"/>
                  <a:gd name="T69" fmla="*/ 37 h 53"/>
                  <a:gd name="T70" fmla="*/ 90 w 180"/>
                  <a:gd name="T71" fmla="*/ 41 h 53"/>
                  <a:gd name="T72" fmla="*/ 98 w 180"/>
                  <a:gd name="T73" fmla="*/ 53 h 53"/>
                  <a:gd name="T74" fmla="*/ 139 w 180"/>
                  <a:gd name="T75" fmla="*/ 53 h 53"/>
                  <a:gd name="T76" fmla="*/ 180 w 180"/>
                  <a:gd name="T77" fmla="*/ 52 h 53"/>
                  <a:gd name="T78" fmla="*/ 143 w 180"/>
                  <a:gd name="T79" fmla="*/ 29 h 53"/>
                  <a:gd name="T80" fmla="*/ 123 w 180"/>
                  <a:gd name="T81" fmla="*/ 17 h 53"/>
                  <a:gd name="T82" fmla="*/ 111 w 180"/>
                  <a:gd name="T83" fmla="*/ 10 h 53"/>
                  <a:gd name="T84" fmla="*/ 101 w 180"/>
                  <a:gd name="T85" fmla="*/ 6 h 53"/>
                  <a:gd name="T86" fmla="*/ 96 w 180"/>
                  <a:gd name="T87" fmla="*/ 5 h 53"/>
                  <a:gd name="T88" fmla="*/ 89 w 180"/>
                  <a:gd name="T89" fmla="*/ 4 h 53"/>
                  <a:gd name="T90" fmla="*/ 65 w 180"/>
                  <a:gd name="T91" fmla="*/ 2 h 53"/>
                  <a:gd name="T92" fmla="*/ 28 w 180"/>
                  <a:gd name="T93" fmla="*/ 0 h 53"/>
                  <a:gd name="T94" fmla="*/ 12 w 180"/>
                  <a:gd name="T95" fmla="*/ 0 h 53"/>
                  <a:gd name="T96" fmla="*/ 9 w 180"/>
                  <a:gd name="T97" fmla="*/ 1 h 5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0" h="53">
                    <a:moveTo>
                      <a:pt x="9" y="1"/>
                    </a:moveTo>
                    <a:lnTo>
                      <a:pt x="6" y="1"/>
                    </a:lnTo>
                    <a:lnTo>
                      <a:pt x="3" y="2"/>
                    </a:lnTo>
                    <a:lnTo>
                      <a:pt x="1" y="3"/>
                    </a:lnTo>
                    <a:lnTo>
                      <a:pt x="0" y="5"/>
                    </a:lnTo>
                    <a:lnTo>
                      <a:pt x="0" y="8"/>
                    </a:lnTo>
                    <a:lnTo>
                      <a:pt x="1" y="11"/>
                    </a:lnTo>
                    <a:lnTo>
                      <a:pt x="2" y="16"/>
                    </a:lnTo>
                    <a:lnTo>
                      <a:pt x="4" y="21"/>
                    </a:lnTo>
                    <a:lnTo>
                      <a:pt x="7" y="20"/>
                    </a:lnTo>
                    <a:lnTo>
                      <a:pt x="13" y="19"/>
                    </a:lnTo>
                    <a:lnTo>
                      <a:pt x="19" y="19"/>
                    </a:lnTo>
                    <a:lnTo>
                      <a:pt x="30" y="19"/>
                    </a:lnTo>
                    <a:lnTo>
                      <a:pt x="32" y="21"/>
                    </a:lnTo>
                    <a:lnTo>
                      <a:pt x="34" y="24"/>
                    </a:lnTo>
                    <a:lnTo>
                      <a:pt x="36" y="28"/>
                    </a:lnTo>
                    <a:lnTo>
                      <a:pt x="37" y="31"/>
                    </a:lnTo>
                    <a:lnTo>
                      <a:pt x="39" y="34"/>
                    </a:lnTo>
                    <a:lnTo>
                      <a:pt x="40" y="39"/>
                    </a:lnTo>
                    <a:lnTo>
                      <a:pt x="41" y="42"/>
                    </a:lnTo>
                    <a:lnTo>
                      <a:pt x="41" y="45"/>
                    </a:lnTo>
                    <a:lnTo>
                      <a:pt x="42" y="52"/>
                    </a:lnTo>
                    <a:lnTo>
                      <a:pt x="58" y="52"/>
                    </a:lnTo>
                    <a:lnTo>
                      <a:pt x="66" y="52"/>
                    </a:lnTo>
                    <a:lnTo>
                      <a:pt x="63" y="43"/>
                    </a:lnTo>
                    <a:lnTo>
                      <a:pt x="62" y="38"/>
                    </a:lnTo>
                    <a:lnTo>
                      <a:pt x="60" y="33"/>
                    </a:lnTo>
                    <a:lnTo>
                      <a:pt x="59" y="28"/>
                    </a:lnTo>
                    <a:lnTo>
                      <a:pt x="56" y="21"/>
                    </a:lnTo>
                    <a:lnTo>
                      <a:pt x="60" y="22"/>
                    </a:lnTo>
                    <a:lnTo>
                      <a:pt x="66" y="23"/>
                    </a:lnTo>
                    <a:lnTo>
                      <a:pt x="71" y="26"/>
                    </a:lnTo>
                    <a:lnTo>
                      <a:pt x="76" y="29"/>
                    </a:lnTo>
                    <a:lnTo>
                      <a:pt x="81" y="33"/>
                    </a:lnTo>
                    <a:lnTo>
                      <a:pt x="86" y="37"/>
                    </a:lnTo>
                    <a:lnTo>
                      <a:pt x="90" y="41"/>
                    </a:lnTo>
                    <a:lnTo>
                      <a:pt x="98" y="53"/>
                    </a:lnTo>
                    <a:lnTo>
                      <a:pt x="139" y="53"/>
                    </a:lnTo>
                    <a:lnTo>
                      <a:pt x="180" y="52"/>
                    </a:lnTo>
                    <a:lnTo>
                      <a:pt x="143" y="29"/>
                    </a:lnTo>
                    <a:lnTo>
                      <a:pt x="123" y="17"/>
                    </a:lnTo>
                    <a:lnTo>
                      <a:pt x="111" y="10"/>
                    </a:lnTo>
                    <a:lnTo>
                      <a:pt x="101" y="6"/>
                    </a:lnTo>
                    <a:lnTo>
                      <a:pt x="96" y="5"/>
                    </a:lnTo>
                    <a:lnTo>
                      <a:pt x="89" y="4"/>
                    </a:lnTo>
                    <a:lnTo>
                      <a:pt x="65" y="2"/>
                    </a:lnTo>
                    <a:lnTo>
                      <a:pt x="28" y="0"/>
                    </a:lnTo>
                    <a:lnTo>
                      <a:pt x="12" y="0"/>
                    </a:lnTo>
                    <a:lnTo>
                      <a:pt x="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636" name="Freeform 399"/>
              <p:cNvSpPr>
                <a:spLocks/>
              </p:cNvSpPr>
              <p:nvPr/>
            </p:nvSpPr>
            <p:spPr bwMode="auto">
              <a:xfrm>
                <a:off x="2143" y="2807"/>
                <a:ext cx="710" cy="189"/>
              </a:xfrm>
              <a:custGeom>
                <a:avLst/>
                <a:gdLst>
                  <a:gd name="T0" fmla="*/ 21 w 710"/>
                  <a:gd name="T1" fmla="*/ 98 h 189"/>
                  <a:gd name="T2" fmla="*/ 47 w 710"/>
                  <a:gd name="T3" fmla="*/ 87 h 189"/>
                  <a:gd name="T4" fmla="*/ 131 w 710"/>
                  <a:gd name="T5" fmla="*/ 69 h 189"/>
                  <a:gd name="T6" fmla="*/ 172 w 710"/>
                  <a:gd name="T7" fmla="*/ 73 h 189"/>
                  <a:gd name="T8" fmla="*/ 272 w 710"/>
                  <a:gd name="T9" fmla="*/ 72 h 189"/>
                  <a:gd name="T10" fmla="*/ 366 w 710"/>
                  <a:gd name="T11" fmla="*/ 69 h 189"/>
                  <a:gd name="T12" fmla="*/ 368 w 710"/>
                  <a:gd name="T13" fmla="*/ 63 h 189"/>
                  <a:gd name="T14" fmla="*/ 367 w 710"/>
                  <a:gd name="T15" fmla="*/ 57 h 189"/>
                  <a:gd name="T16" fmla="*/ 357 w 710"/>
                  <a:gd name="T17" fmla="*/ 13 h 189"/>
                  <a:gd name="T18" fmla="*/ 347 w 710"/>
                  <a:gd name="T19" fmla="*/ 9 h 189"/>
                  <a:gd name="T20" fmla="*/ 292 w 710"/>
                  <a:gd name="T21" fmla="*/ 11 h 189"/>
                  <a:gd name="T22" fmla="*/ 254 w 710"/>
                  <a:gd name="T23" fmla="*/ 15 h 189"/>
                  <a:gd name="T24" fmla="*/ 238 w 710"/>
                  <a:gd name="T25" fmla="*/ 21 h 189"/>
                  <a:gd name="T26" fmla="*/ 160 w 710"/>
                  <a:gd name="T27" fmla="*/ 65 h 189"/>
                  <a:gd name="T28" fmla="*/ 238 w 710"/>
                  <a:gd name="T29" fmla="*/ 16 h 189"/>
                  <a:gd name="T30" fmla="*/ 254 w 710"/>
                  <a:gd name="T31" fmla="*/ 10 h 189"/>
                  <a:gd name="T32" fmla="*/ 278 w 710"/>
                  <a:gd name="T33" fmla="*/ 6 h 189"/>
                  <a:gd name="T34" fmla="*/ 385 w 710"/>
                  <a:gd name="T35" fmla="*/ 0 h 189"/>
                  <a:gd name="T36" fmla="*/ 465 w 710"/>
                  <a:gd name="T37" fmla="*/ 2 h 189"/>
                  <a:gd name="T38" fmla="*/ 499 w 710"/>
                  <a:gd name="T39" fmla="*/ 6 h 189"/>
                  <a:gd name="T40" fmla="*/ 503 w 710"/>
                  <a:gd name="T41" fmla="*/ 8 h 189"/>
                  <a:gd name="T42" fmla="*/ 476 w 710"/>
                  <a:gd name="T43" fmla="*/ 6 h 189"/>
                  <a:gd name="T44" fmla="*/ 424 w 710"/>
                  <a:gd name="T45" fmla="*/ 4 h 189"/>
                  <a:gd name="T46" fmla="*/ 414 w 710"/>
                  <a:gd name="T47" fmla="*/ 7 h 189"/>
                  <a:gd name="T48" fmla="*/ 412 w 710"/>
                  <a:gd name="T49" fmla="*/ 13 h 189"/>
                  <a:gd name="T50" fmla="*/ 426 w 710"/>
                  <a:gd name="T51" fmla="*/ 49 h 189"/>
                  <a:gd name="T52" fmla="*/ 431 w 710"/>
                  <a:gd name="T53" fmla="*/ 54 h 189"/>
                  <a:gd name="T54" fmla="*/ 441 w 710"/>
                  <a:gd name="T55" fmla="*/ 56 h 189"/>
                  <a:gd name="T56" fmla="*/ 484 w 710"/>
                  <a:gd name="T57" fmla="*/ 57 h 189"/>
                  <a:gd name="T58" fmla="*/ 547 w 710"/>
                  <a:gd name="T59" fmla="*/ 57 h 189"/>
                  <a:gd name="T60" fmla="*/ 593 w 710"/>
                  <a:gd name="T61" fmla="*/ 57 h 189"/>
                  <a:gd name="T62" fmla="*/ 635 w 710"/>
                  <a:gd name="T63" fmla="*/ 60 h 189"/>
                  <a:gd name="T64" fmla="*/ 676 w 710"/>
                  <a:gd name="T65" fmla="*/ 66 h 189"/>
                  <a:gd name="T66" fmla="*/ 684 w 710"/>
                  <a:gd name="T67" fmla="*/ 73 h 189"/>
                  <a:gd name="T68" fmla="*/ 689 w 710"/>
                  <a:gd name="T69" fmla="*/ 85 h 189"/>
                  <a:gd name="T70" fmla="*/ 688 w 710"/>
                  <a:gd name="T71" fmla="*/ 104 h 189"/>
                  <a:gd name="T72" fmla="*/ 691 w 710"/>
                  <a:gd name="T73" fmla="*/ 117 h 189"/>
                  <a:gd name="T74" fmla="*/ 687 w 710"/>
                  <a:gd name="T75" fmla="*/ 125 h 189"/>
                  <a:gd name="T76" fmla="*/ 700 w 710"/>
                  <a:gd name="T77" fmla="*/ 129 h 189"/>
                  <a:gd name="T78" fmla="*/ 710 w 710"/>
                  <a:gd name="T79" fmla="*/ 142 h 189"/>
                  <a:gd name="T80" fmla="*/ 699 w 710"/>
                  <a:gd name="T81" fmla="*/ 168 h 189"/>
                  <a:gd name="T82" fmla="*/ 671 w 710"/>
                  <a:gd name="T83" fmla="*/ 172 h 189"/>
                  <a:gd name="T84" fmla="*/ 618 w 710"/>
                  <a:gd name="T85" fmla="*/ 177 h 189"/>
                  <a:gd name="T86" fmla="*/ 572 w 710"/>
                  <a:gd name="T87" fmla="*/ 182 h 189"/>
                  <a:gd name="T88" fmla="*/ 465 w 710"/>
                  <a:gd name="T89" fmla="*/ 186 h 189"/>
                  <a:gd name="T90" fmla="*/ 446 w 710"/>
                  <a:gd name="T91" fmla="*/ 132 h 189"/>
                  <a:gd name="T92" fmla="*/ 418 w 710"/>
                  <a:gd name="T93" fmla="*/ 115 h 189"/>
                  <a:gd name="T94" fmla="*/ 380 w 710"/>
                  <a:gd name="T95" fmla="*/ 116 h 189"/>
                  <a:gd name="T96" fmla="*/ 363 w 710"/>
                  <a:gd name="T97" fmla="*/ 128 h 189"/>
                  <a:gd name="T98" fmla="*/ 351 w 710"/>
                  <a:gd name="T99" fmla="*/ 160 h 189"/>
                  <a:gd name="T100" fmla="*/ 131 w 710"/>
                  <a:gd name="T101" fmla="*/ 176 h 189"/>
                  <a:gd name="T102" fmla="*/ 122 w 710"/>
                  <a:gd name="T103" fmla="*/ 153 h 189"/>
                  <a:gd name="T104" fmla="*/ 117 w 710"/>
                  <a:gd name="T105" fmla="*/ 131 h 189"/>
                  <a:gd name="T106" fmla="*/ 108 w 710"/>
                  <a:gd name="T107" fmla="*/ 117 h 189"/>
                  <a:gd name="T108" fmla="*/ 95 w 710"/>
                  <a:gd name="T109" fmla="*/ 108 h 189"/>
                  <a:gd name="T110" fmla="*/ 71 w 710"/>
                  <a:gd name="T111" fmla="*/ 108 h 189"/>
                  <a:gd name="T112" fmla="*/ 58 w 710"/>
                  <a:gd name="T113" fmla="*/ 118 h 189"/>
                  <a:gd name="T114" fmla="*/ 51 w 710"/>
                  <a:gd name="T115" fmla="*/ 135 h 189"/>
                  <a:gd name="T116" fmla="*/ 50 w 710"/>
                  <a:gd name="T117" fmla="*/ 159 h 189"/>
                  <a:gd name="T118" fmla="*/ 17 w 710"/>
                  <a:gd name="T119" fmla="*/ 166 h 189"/>
                  <a:gd name="T120" fmla="*/ 11 w 710"/>
                  <a:gd name="T121" fmla="*/ 155 h 189"/>
                  <a:gd name="T122" fmla="*/ 3 w 710"/>
                  <a:gd name="T123" fmla="*/ 138 h 189"/>
                  <a:gd name="T124" fmla="*/ 9 w 710"/>
                  <a:gd name="T125" fmla="*/ 123 h 18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10" h="189">
                    <a:moveTo>
                      <a:pt x="9" y="123"/>
                    </a:moveTo>
                    <a:lnTo>
                      <a:pt x="18" y="102"/>
                    </a:lnTo>
                    <a:lnTo>
                      <a:pt x="21" y="98"/>
                    </a:lnTo>
                    <a:lnTo>
                      <a:pt x="25" y="95"/>
                    </a:lnTo>
                    <a:lnTo>
                      <a:pt x="29" y="92"/>
                    </a:lnTo>
                    <a:lnTo>
                      <a:pt x="47" y="87"/>
                    </a:lnTo>
                    <a:lnTo>
                      <a:pt x="74" y="81"/>
                    </a:lnTo>
                    <a:lnTo>
                      <a:pt x="104" y="75"/>
                    </a:lnTo>
                    <a:lnTo>
                      <a:pt x="131" y="69"/>
                    </a:lnTo>
                    <a:lnTo>
                      <a:pt x="158" y="64"/>
                    </a:lnTo>
                    <a:lnTo>
                      <a:pt x="163" y="72"/>
                    </a:lnTo>
                    <a:lnTo>
                      <a:pt x="172" y="73"/>
                    </a:lnTo>
                    <a:lnTo>
                      <a:pt x="182" y="73"/>
                    </a:lnTo>
                    <a:lnTo>
                      <a:pt x="218" y="72"/>
                    </a:lnTo>
                    <a:lnTo>
                      <a:pt x="272" y="72"/>
                    </a:lnTo>
                    <a:lnTo>
                      <a:pt x="343" y="70"/>
                    </a:lnTo>
                    <a:lnTo>
                      <a:pt x="362" y="70"/>
                    </a:lnTo>
                    <a:lnTo>
                      <a:pt x="366" y="69"/>
                    </a:lnTo>
                    <a:lnTo>
                      <a:pt x="367" y="68"/>
                    </a:lnTo>
                    <a:lnTo>
                      <a:pt x="368" y="65"/>
                    </a:lnTo>
                    <a:lnTo>
                      <a:pt x="368" y="63"/>
                    </a:lnTo>
                    <a:lnTo>
                      <a:pt x="368" y="61"/>
                    </a:lnTo>
                    <a:lnTo>
                      <a:pt x="367" y="60"/>
                    </a:lnTo>
                    <a:lnTo>
                      <a:pt x="367" y="57"/>
                    </a:lnTo>
                    <a:lnTo>
                      <a:pt x="362" y="27"/>
                    </a:lnTo>
                    <a:lnTo>
                      <a:pt x="359" y="18"/>
                    </a:lnTo>
                    <a:lnTo>
                      <a:pt x="357" y="13"/>
                    </a:lnTo>
                    <a:lnTo>
                      <a:pt x="354" y="10"/>
                    </a:lnTo>
                    <a:lnTo>
                      <a:pt x="351" y="9"/>
                    </a:lnTo>
                    <a:lnTo>
                      <a:pt x="347" y="9"/>
                    </a:lnTo>
                    <a:lnTo>
                      <a:pt x="338" y="9"/>
                    </a:lnTo>
                    <a:lnTo>
                      <a:pt x="313" y="9"/>
                    </a:lnTo>
                    <a:lnTo>
                      <a:pt x="292" y="11"/>
                    </a:lnTo>
                    <a:lnTo>
                      <a:pt x="267" y="13"/>
                    </a:lnTo>
                    <a:lnTo>
                      <a:pt x="260" y="14"/>
                    </a:lnTo>
                    <a:lnTo>
                      <a:pt x="254" y="15"/>
                    </a:lnTo>
                    <a:lnTo>
                      <a:pt x="249" y="17"/>
                    </a:lnTo>
                    <a:lnTo>
                      <a:pt x="244" y="19"/>
                    </a:lnTo>
                    <a:lnTo>
                      <a:pt x="238" y="21"/>
                    </a:lnTo>
                    <a:lnTo>
                      <a:pt x="214" y="37"/>
                    </a:lnTo>
                    <a:lnTo>
                      <a:pt x="163" y="69"/>
                    </a:lnTo>
                    <a:lnTo>
                      <a:pt x="160" y="65"/>
                    </a:lnTo>
                    <a:lnTo>
                      <a:pt x="190" y="45"/>
                    </a:lnTo>
                    <a:lnTo>
                      <a:pt x="210" y="33"/>
                    </a:lnTo>
                    <a:lnTo>
                      <a:pt x="238" y="16"/>
                    </a:lnTo>
                    <a:lnTo>
                      <a:pt x="244" y="13"/>
                    </a:lnTo>
                    <a:lnTo>
                      <a:pt x="249" y="11"/>
                    </a:lnTo>
                    <a:lnTo>
                      <a:pt x="254" y="10"/>
                    </a:lnTo>
                    <a:lnTo>
                      <a:pt x="258" y="9"/>
                    </a:lnTo>
                    <a:lnTo>
                      <a:pt x="266" y="7"/>
                    </a:lnTo>
                    <a:lnTo>
                      <a:pt x="278" y="6"/>
                    </a:lnTo>
                    <a:lnTo>
                      <a:pt x="316" y="2"/>
                    </a:lnTo>
                    <a:lnTo>
                      <a:pt x="351" y="0"/>
                    </a:lnTo>
                    <a:lnTo>
                      <a:pt x="385" y="0"/>
                    </a:lnTo>
                    <a:lnTo>
                      <a:pt x="417" y="0"/>
                    </a:lnTo>
                    <a:lnTo>
                      <a:pt x="436" y="0"/>
                    </a:lnTo>
                    <a:lnTo>
                      <a:pt x="465" y="2"/>
                    </a:lnTo>
                    <a:lnTo>
                      <a:pt x="484" y="3"/>
                    </a:lnTo>
                    <a:lnTo>
                      <a:pt x="492" y="4"/>
                    </a:lnTo>
                    <a:lnTo>
                      <a:pt x="499" y="6"/>
                    </a:lnTo>
                    <a:lnTo>
                      <a:pt x="505" y="7"/>
                    </a:lnTo>
                    <a:lnTo>
                      <a:pt x="509" y="9"/>
                    </a:lnTo>
                    <a:lnTo>
                      <a:pt x="503" y="8"/>
                    </a:lnTo>
                    <a:lnTo>
                      <a:pt x="497" y="7"/>
                    </a:lnTo>
                    <a:lnTo>
                      <a:pt x="489" y="7"/>
                    </a:lnTo>
                    <a:lnTo>
                      <a:pt x="476" y="6"/>
                    </a:lnTo>
                    <a:lnTo>
                      <a:pt x="459" y="5"/>
                    </a:lnTo>
                    <a:lnTo>
                      <a:pt x="432" y="4"/>
                    </a:lnTo>
                    <a:lnTo>
                      <a:pt x="424" y="4"/>
                    </a:lnTo>
                    <a:lnTo>
                      <a:pt x="419" y="5"/>
                    </a:lnTo>
                    <a:lnTo>
                      <a:pt x="416" y="6"/>
                    </a:lnTo>
                    <a:lnTo>
                      <a:pt x="414" y="7"/>
                    </a:lnTo>
                    <a:lnTo>
                      <a:pt x="413" y="9"/>
                    </a:lnTo>
                    <a:lnTo>
                      <a:pt x="412" y="10"/>
                    </a:lnTo>
                    <a:lnTo>
                      <a:pt x="412" y="13"/>
                    </a:lnTo>
                    <a:lnTo>
                      <a:pt x="413" y="16"/>
                    </a:lnTo>
                    <a:lnTo>
                      <a:pt x="423" y="44"/>
                    </a:lnTo>
                    <a:lnTo>
                      <a:pt x="426" y="49"/>
                    </a:lnTo>
                    <a:lnTo>
                      <a:pt x="428" y="51"/>
                    </a:lnTo>
                    <a:lnTo>
                      <a:pt x="429" y="53"/>
                    </a:lnTo>
                    <a:lnTo>
                      <a:pt x="431" y="54"/>
                    </a:lnTo>
                    <a:lnTo>
                      <a:pt x="434" y="55"/>
                    </a:lnTo>
                    <a:lnTo>
                      <a:pt x="437" y="56"/>
                    </a:lnTo>
                    <a:lnTo>
                      <a:pt x="441" y="56"/>
                    </a:lnTo>
                    <a:lnTo>
                      <a:pt x="448" y="57"/>
                    </a:lnTo>
                    <a:lnTo>
                      <a:pt x="462" y="57"/>
                    </a:lnTo>
                    <a:lnTo>
                      <a:pt x="484" y="57"/>
                    </a:lnTo>
                    <a:lnTo>
                      <a:pt x="501" y="57"/>
                    </a:lnTo>
                    <a:lnTo>
                      <a:pt x="523" y="57"/>
                    </a:lnTo>
                    <a:lnTo>
                      <a:pt x="547" y="57"/>
                    </a:lnTo>
                    <a:lnTo>
                      <a:pt x="573" y="57"/>
                    </a:lnTo>
                    <a:lnTo>
                      <a:pt x="586" y="57"/>
                    </a:lnTo>
                    <a:lnTo>
                      <a:pt x="593" y="57"/>
                    </a:lnTo>
                    <a:lnTo>
                      <a:pt x="606" y="58"/>
                    </a:lnTo>
                    <a:lnTo>
                      <a:pt x="621" y="59"/>
                    </a:lnTo>
                    <a:lnTo>
                      <a:pt x="635" y="60"/>
                    </a:lnTo>
                    <a:lnTo>
                      <a:pt x="647" y="61"/>
                    </a:lnTo>
                    <a:lnTo>
                      <a:pt x="670" y="65"/>
                    </a:lnTo>
                    <a:lnTo>
                      <a:pt x="676" y="66"/>
                    </a:lnTo>
                    <a:lnTo>
                      <a:pt x="678" y="67"/>
                    </a:lnTo>
                    <a:lnTo>
                      <a:pt x="682" y="69"/>
                    </a:lnTo>
                    <a:lnTo>
                      <a:pt x="684" y="73"/>
                    </a:lnTo>
                    <a:lnTo>
                      <a:pt x="686" y="76"/>
                    </a:lnTo>
                    <a:lnTo>
                      <a:pt x="688" y="80"/>
                    </a:lnTo>
                    <a:lnTo>
                      <a:pt x="689" y="85"/>
                    </a:lnTo>
                    <a:lnTo>
                      <a:pt x="690" y="90"/>
                    </a:lnTo>
                    <a:lnTo>
                      <a:pt x="688" y="90"/>
                    </a:lnTo>
                    <a:lnTo>
                      <a:pt x="688" y="104"/>
                    </a:lnTo>
                    <a:lnTo>
                      <a:pt x="688" y="112"/>
                    </a:lnTo>
                    <a:lnTo>
                      <a:pt x="687" y="114"/>
                    </a:lnTo>
                    <a:lnTo>
                      <a:pt x="691" y="117"/>
                    </a:lnTo>
                    <a:lnTo>
                      <a:pt x="691" y="121"/>
                    </a:lnTo>
                    <a:lnTo>
                      <a:pt x="689" y="123"/>
                    </a:lnTo>
                    <a:lnTo>
                      <a:pt x="687" y="125"/>
                    </a:lnTo>
                    <a:lnTo>
                      <a:pt x="687" y="126"/>
                    </a:lnTo>
                    <a:lnTo>
                      <a:pt x="695" y="128"/>
                    </a:lnTo>
                    <a:lnTo>
                      <a:pt x="700" y="129"/>
                    </a:lnTo>
                    <a:lnTo>
                      <a:pt x="705" y="131"/>
                    </a:lnTo>
                    <a:lnTo>
                      <a:pt x="709" y="134"/>
                    </a:lnTo>
                    <a:lnTo>
                      <a:pt x="710" y="142"/>
                    </a:lnTo>
                    <a:lnTo>
                      <a:pt x="703" y="161"/>
                    </a:lnTo>
                    <a:lnTo>
                      <a:pt x="701" y="165"/>
                    </a:lnTo>
                    <a:lnTo>
                      <a:pt x="699" y="168"/>
                    </a:lnTo>
                    <a:lnTo>
                      <a:pt x="696" y="170"/>
                    </a:lnTo>
                    <a:lnTo>
                      <a:pt x="692" y="171"/>
                    </a:lnTo>
                    <a:lnTo>
                      <a:pt x="671" y="172"/>
                    </a:lnTo>
                    <a:lnTo>
                      <a:pt x="656" y="172"/>
                    </a:lnTo>
                    <a:lnTo>
                      <a:pt x="636" y="175"/>
                    </a:lnTo>
                    <a:lnTo>
                      <a:pt x="618" y="177"/>
                    </a:lnTo>
                    <a:lnTo>
                      <a:pt x="607" y="179"/>
                    </a:lnTo>
                    <a:lnTo>
                      <a:pt x="590" y="181"/>
                    </a:lnTo>
                    <a:lnTo>
                      <a:pt x="572" y="182"/>
                    </a:lnTo>
                    <a:lnTo>
                      <a:pt x="551" y="183"/>
                    </a:lnTo>
                    <a:lnTo>
                      <a:pt x="516" y="183"/>
                    </a:lnTo>
                    <a:lnTo>
                      <a:pt x="465" y="186"/>
                    </a:lnTo>
                    <a:lnTo>
                      <a:pt x="458" y="154"/>
                    </a:lnTo>
                    <a:lnTo>
                      <a:pt x="452" y="143"/>
                    </a:lnTo>
                    <a:lnTo>
                      <a:pt x="446" y="132"/>
                    </a:lnTo>
                    <a:lnTo>
                      <a:pt x="439" y="125"/>
                    </a:lnTo>
                    <a:lnTo>
                      <a:pt x="431" y="119"/>
                    </a:lnTo>
                    <a:lnTo>
                      <a:pt x="418" y="115"/>
                    </a:lnTo>
                    <a:lnTo>
                      <a:pt x="404" y="113"/>
                    </a:lnTo>
                    <a:lnTo>
                      <a:pt x="391" y="113"/>
                    </a:lnTo>
                    <a:lnTo>
                      <a:pt x="380" y="116"/>
                    </a:lnTo>
                    <a:lnTo>
                      <a:pt x="371" y="120"/>
                    </a:lnTo>
                    <a:lnTo>
                      <a:pt x="366" y="124"/>
                    </a:lnTo>
                    <a:lnTo>
                      <a:pt x="363" y="128"/>
                    </a:lnTo>
                    <a:lnTo>
                      <a:pt x="358" y="137"/>
                    </a:lnTo>
                    <a:lnTo>
                      <a:pt x="354" y="148"/>
                    </a:lnTo>
                    <a:lnTo>
                      <a:pt x="351" y="160"/>
                    </a:lnTo>
                    <a:lnTo>
                      <a:pt x="351" y="172"/>
                    </a:lnTo>
                    <a:lnTo>
                      <a:pt x="354" y="189"/>
                    </a:lnTo>
                    <a:lnTo>
                      <a:pt x="131" y="176"/>
                    </a:lnTo>
                    <a:lnTo>
                      <a:pt x="127" y="168"/>
                    </a:lnTo>
                    <a:lnTo>
                      <a:pt x="124" y="160"/>
                    </a:lnTo>
                    <a:lnTo>
                      <a:pt x="122" y="153"/>
                    </a:lnTo>
                    <a:lnTo>
                      <a:pt x="120" y="146"/>
                    </a:lnTo>
                    <a:lnTo>
                      <a:pt x="119" y="138"/>
                    </a:lnTo>
                    <a:lnTo>
                      <a:pt x="117" y="131"/>
                    </a:lnTo>
                    <a:lnTo>
                      <a:pt x="114" y="126"/>
                    </a:lnTo>
                    <a:lnTo>
                      <a:pt x="112" y="121"/>
                    </a:lnTo>
                    <a:lnTo>
                      <a:pt x="108" y="117"/>
                    </a:lnTo>
                    <a:lnTo>
                      <a:pt x="104" y="113"/>
                    </a:lnTo>
                    <a:lnTo>
                      <a:pt x="101" y="110"/>
                    </a:lnTo>
                    <a:lnTo>
                      <a:pt x="95" y="108"/>
                    </a:lnTo>
                    <a:lnTo>
                      <a:pt x="87" y="107"/>
                    </a:lnTo>
                    <a:lnTo>
                      <a:pt x="79" y="107"/>
                    </a:lnTo>
                    <a:lnTo>
                      <a:pt x="71" y="108"/>
                    </a:lnTo>
                    <a:lnTo>
                      <a:pt x="66" y="110"/>
                    </a:lnTo>
                    <a:lnTo>
                      <a:pt x="62" y="114"/>
                    </a:lnTo>
                    <a:lnTo>
                      <a:pt x="58" y="118"/>
                    </a:lnTo>
                    <a:lnTo>
                      <a:pt x="54" y="124"/>
                    </a:lnTo>
                    <a:lnTo>
                      <a:pt x="52" y="130"/>
                    </a:lnTo>
                    <a:lnTo>
                      <a:pt x="51" y="135"/>
                    </a:lnTo>
                    <a:lnTo>
                      <a:pt x="50" y="144"/>
                    </a:lnTo>
                    <a:lnTo>
                      <a:pt x="50" y="151"/>
                    </a:lnTo>
                    <a:lnTo>
                      <a:pt x="50" y="159"/>
                    </a:lnTo>
                    <a:lnTo>
                      <a:pt x="50" y="168"/>
                    </a:lnTo>
                    <a:lnTo>
                      <a:pt x="20" y="168"/>
                    </a:lnTo>
                    <a:lnTo>
                      <a:pt x="17" y="166"/>
                    </a:lnTo>
                    <a:lnTo>
                      <a:pt x="16" y="164"/>
                    </a:lnTo>
                    <a:lnTo>
                      <a:pt x="14" y="158"/>
                    </a:lnTo>
                    <a:lnTo>
                      <a:pt x="11" y="155"/>
                    </a:lnTo>
                    <a:lnTo>
                      <a:pt x="7" y="153"/>
                    </a:lnTo>
                    <a:lnTo>
                      <a:pt x="3" y="148"/>
                    </a:lnTo>
                    <a:lnTo>
                      <a:pt x="3" y="138"/>
                    </a:lnTo>
                    <a:lnTo>
                      <a:pt x="0" y="136"/>
                    </a:lnTo>
                    <a:lnTo>
                      <a:pt x="1" y="129"/>
                    </a:lnTo>
                    <a:lnTo>
                      <a:pt x="9" y="123"/>
                    </a:lnTo>
                    <a:close/>
                  </a:path>
                </a:pathLst>
              </a:custGeom>
              <a:solidFill>
                <a:srgbClr val="0000FF"/>
              </a:solidFill>
              <a:ln w="3175">
                <a:solidFill>
                  <a:srgbClr val="000000"/>
                </a:solidFill>
                <a:prstDash val="solid"/>
                <a:round/>
                <a:headEnd/>
                <a:tailEnd/>
              </a:ln>
            </p:spPr>
            <p:txBody>
              <a:bodyPr/>
              <a:lstStyle/>
              <a:p>
                <a:endParaRPr lang="fr-FR"/>
              </a:p>
            </p:txBody>
          </p:sp>
          <p:sp>
            <p:nvSpPr>
              <p:cNvPr id="17637" name="Freeform 400"/>
              <p:cNvSpPr>
                <a:spLocks/>
              </p:cNvSpPr>
              <p:nvPr/>
            </p:nvSpPr>
            <p:spPr bwMode="auto">
              <a:xfrm>
                <a:off x="2143" y="2935"/>
                <a:ext cx="52" cy="10"/>
              </a:xfrm>
              <a:custGeom>
                <a:avLst/>
                <a:gdLst>
                  <a:gd name="T0" fmla="*/ 1 w 52"/>
                  <a:gd name="T1" fmla="*/ 0 h 10"/>
                  <a:gd name="T2" fmla="*/ 0 w 52"/>
                  <a:gd name="T3" fmla="*/ 4 h 10"/>
                  <a:gd name="T4" fmla="*/ 0 w 52"/>
                  <a:gd name="T5" fmla="*/ 8 h 10"/>
                  <a:gd name="T6" fmla="*/ 3 w 52"/>
                  <a:gd name="T7" fmla="*/ 10 h 10"/>
                  <a:gd name="T8" fmla="*/ 50 w 52"/>
                  <a:gd name="T9" fmla="*/ 10 h 10"/>
                  <a:gd name="T10" fmla="*/ 51 w 52"/>
                  <a:gd name="T11" fmla="*/ 6 h 10"/>
                  <a:gd name="T12" fmla="*/ 52 w 52"/>
                  <a:gd name="T13" fmla="*/ 1 h 10"/>
                  <a:gd name="T14" fmla="*/ 33 w 52"/>
                  <a:gd name="T15" fmla="*/ 1 h 10"/>
                  <a:gd name="T16" fmla="*/ 9 w 52"/>
                  <a:gd name="T17" fmla="*/ 1 h 10"/>
                  <a:gd name="T18" fmla="*/ 1 w 52"/>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10">
                    <a:moveTo>
                      <a:pt x="1" y="0"/>
                    </a:moveTo>
                    <a:lnTo>
                      <a:pt x="0" y="4"/>
                    </a:lnTo>
                    <a:lnTo>
                      <a:pt x="0" y="8"/>
                    </a:lnTo>
                    <a:lnTo>
                      <a:pt x="3" y="10"/>
                    </a:lnTo>
                    <a:lnTo>
                      <a:pt x="50" y="10"/>
                    </a:lnTo>
                    <a:lnTo>
                      <a:pt x="51" y="6"/>
                    </a:lnTo>
                    <a:lnTo>
                      <a:pt x="52" y="1"/>
                    </a:lnTo>
                    <a:lnTo>
                      <a:pt x="33" y="1"/>
                    </a:lnTo>
                    <a:lnTo>
                      <a:pt x="9" y="1"/>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638" name="Freeform 401"/>
              <p:cNvSpPr>
                <a:spLocks/>
              </p:cNvSpPr>
              <p:nvPr/>
            </p:nvSpPr>
            <p:spPr bwMode="auto">
              <a:xfrm>
                <a:off x="2162" y="2892"/>
                <a:ext cx="515" cy="16"/>
              </a:xfrm>
              <a:custGeom>
                <a:avLst/>
                <a:gdLst>
                  <a:gd name="T0" fmla="*/ 0 w 515"/>
                  <a:gd name="T1" fmla="*/ 16 h 16"/>
                  <a:gd name="T2" fmla="*/ 15 w 515"/>
                  <a:gd name="T3" fmla="*/ 13 h 16"/>
                  <a:gd name="T4" fmla="*/ 31 w 515"/>
                  <a:gd name="T5" fmla="*/ 10 h 16"/>
                  <a:gd name="T6" fmla="*/ 46 w 515"/>
                  <a:gd name="T7" fmla="*/ 9 h 16"/>
                  <a:gd name="T8" fmla="*/ 89 w 515"/>
                  <a:gd name="T9" fmla="*/ 6 h 16"/>
                  <a:gd name="T10" fmla="*/ 152 w 515"/>
                  <a:gd name="T11" fmla="*/ 3 h 16"/>
                  <a:gd name="T12" fmla="*/ 337 w 515"/>
                  <a:gd name="T13" fmla="*/ 0 h 16"/>
                  <a:gd name="T14" fmla="*/ 403 w 515"/>
                  <a:gd name="T15" fmla="*/ 0 h 16"/>
                  <a:gd name="T16" fmla="*/ 501 w 515"/>
                  <a:gd name="T17" fmla="*/ 1 h 16"/>
                  <a:gd name="T18" fmla="*/ 515 w 515"/>
                  <a:gd name="T19" fmla="*/ 5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5" h="16">
                    <a:moveTo>
                      <a:pt x="0" y="16"/>
                    </a:moveTo>
                    <a:lnTo>
                      <a:pt x="15" y="13"/>
                    </a:lnTo>
                    <a:lnTo>
                      <a:pt x="31" y="10"/>
                    </a:lnTo>
                    <a:lnTo>
                      <a:pt x="46" y="9"/>
                    </a:lnTo>
                    <a:lnTo>
                      <a:pt x="89" y="6"/>
                    </a:lnTo>
                    <a:lnTo>
                      <a:pt x="152" y="3"/>
                    </a:lnTo>
                    <a:lnTo>
                      <a:pt x="337" y="0"/>
                    </a:lnTo>
                    <a:lnTo>
                      <a:pt x="403" y="0"/>
                    </a:lnTo>
                    <a:lnTo>
                      <a:pt x="501" y="1"/>
                    </a:lnTo>
                    <a:lnTo>
                      <a:pt x="515" y="5"/>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639" name="Line 402"/>
              <p:cNvSpPr>
                <a:spLocks noChangeShapeType="1"/>
              </p:cNvSpPr>
              <p:nvPr/>
            </p:nvSpPr>
            <p:spPr bwMode="auto">
              <a:xfrm>
                <a:off x="2147" y="2948"/>
                <a:ext cx="4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640" name="Freeform 403"/>
              <p:cNvSpPr>
                <a:spLocks/>
              </p:cNvSpPr>
              <p:nvPr/>
            </p:nvSpPr>
            <p:spPr bwMode="auto">
              <a:xfrm>
                <a:off x="2552" y="2808"/>
                <a:ext cx="194" cy="59"/>
              </a:xfrm>
              <a:custGeom>
                <a:avLst/>
                <a:gdLst>
                  <a:gd name="T0" fmla="*/ 86 w 194"/>
                  <a:gd name="T1" fmla="*/ 5 h 59"/>
                  <a:gd name="T2" fmla="*/ 68 w 194"/>
                  <a:gd name="T3" fmla="*/ 3 h 59"/>
                  <a:gd name="T4" fmla="*/ 46 w 194"/>
                  <a:gd name="T5" fmla="*/ 2 h 59"/>
                  <a:gd name="T6" fmla="*/ 24 w 194"/>
                  <a:gd name="T7" fmla="*/ 1 h 59"/>
                  <a:gd name="T8" fmla="*/ 15 w 194"/>
                  <a:gd name="T9" fmla="*/ 0 h 59"/>
                  <a:gd name="T10" fmla="*/ 10 w 194"/>
                  <a:gd name="T11" fmla="*/ 1 h 59"/>
                  <a:gd name="T12" fmla="*/ 5 w 194"/>
                  <a:gd name="T13" fmla="*/ 2 h 59"/>
                  <a:gd name="T14" fmla="*/ 2 w 194"/>
                  <a:gd name="T15" fmla="*/ 4 h 59"/>
                  <a:gd name="T16" fmla="*/ 1 w 194"/>
                  <a:gd name="T17" fmla="*/ 6 h 59"/>
                  <a:gd name="T18" fmla="*/ 0 w 194"/>
                  <a:gd name="T19" fmla="*/ 10 h 59"/>
                  <a:gd name="T20" fmla="*/ 0 w 194"/>
                  <a:gd name="T21" fmla="*/ 13 h 59"/>
                  <a:gd name="T22" fmla="*/ 11 w 194"/>
                  <a:gd name="T23" fmla="*/ 43 h 59"/>
                  <a:gd name="T24" fmla="*/ 12 w 194"/>
                  <a:gd name="T25" fmla="*/ 46 h 59"/>
                  <a:gd name="T26" fmla="*/ 14 w 194"/>
                  <a:gd name="T27" fmla="*/ 50 h 59"/>
                  <a:gd name="T28" fmla="*/ 16 w 194"/>
                  <a:gd name="T29" fmla="*/ 52 h 59"/>
                  <a:gd name="T30" fmla="*/ 19 w 194"/>
                  <a:gd name="T31" fmla="*/ 55 h 59"/>
                  <a:gd name="T32" fmla="*/ 22 w 194"/>
                  <a:gd name="T33" fmla="*/ 57 h 59"/>
                  <a:gd name="T34" fmla="*/ 26 w 194"/>
                  <a:gd name="T35" fmla="*/ 58 h 59"/>
                  <a:gd name="T36" fmla="*/ 32 w 194"/>
                  <a:gd name="T37" fmla="*/ 59 h 59"/>
                  <a:gd name="T38" fmla="*/ 89 w 194"/>
                  <a:gd name="T39" fmla="*/ 58 h 59"/>
                  <a:gd name="T40" fmla="*/ 119 w 194"/>
                  <a:gd name="T41" fmla="*/ 58 h 59"/>
                  <a:gd name="T42" fmla="*/ 148 w 194"/>
                  <a:gd name="T43" fmla="*/ 58 h 59"/>
                  <a:gd name="T44" fmla="*/ 194 w 194"/>
                  <a:gd name="T45" fmla="*/ 57 h 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4" h="59">
                    <a:moveTo>
                      <a:pt x="86" y="5"/>
                    </a:moveTo>
                    <a:lnTo>
                      <a:pt x="68" y="3"/>
                    </a:lnTo>
                    <a:lnTo>
                      <a:pt x="46" y="2"/>
                    </a:lnTo>
                    <a:lnTo>
                      <a:pt x="24" y="1"/>
                    </a:lnTo>
                    <a:lnTo>
                      <a:pt x="15" y="0"/>
                    </a:lnTo>
                    <a:lnTo>
                      <a:pt x="10" y="1"/>
                    </a:lnTo>
                    <a:lnTo>
                      <a:pt x="5" y="2"/>
                    </a:lnTo>
                    <a:lnTo>
                      <a:pt x="2" y="4"/>
                    </a:lnTo>
                    <a:lnTo>
                      <a:pt x="1" y="6"/>
                    </a:lnTo>
                    <a:lnTo>
                      <a:pt x="0" y="10"/>
                    </a:lnTo>
                    <a:lnTo>
                      <a:pt x="0" y="13"/>
                    </a:lnTo>
                    <a:lnTo>
                      <a:pt x="11" y="43"/>
                    </a:lnTo>
                    <a:lnTo>
                      <a:pt x="12" y="46"/>
                    </a:lnTo>
                    <a:lnTo>
                      <a:pt x="14" y="50"/>
                    </a:lnTo>
                    <a:lnTo>
                      <a:pt x="16" y="52"/>
                    </a:lnTo>
                    <a:lnTo>
                      <a:pt x="19" y="55"/>
                    </a:lnTo>
                    <a:lnTo>
                      <a:pt x="22" y="57"/>
                    </a:lnTo>
                    <a:lnTo>
                      <a:pt x="26" y="58"/>
                    </a:lnTo>
                    <a:lnTo>
                      <a:pt x="32" y="59"/>
                    </a:lnTo>
                    <a:lnTo>
                      <a:pt x="89" y="58"/>
                    </a:lnTo>
                    <a:lnTo>
                      <a:pt x="119" y="58"/>
                    </a:lnTo>
                    <a:lnTo>
                      <a:pt x="148" y="58"/>
                    </a:lnTo>
                    <a:lnTo>
                      <a:pt x="194" y="5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641" name="Freeform 404"/>
              <p:cNvSpPr>
                <a:spLocks/>
              </p:cNvSpPr>
              <p:nvPr/>
            </p:nvSpPr>
            <p:spPr bwMode="auto">
              <a:xfrm>
                <a:off x="2278" y="2872"/>
                <a:ext cx="183" cy="116"/>
              </a:xfrm>
              <a:custGeom>
                <a:avLst/>
                <a:gdLst>
                  <a:gd name="T0" fmla="*/ 25 w 183"/>
                  <a:gd name="T1" fmla="*/ 0 h 116"/>
                  <a:gd name="T2" fmla="*/ 18 w 183"/>
                  <a:gd name="T3" fmla="*/ 6 h 116"/>
                  <a:gd name="T4" fmla="*/ 14 w 183"/>
                  <a:gd name="T5" fmla="*/ 10 h 116"/>
                  <a:gd name="T6" fmla="*/ 11 w 183"/>
                  <a:gd name="T7" fmla="*/ 14 h 116"/>
                  <a:gd name="T8" fmla="*/ 8 w 183"/>
                  <a:gd name="T9" fmla="*/ 18 h 116"/>
                  <a:gd name="T10" fmla="*/ 6 w 183"/>
                  <a:gd name="T11" fmla="*/ 21 h 116"/>
                  <a:gd name="T12" fmla="*/ 4 w 183"/>
                  <a:gd name="T13" fmla="*/ 25 h 116"/>
                  <a:gd name="T14" fmla="*/ 2 w 183"/>
                  <a:gd name="T15" fmla="*/ 37 h 116"/>
                  <a:gd name="T16" fmla="*/ 1 w 183"/>
                  <a:gd name="T17" fmla="*/ 49 h 116"/>
                  <a:gd name="T18" fmla="*/ 0 w 183"/>
                  <a:gd name="T19" fmla="*/ 59 h 116"/>
                  <a:gd name="T20" fmla="*/ 0 w 183"/>
                  <a:gd name="T21" fmla="*/ 64 h 116"/>
                  <a:gd name="T22" fmla="*/ 0 w 183"/>
                  <a:gd name="T23" fmla="*/ 74 h 116"/>
                  <a:gd name="T24" fmla="*/ 1 w 183"/>
                  <a:gd name="T25" fmla="*/ 82 h 116"/>
                  <a:gd name="T26" fmla="*/ 3 w 183"/>
                  <a:gd name="T27" fmla="*/ 90 h 116"/>
                  <a:gd name="T28" fmla="*/ 4 w 183"/>
                  <a:gd name="T29" fmla="*/ 96 h 116"/>
                  <a:gd name="T30" fmla="*/ 6 w 183"/>
                  <a:gd name="T31" fmla="*/ 102 h 116"/>
                  <a:gd name="T32" fmla="*/ 8 w 183"/>
                  <a:gd name="T33" fmla="*/ 107 h 116"/>
                  <a:gd name="T34" fmla="*/ 37 w 183"/>
                  <a:gd name="T35" fmla="*/ 109 h 116"/>
                  <a:gd name="T36" fmla="*/ 183 w 183"/>
                  <a:gd name="T37" fmla="*/ 116 h 116"/>
                  <a:gd name="T38" fmla="*/ 179 w 183"/>
                  <a:gd name="T39" fmla="*/ 93 h 116"/>
                  <a:gd name="T40" fmla="*/ 176 w 183"/>
                  <a:gd name="T41" fmla="*/ 68 h 116"/>
                  <a:gd name="T42" fmla="*/ 175 w 183"/>
                  <a:gd name="T43" fmla="*/ 22 h 116"/>
                  <a:gd name="T44" fmla="*/ 176 w 183"/>
                  <a:gd name="T45" fmla="*/ 18 h 116"/>
                  <a:gd name="T46" fmla="*/ 177 w 183"/>
                  <a:gd name="T47" fmla="*/ 13 h 116"/>
                  <a:gd name="T48" fmla="*/ 179 w 183"/>
                  <a:gd name="T49" fmla="*/ 9 h 116"/>
                  <a:gd name="T50" fmla="*/ 181 w 183"/>
                  <a:gd name="T51" fmla="*/ 6 h 11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83" h="116">
                    <a:moveTo>
                      <a:pt x="25" y="0"/>
                    </a:moveTo>
                    <a:lnTo>
                      <a:pt x="18" y="6"/>
                    </a:lnTo>
                    <a:lnTo>
                      <a:pt x="14" y="10"/>
                    </a:lnTo>
                    <a:lnTo>
                      <a:pt x="11" y="14"/>
                    </a:lnTo>
                    <a:lnTo>
                      <a:pt x="8" y="18"/>
                    </a:lnTo>
                    <a:lnTo>
                      <a:pt x="6" y="21"/>
                    </a:lnTo>
                    <a:lnTo>
                      <a:pt x="4" y="25"/>
                    </a:lnTo>
                    <a:lnTo>
                      <a:pt x="2" y="37"/>
                    </a:lnTo>
                    <a:lnTo>
                      <a:pt x="1" y="49"/>
                    </a:lnTo>
                    <a:lnTo>
                      <a:pt x="0" y="59"/>
                    </a:lnTo>
                    <a:lnTo>
                      <a:pt x="0" y="64"/>
                    </a:lnTo>
                    <a:lnTo>
                      <a:pt x="0" y="74"/>
                    </a:lnTo>
                    <a:lnTo>
                      <a:pt x="1" y="82"/>
                    </a:lnTo>
                    <a:lnTo>
                      <a:pt x="3" y="90"/>
                    </a:lnTo>
                    <a:lnTo>
                      <a:pt x="4" y="96"/>
                    </a:lnTo>
                    <a:lnTo>
                      <a:pt x="6" y="102"/>
                    </a:lnTo>
                    <a:lnTo>
                      <a:pt x="8" y="107"/>
                    </a:lnTo>
                    <a:lnTo>
                      <a:pt x="37" y="109"/>
                    </a:lnTo>
                    <a:lnTo>
                      <a:pt x="183" y="116"/>
                    </a:lnTo>
                    <a:lnTo>
                      <a:pt x="179" y="93"/>
                    </a:lnTo>
                    <a:lnTo>
                      <a:pt x="176" y="68"/>
                    </a:lnTo>
                    <a:lnTo>
                      <a:pt x="175" y="22"/>
                    </a:lnTo>
                    <a:lnTo>
                      <a:pt x="176" y="18"/>
                    </a:lnTo>
                    <a:lnTo>
                      <a:pt x="177" y="13"/>
                    </a:lnTo>
                    <a:lnTo>
                      <a:pt x="179" y="9"/>
                    </a:lnTo>
                    <a:lnTo>
                      <a:pt x="181" y="6"/>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642" name="Freeform 405"/>
              <p:cNvSpPr>
                <a:spLocks/>
              </p:cNvSpPr>
              <p:nvPr/>
            </p:nvSpPr>
            <p:spPr bwMode="auto">
              <a:xfrm>
                <a:off x="2296" y="2813"/>
                <a:ext cx="220" cy="72"/>
              </a:xfrm>
              <a:custGeom>
                <a:avLst/>
                <a:gdLst>
                  <a:gd name="T0" fmla="*/ 95 w 220"/>
                  <a:gd name="T1" fmla="*/ 9 h 72"/>
                  <a:gd name="T2" fmla="*/ 85 w 220"/>
                  <a:gd name="T3" fmla="*/ 14 h 72"/>
                  <a:gd name="T4" fmla="*/ 74 w 220"/>
                  <a:gd name="T5" fmla="*/ 20 h 72"/>
                  <a:gd name="T6" fmla="*/ 64 w 220"/>
                  <a:gd name="T7" fmla="*/ 27 h 72"/>
                  <a:gd name="T8" fmla="*/ 54 w 220"/>
                  <a:gd name="T9" fmla="*/ 33 h 72"/>
                  <a:gd name="T10" fmla="*/ 44 w 220"/>
                  <a:gd name="T11" fmla="*/ 39 h 72"/>
                  <a:gd name="T12" fmla="*/ 34 w 220"/>
                  <a:gd name="T13" fmla="*/ 45 h 72"/>
                  <a:gd name="T14" fmla="*/ 23 w 220"/>
                  <a:gd name="T15" fmla="*/ 52 h 72"/>
                  <a:gd name="T16" fmla="*/ 14 w 220"/>
                  <a:gd name="T17" fmla="*/ 59 h 72"/>
                  <a:gd name="T18" fmla="*/ 7 w 220"/>
                  <a:gd name="T19" fmla="*/ 65 h 72"/>
                  <a:gd name="T20" fmla="*/ 0 w 220"/>
                  <a:gd name="T21" fmla="*/ 71 h 72"/>
                  <a:gd name="T22" fmla="*/ 35 w 220"/>
                  <a:gd name="T23" fmla="*/ 72 h 72"/>
                  <a:gd name="T24" fmla="*/ 160 w 220"/>
                  <a:gd name="T25" fmla="*/ 70 h 72"/>
                  <a:gd name="T26" fmla="*/ 208 w 220"/>
                  <a:gd name="T27" fmla="*/ 69 h 72"/>
                  <a:gd name="T28" fmla="*/ 213 w 220"/>
                  <a:gd name="T29" fmla="*/ 69 h 72"/>
                  <a:gd name="T30" fmla="*/ 216 w 220"/>
                  <a:gd name="T31" fmla="*/ 68 h 72"/>
                  <a:gd name="T32" fmla="*/ 219 w 220"/>
                  <a:gd name="T33" fmla="*/ 66 h 72"/>
                  <a:gd name="T34" fmla="*/ 220 w 220"/>
                  <a:gd name="T35" fmla="*/ 62 h 72"/>
                  <a:gd name="T36" fmla="*/ 220 w 220"/>
                  <a:gd name="T37" fmla="*/ 59 h 72"/>
                  <a:gd name="T38" fmla="*/ 220 w 220"/>
                  <a:gd name="T39" fmla="*/ 56 h 72"/>
                  <a:gd name="T40" fmla="*/ 219 w 220"/>
                  <a:gd name="T41" fmla="*/ 53 h 72"/>
                  <a:gd name="T42" fmla="*/ 210 w 220"/>
                  <a:gd name="T43" fmla="*/ 14 h 72"/>
                  <a:gd name="T44" fmla="*/ 209 w 220"/>
                  <a:gd name="T45" fmla="*/ 11 h 72"/>
                  <a:gd name="T46" fmla="*/ 208 w 220"/>
                  <a:gd name="T47" fmla="*/ 8 h 72"/>
                  <a:gd name="T48" fmla="*/ 207 w 220"/>
                  <a:gd name="T49" fmla="*/ 5 h 72"/>
                  <a:gd name="T50" fmla="*/ 205 w 220"/>
                  <a:gd name="T51" fmla="*/ 4 h 72"/>
                  <a:gd name="T52" fmla="*/ 203 w 220"/>
                  <a:gd name="T53" fmla="*/ 2 h 72"/>
                  <a:gd name="T54" fmla="*/ 200 w 220"/>
                  <a:gd name="T55" fmla="*/ 1 h 72"/>
                  <a:gd name="T56" fmla="*/ 197 w 220"/>
                  <a:gd name="T57" fmla="*/ 0 h 72"/>
                  <a:gd name="T58" fmla="*/ 191 w 220"/>
                  <a:gd name="T59" fmla="*/ 0 h 72"/>
                  <a:gd name="T60" fmla="*/ 181 w 220"/>
                  <a:gd name="T61" fmla="*/ 0 h 7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20" h="72">
                    <a:moveTo>
                      <a:pt x="95" y="9"/>
                    </a:moveTo>
                    <a:lnTo>
                      <a:pt x="85" y="14"/>
                    </a:lnTo>
                    <a:lnTo>
                      <a:pt x="74" y="20"/>
                    </a:lnTo>
                    <a:lnTo>
                      <a:pt x="64" y="27"/>
                    </a:lnTo>
                    <a:lnTo>
                      <a:pt x="54" y="33"/>
                    </a:lnTo>
                    <a:lnTo>
                      <a:pt x="44" y="39"/>
                    </a:lnTo>
                    <a:lnTo>
                      <a:pt x="34" y="45"/>
                    </a:lnTo>
                    <a:lnTo>
                      <a:pt x="23" y="52"/>
                    </a:lnTo>
                    <a:lnTo>
                      <a:pt x="14" y="59"/>
                    </a:lnTo>
                    <a:lnTo>
                      <a:pt x="7" y="65"/>
                    </a:lnTo>
                    <a:lnTo>
                      <a:pt x="0" y="71"/>
                    </a:lnTo>
                    <a:lnTo>
                      <a:pt x="35" y="72"/>
                    </a:lnTo>
                    <a:lnTo>
                      <a:pt x="160" y="70"/>
                    </a:lnTo>
                    <a:lnTo>
                      <a:pt x="208" y="69"/>
                    </a:lnTo>
                    <a:lnTo>
                      <a:pt x="213" y="69"/>
                    </a:lnTo>
                    <a:lnTo>
                      <a:pt x="216" y="68"/>
                    </a:lnTo>
                    <a:lnTo>
                      <a:pt x="219" y="66"/>
                    </a:lnTo>
                    <a:lnTo>
                      <a:pt x="220" y="62"/>
                    </a:lnTo>
                    <a:lnTo>
                      <a:pt x="220" y="59"/>
                    </a:lnTo>
                    <a:lnTo>
                      <a:pt x="220" y="56"/>
                    </a:lnTo>
                    <a:lnTo>
                      <a:pt x="219" y="53"/>
                    </a:lnTo>
                    <a:lnTo>
                      <a:pt x="210" y="14"/>
                    </a:lnTo>
                    <a:lnTo>
                      <a:pt x="209" y="11"/>
                    </a:lnTo>
                    <a:lnTo>
                      <a:pt x="208" y="8"/>
                    </a:lnTo>
                    <a:lnTo>
                      <a:pt x="207" y="5"/>
                    </a:lnTo>
                    <a:lnTo>
                      <a:pt x="205" y="4"/>
                    </a:lnTo>
                    <a:lnTo>
                      <a:pt x="203" y="2"/>
                    </a:lnTo>
                    <a:lnTo>
                      <a:pt x="200" y="1"/>
                    </a:lnTo>
                    <a:lnTo>
                      <a:pt x="197" y="0"/>
                    </a:lnTo>
                    <a:lnTo>
                      <a:pt x="191" y="0"/>
                    </a:lnTo>
                    <a:lnTo>
                      <a:pt x="18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643" name="Line 406"/>
              <p:cNvSpPr>
                <a:spLocks noChangeShapeType="1"/>
              </p:cNvSpPr>
              <p:nvPr/>
            </p:nvSpPr>
            <p:spPr bwMode="auto">
              <a:xfrm>
                <a:off x="2264" y="2949"/>
                <a:ext cx="235" cy="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644" name="Freeform 407"/>
              <p:cNvSpPr>
                <a:spLocks/>
              </p:cNvSpPr>
              <p:nvPr/>
            </p:nvSpPr>
            <p:spPr bwMode="auto">
              <a:xfrm>
                <a:off x="2586" y="2867"/>
                <a:ext cx="124" cy="32"/>
              </a:xfrm>
              <a:custGeom>
                <a:avLst/>
                <a:gdLst>
                  <a:gd name="T0" fmla="*/ 0 w 124"/>
                  <a:gd name="T1" fmla="*/ 0 h 32"/>
                  <a:gd name="T2" fmla="*/ 47 w 124"/>
                  <a:gd name="T3" fmla="*/ 1 h 32"/>
                  <a:gd name="T4" fmla="*/ 66 w 124"/>
                  <a:gd name="T5" fmla="*/ 2 h 32"/>
                  <a:gd name="T6" fmla="*/ 80 w 124"/>
                  <a:gd name="T7" fmla="*/ 3 h 32"/>
                  <a:gd name="T8" fmla="*/ 92 w 124"/>
                  <a:gd name="T9" fmla="*/ 4 h 32"/>
                  <a:gd name="T10" fmla="*/ 104 w 124"/>
                  <a:gd name="T11" fmla="*/ 5 h 32"/>
                  <a:gd name="T12" fmla="*/ 110 w 124"/>
                  <a:gd name="T13" fmla="*/ 6 h 32"/>
                  <a:gd name="T14" fmla="*/ 114 w 124"/>
                  <a:gd name="T15" fmla="*/ 9 h 32"/>
                  <a:gd name="T16" fmla="*/ 116 w 124"/>
                  <a:gd name="T17" fmla="*/ 12 h 32"/>
                  <a:gd name="T18" fmla="*/ 119 w 124"/>
                  <a:gd name="T19" fmla="*/ 14 h 32"/>
                  <a:gd name="T20" fmla="*/ 121 w 124"/>
                  <a:gd name="T21" fmla="*/ 18 h 32"/>
                  <a:gd name="T22" fmla="*/ 122 w 124"/>
                  <a:gd name="T23" fmla="*/ 21 h 32"/>
                  <a:gd name="T24" fmla="*/ 123 w 124"/>
                  <a:gd name="T25" fmla="*/ 25 h 32"/>
                  <a:gd name="T26" fmla="*/ 124 w 124"/>
                  <a:gd name="T27" fmla="*/ 32 h 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 h="32">
                    <a:moveTo>
                      <a:pt x="0" y="0"/>
                    </a:moveTo>
                    <a:lnTo>
                      <a:pt x="47" y="1"/>
                    </a:lnTo>
                    <a:lnTo>
                      <a:pt x="66" y="2"/>
                    </a:lnTo>
                    <a:lnTo>
                      <a:pt x="80" y="3"/>
                    </a:lnTo>
                    <a:lnTo>
                      <a:pt x="92" y="4"/>
                    </a:lnTo>
                    <a:lnTo>
                      <a:pt x="104" y="5"/>
                    </a:lnTo>
                    <a:lnTo>
                      <a:pt x="110" y="6"/>
                    </a:lnTo>
                    <a:lnTo>
                      <a:pt x="114" y="9"/>
                    </a:lnTo>
                    <a:lnTo>
                      <a:pt x="116" y="12"/>
                    </a:lnTo>
                    <a:lnTo>
                      <a:pt x="119" y="14"/>
                    </a:lnTo>
                    <a:lnTo>
                      <a:pt x="121" y="18"/>
                    </a:lnTo>
                    <a:lnTo>
                      <a:pt x="122" y="21"/>
                    </a:lnTo>
                    <a:lnTo>
                      <a:pt x="123" y="25"/>
                    </a:lnTo>
                    <a:lnTo>
                      <a:pt x="124" y="3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645" name="Freeform 408"/>
              <p:cNvSpPr>
                <a:spLocks/>
              </p:cNvSpPr>
              <p:nvPr/>
            </p:nvSpPr>
            <p:spPr bwMode="auto">
              <a:xfrm>
                <a:off x="2659" y="2954"/>
                <a:ext cx="13" cy="36"/>
              </a:xfrm>
              <a:custGeom>
                <a:avLst/>
                <a:gdLst>
                  <a:gd name="T0" fmla="*/ 0 w 13"/>
                  <a:gd name="T1" fmla="*/ 0 h 36"/>
                  <a:gd name="T2" fmla="*/ 1 w 13"/>
                  <a:gd name="T3" fmla="*/ 9 h 36"/>
                  <a:gd name="T4" fmla="*/ 1 w 13"/>
                  <a:gd name="T5" fmla="*/ 14 h 36"/>
                  <a:gd name="T6" fmla="*/ 2 w 13"/>
                  <a:gd name="T7" fmla="*/ 20 h 36"/>
                  <a:gd name="T8" fmla="*/ 3 w 13"/>
                  <a:gd name="T9" fmla="*/ 25 h 36"/>
                  <a:gd name="T10" fmla="*/ 5 w 13"/>
                  <a:gd name="T11" fmla="*/ 29 h 36"/>
                  <a:gd name="T12" fmla="*/ 8 w 13"/>
                  <a:gd name="T13" fmla="*/ 33 h 36"/>
                  <a:gd name="T14" fmla="*/ 13 w 13"/>
                  <a:gd name="T15" fmla="*/ 36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36">
                    <a:moveTo>
                      <a:pt x="0" y="0"/>
                    </a:moveTo>
                    <a:lnTo>
                      <a:pt x="1" y="9"/>
                    </a:lnTo>
                    <a:lnTo>
                      <a:pt x="1" y="14"/>
                    </a:lnTo>
                    <a:lnTo>
                      <a:pt x="2" y="20"/>
                    </a:lnTo>
                    <a:lnTo>
                      <a:pt x="3" y="25"/>
                    </a:lnTo>
                    <a:lnTo>
                      <a:pt x="5" y="29"/>
                    </a:lnTo>
                    <a:lnTo>
                      <a:pt x="8" y="33"/>
                    </a:lnTo>
                    <a:lnTo>
                      <a:pt x="13" y="36"/>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646" name="Freeform 409"/>
              <p:cNvSpPr>
                <a:spLocks/>
              </p:cNvSpPr>
              <p:nvPr/>
            </p:nvSpPr>
            <p:spPr bwMode="auto">
              <a:xfrm>
                <a:off x="2750" y="2954"/>
                <a:ext cx="15" cy="33"/>
              </a:xfrm>
              <a:custGeom>
                <a:avLst/>
                <a:gdLst>
                  <a:gd name="T0" fmla="*/ 15 w 15"/>
                  <a:gd name="T1" fmla="*/ 0 h 33"/>
                  <a:gd name="T2" fmla="*/ 15 w 15"/>
                  <a:gd name="T3" fmla="*/ 4 h 33"/>
                  <a:gd name="T4" fmla="*/ 15 w 15"/>
                  <a:gd name="T5" fmla="*/ 10 h 33"/>
                  <a:gd name="T6" fmla="*/ 14 w 15"/>
                  <a:gd name="T7" fmla="*/ 14 h 33"/>
                  <a:gd name="T8" fmla="*/ 12 w 15"/>
                  <a:gd name="T9" fmla="*/ 20 h 33"/>
                  <a:gd name="T10" fmla="*/ 9 w 15"/>
                  <a:gd name="T11" fmla="*/ 24 h 33"/>
                  <a:gd name="T12" fmla="*/ 6 w 15"/>
                  <a:gd name="T13" fmla="*/ 28 h 33"/>
                  <a:gd name="T14" fmla="*/ 3 w 15"/>
                  <a:gd name="T15" fmla="*/ 31 h 33"/>
                  <a:gd name="T16" fmla="*/ 0 w 15"/>
                  <a:gd name="T17" fmla="*/ 33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3">
                    <a:moveTo>
                      <a:pt x="15" y="0"/>
                    </a:moveTo>
                    <a:lnTo>
                      <a:pt x="15" y="4"/>
                    </a:lnTo>
                    <a:lnTo>
                      <a:pt x="15" y="10"/>
                    </a:lnTo>
                    <a:lnTo>
                      <a:pt x="14" y="14"/>
                    </a:lnTo>
                    <a:lnTo>
                      <a:pt x="12" y="20"/>
                    </a:lnTo>
                    <a:lnTo>
                      <a:pt x="9" y="24"/>
                    </a:lnTo>
                    <a:lnTo>
                      <a:pt x="6" y="28"/>
                    </a:lnTo>
                    <a:lnTo>
                      <a:pt x="3" y="31"/>
                    </a:lnTo>
                    <a:lnTo>
                      <a:pt x="0" y="33"/>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647" name="Freeform 410"/>
              <p:cNvSpPr>
                <a:spLocks/>
              </p:cNvSpPr>
              <p:nvPr/>
            </p:nvSpPr>
            <p:spPr bwMode="auto">
              <a:xfrm>
                <a:off x="2695" y="2873"/>
                <a:ext cx="124" cy="1"/>
              </a:xfrm>
              <a:custGeom>
                <a:avLst/>
                <a:gdLst>
                  <a:gd name="T0" fmla="*/ 0 w 124"/>
                  <a:gd name="T1" fmla="*/ 0 h 1"/>
                  <a:gd name="T2" fmla="*/ 54 w 124"/>
                  <a:gd name="T3" fmla="*/ 1 h 1"/>
                  <a:gd name="T4" fmla="*/ 109 w 124"/>
                  <a:gd name="T5" fmla="*/ 1 h 1"/>
                  <a:gd name="T6" fmla="*/ 114 w 124"/>
                  <a:gd name="T7" fmla="*/ 1 h 1"/>
                  <a:gd name="T8" fmla="*/ 119 w 124"/>
                  <a:gd name="T9" fmla="*/ 1 h 1"/>
                  <a:gd name="T10" fmla="*/ 124 w 124"/>
                  <a:gd name="T11" fmla="*/ 1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1">
                    <a:moveTo>
                      <a:pt x="0" y="0"/>
                    </a:moveTo>
                    <a:lnTo>
                      <a:pt x="54" y="1"/>
                    </a:lnTo>
                    <a:lnTo>
                      <a:pt x="109" y="1"/>
                    </a:lnTo>
                    <a:lnTo>
                      <a:pt x="114" y="1"/>
                    </a:lnTo>
                    <a:lnTo>
                      <a:pt x="119" y="1"/>
                    </a:lnTo>
                    <a:lnTo>
                      <a:pt x="124" y="1"/>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648" name="Freeform 411"/>
              <p:cNvSpPr>
                <a:spLocks/>
              </p:cNvSpPr>
              <p:nvPr/>
            </p:nvSpPr>
            <p:spPr bwMode="auto">
              <a:xfrm>
                <a:off x="2598" y="2956"/>
                <a:ext cx="168" cy="3"/>
              </a:xfrm>
              <a:custGeom>
                <a:avLst/>
                <a:gdLst>
                  <a:gd name="T0" fmla="*/ 0 w 168"/>
                  <a:gd name="T1" fmla="*/ 1 h 3"/>
                  <a:gd name="T2" fmla="*/ 34 w 168"/>
                  <a:gd name="T3" fmla="*/ 2 h 3"/>
                  <a:gd name="T4" fmla="*/ 46 w 168"/>
                  <a:gd name="T5" fmla="*/ 2 h 3"/>
                  <a:gd name="T6" fmla="*/ 59 w 168"/>
                  <a:gd name="T7" fmla="*/ 2 h 3"/>
                  <a:gd name="T8" fmla="*/ 74 w 168"/>
                  <a:gd name="T9" fmla="*/ 2 h 3"/>
                  <a:gd name="T10" fmla="*/ 86 w 168"/>
                  <a:gd name="T11" fmla="*/ 3 h 3"/>
                  <a:gd name="T12" fmla="*/ 98 w 168"/>
                  <a:gd name="T13" fmla="*/ 3 h 3"/>
                  <a:gd name="T14" fmla="*/ 108 w 168"/>
                  <a:gd name="T15" fmla="*/ 3 h 3"/>
                  <a:gd name="T16" fmla="*/ 168 w 168"/>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8" h="3">
                    <a:moveTo>
                      <a:pt x="0" y="1"/>
                    </a:moveTo>
                    <a:lnTo>
                      <a:pt x="34" y="2"/>
                    </a:lnTo>
                    <a:lnTo>
                      <a:pt x="46" y="2"/>
                    </a:lnTo>
                    <a:lnTo>
                      <a:pt x="59" y="2"/>
                    </a:lnTo>
                    <a:lnTo>
                      <a:pt x="74" y="2"/>
                    </a:lnTo>
                    <a:lnTo>
                      <a:pt x="86" y="3"/>
                    </a:lnTo>
                    <a:lnTo>
                      <a:pt x="98" y="3"/>
                    </a:lnTo>
                    <a:lnTo>
                      <a:pt x="108" y="3"/>
                    </a:lnTo>
                    <a:lnTo>
                      <a:pt x="168"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649" name="Freeform 412"/>
              <p:cNvSpPr>
                <a:spLocks/>
              </p:cNvSpPr>
              <p:nvPr/>
            </p:nvSpPr>
            <p:spPr bwMode="auto">
              <a:xfrm>
                <a:off x="2658" y="2934"/>
                <a:ext cx="172" cy="4"/>
              </a:xfrm>
              <a:custGeom>
                <a:avLst/>
                <a:gdLst>
                  <a:gd name="T0" fmla="*/ 0 w 172"/>
                  <a:gd name="T1" fmla="*/ 4 h 4"/>
                  <a:gd name="T2" fmla="*/ 61 w 172"/>
                  <a:gd name="T3" fmla="*/ 4 h 4"/>
                  <a:gd name="T4" fmla="*/ 172 w 172"/>
                  <a:gd name="T5" fmla="*/ 0 h 4"/>
                  <a:gd name="T6" fmla="*/ 0 60000 65536"/>
                  <a:gd name="T7" fmla="*/ 0 60000 65536"/>
                  <a:gd name="T8" fmla="*/ 0 60000 65536"/>
                </a:gdLst>
                <a:ahLst/>
                <a:cxnLst>
                  <a:cxn ang="T6">
                    <a:pos x="T0" y="T1"/>
                  </a:cxn>
                  <a:cxn ang="T7">
                    <a:pos x="T2" y="T3"/>
                  </a:cxn>
                  <a:cxn ang="T8">
                    <a:pos x="T4" y="T5"/>
                  </a:cxn>
                </a:cxnLst>
                <a:rect l="0" t="0" r="r" b="b"/>
                <a:pathLst>
                  <a:path w="172" h="4">
                    <a:moveTo>
                      <a:pt x="0" y="4"/>
                    </a:moveTo>
                    <a:lnTo>
                      <a:pt x="61" y="4"/>
                    </a:lnTo>
                    <a:lnTo>
                      <a:pt x="172"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650" name="Freeform 413"/>
              <p:cNvSpPr>
                <a:spLocks/>
              </p:cNvSpPr>
              <p:nvPr/>
            </p:nvSpPr>
            <p:spPr bwMode="auto">
              <a:xfrm>
                <a:off x="2260" y="2937"/>
                <a:ext cx="242" cy="14"/>
              </a:xfrm>
              <a:custGeom>
                <a:avLst/>
                <a:gdLst>
                  <a:gd name="T0" fmla="*/ 0 w 242"/>
                  <a:gd name="T1" fmla="*/ 0 h 14"/>
                  <a:gd name="T2" fmla="*/ 119 w 242"/>
                  <a:gd name="T3" fmla="*/ 1 h 14"/>
                  <a:gd name="T4" fmla="*/ 242 w 242"/>
                  <a:gd name="T5" fmla="*/ 4 h 14"/>
                  <a:gd name="T6" fmla="*/ 240 w 242"/>
                  <a:gd name="T7" fmla="*/ 9 h 14"/>
                  <a:gd name="T8" fmla="*/ 238 w 242"/>
                  <a:gd name="T9" fmla="*/ 14 h 14"/>
                  <a:gd name="T10" fmla="*/ 129 w 242"/>
                  <a:gd name="T11" fmla="*/ 12 h 14"/>
                  <a:gd name="T12" fmla="*/ 3 w 242"/>
                  <a:gd name="T13" fmla="*/ 9 h 14"/>
                  <a:gd name="T14" fmla="*/ 0 w 242"/>
                  <a:gd name="T15" fmla="*/ 0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2" h="14">
                    <a:moveTo>
                      <a:pt x="0" y="0"/>
                    </a:moveTo>
                    <a:lnTo>
                      <a:pt x="119" y="1"/>
                    </a:lnTo>
                    <a:lnTo>
                      <a:pt x="242" y="4"/>
                    </a:lnTo>
                    <a:lnTo>
                      <a:pt x="240" y="9"/>
                    </a:lnTo>
                    <a:lnTo>
                      <a:pt x="238" y="14"/>
                    </a:lnTo>
                    <a:lnTo>
                      <a:pt x="129" y="12"/>
                    </a:lnTo>
                    <a:lnTo>
                      <a:pt x="3"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651" name="Freeform 414"/>
              <p:cNvSpPr>
                <a:spLocks/>
              </p:cNvSpPr>
              <p:nvPr/>
            </p:nvSpPr>
            <p:spPr bwMode="auto">
              <a:xfrm>
                <a:off x="2590" y="2934"/>
                <a:ext cx="262" cy="23"/>
              </a:xfrm>
              <a:custGeom>
                <a:avLst/>
                <a:gdLst>
                  <a:gd name="T0" fmla="*/ 0 w 262"/>
                  <a:gd name="T1" fmla="*/ 7 h 23"/>
                  <a:gd name="T2" fmla="*/ 63 w 262"/>
                  <a:gd name="T3" fmla="*/ 9 h 23"/>
                  <a:gd name="T4" fmla="*/ 97 w 262"/>
                  <a:gd name="T5" fmla="*/ 10 h 23"/>
                  <a:gd name="T6" fmla="*/ 163 w 262"/>
                  <a:gd name="T7" fmla="*/ 10 h 23"/>
                  <a:gd name="T8" fmla="*/ 245 w 262"/>
                  <a:gd name="T9" fmla="*/ 6 h 23"/>
                  <a:gd name="T10" fmla="*/ 247 w 262"/>
                  <a:gd name="T11" fmla="*/ 6 h 23"/>
                  <a:gd name="T12" fmla="*/ 249 w 262"/>
                  <a:gd name="T13" fmla="*/ 5 h 23"/>
                  <a:gd name="T14" fmla="*/ 251 w 262"/>
                  <a:gd name="T15" fmla="*/ 4 h 23"/>
                  <a:gd name="T16" fmla="*/ 249 w 262"/>
                  <a:gd name="T17" fmla="*/ 3 h 23"/>
                  <a:gd name="T18" fmla="*/ 245 w 262"/>
                  <a:gd name="T19" fmla="*/ 0 h 23"/>
                  <a:gd name="T20" fmla="*/ 248 w 262"/>
                  <a:gd name="T21" fmla="*/ 1 h 23"/>
                  <a:gd name="T22" fmla="*/ 257 w 262"/>
                  <a:gd name="T23" fmla="*/ 4 h 23"/>
                  <a:gd name="T24" fmla="*/ 261 w 262"/>
                  <a:gd name="T25" fmla="*/ 6 h 23"/>
                  <a:gd name="T26" fmla="*/ 262 w 262"/>
                  <a:gd name="T27" fmla="*/ 9 h 23"/>
                  <a:gd name="T28" fmla="*/ 259 w 262"/>
                  <a:gd name="T29" fmla="*/ 12 h 23"/>
                  <a:gd name="T30" fmla="*/ 257 w 262"/>
                  <a:gd name="T31" fmla="*/ 14 h 23"/>
                  <a:gd name="T32" fmla="*/ 253 w 262"/>
                  <a:gd name="T33" fmla="*/ 15 h 23"/>
                  <a:gd name="T34" fmla="*/ 249 w 262"/>
                  <a:gd name="T35" fmla="*/ 16 h 23"/>
                  <a:gd name="T36" fmla="*/ 117 w 262"/>
                  <a:gd name="T37" fmla="*/ 23 h 23"/>
                  <a:gd name="T38" fmla="*/ 8 w 262"/>
                  <a:gd name="T39" fmla="*/ 20 h 23"/>
                  <a:gd name="T40" fmla="*/ 0 w 262"/>
                  <a:gd name="T41" fmla="*/ 7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62" h="23">
                    <a:moveTo>
                      <a:pt x="0" y="7"/>
                    </a:moveTo>
                    <a:lnTo>
                      <a:pt x="63" y="9"/>
                    </a:lnTo>
                    <a:lnTo>
                      <a:pt x="97" y="10"/>
                    </a:lnTo>
                    <a:lnTo>
                      <a:pt x="163" y="10"/>
                    </a:lnTo>
                    <a:lnTo>
                      <a:pt x="245" y="6"/>
                    </a:lnTo>
                    <a:lnTo>
                      <a:pt x="247" y="6"/>
                    </a:lnTo>
                    <a:lnTo>
                      <a:pt x="249" y="5"/>
                    </a:lnTo>
                    <a:lnTo>
                      <a:pt x="251" y="4"/>
                    </a:lnTo>
                    <a:lnTo>
                      <a:pt x="249" y="3"/>
                    </a:lnTo>
                    <a:lnTo>
                      <a:pt x="245" y="0"/>
                    </a:lnTo>
                    <a:lnTo>
                      <a:pt x="248" y="1"/>
                    </a:lnTo>
                    <a:lnTo>
                      <a:pt x="257" y="4"/>
                    </a:lnTo>
                    <a:lnTo>
                      <a:pt x="261" y="6"/>
                    </a:lnTo>
                    <a:lnTo>
                      <a:pt x="262" y="9"/>
                    </a:lnTo>
                    <a:lnTo>
                      <a:pt x="259" y="12"/>
                    </a:lnTo>
                    <a:lnTo>
                      <a:pt x="257" y="14"/>
                    </a:lnTo>
                    <a:lnTo>
                      <a:pt x="253" y="15"/>
                    </a:lnTo>
                    <a:lnTo>
                      <a:pt x="249" y="16"/>
                    </a:lnTo>
                    <a:lnTo>
                      <a:pt x="117" y="23"/>
                    </a:lnTo>
                    <a:lnTo>
                      <a:pt x="8" y="2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652" name="Freeform 415"/>
              <p:cNvSpPr>
                <a:spLocks/>
              </p:cNvSpPr>
              <p:nvPr/>
            </p:nvSpPr>
            <p:spPr bwMode="auto">
              <a:xfrm>
                <a:off x="2661" y="2897"/>
                <a:ext cx="173" cy="37"/>
              </a:xfrm>
              <a:custGeom>
                <a:avLst/>
                <a:gdLst>
                  <a:gd name="T0" fmla="*/ 0 w 173"/>
                  <a:gd name="T1" fmla="*/ 36 h 37"/>
                  <a:gd name="T2" fmla="*/ 8 w 173"/>
                  <a:gd name="T3" fmla="*/ 15 h 37"/>
                  <a:gd name="T4" fmla="*/ 12 w 173"/>
                  <a:gd name="T5" fmla="*/ 0 h 37"/>
                  <a:gd name="T6" fmla="*/ 170 w 173"/>
                  <a:gd name="T7" fmla="*/ 0 h 37"/>
                  <a:gd name="T8" fmla="*/ 170 w 173"/>
                  <a:gd name="T9" fmla="*/ 19 h 37"/>
                  <a:gd name="T10" fmla="*/ 169 w 173"/>
                  <a:gd name="T11" fmla="*/ 22 h 37"/>
                  <a:gd name="T12" fmla="*/ 169 w 173"/>
                  <a:gd name="T13" fmla="*/ 24 h 37"/>
                  <a:gd name="T14" fmla="*/ 173 w 173"/>
                  <a:gd name="T15" fmla="*/ 27 h 37"/>
                  <a:gd name="T16" fmla="*/ 173 w 173"/>
                  <a:gd name="T17" fmla="*/ 32 h 37"/>
                  <a:gd name="T18" fmla="*/ 99 w 173"/>
                  <a:gd name="T19" fmla="*/ 36 h 37"/>
                  <a:gd name="T20" fmla="*/ 48 w 173"/>
                  <a:gd name="T21" fmla="*/ 37 h 37"/>
                  <a:gd name="T22" fmla="*/ 0 w 173"/>
                  <a:gd name="T23" fmla="*/ 36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3" h="37">
                    <a:moveTo>
                      <a:pt x="0" y="36"/>
                    </a:moveTo>
                    <a:lnTo>
                      <a:pt x="8" y="15"/>
                    </a:lnTo>
                    <a:lnTo>
                      <a:pt x="12" y="0"/>
                    </a:lnTo>
                    <a:lnTo>
                      <a:pt x="170" y="0"/>
                    </a:lnTo>
                    <a:lnTo>
                      <a:pt x="170" y="19"/>
                    </a:lnTo>
                    <a:lnTo>
                      <a:pt x="169" y="22"/>
                    </a:lnTo>
                    <a:lnTo>
                      <a:pt x="169" y="24"/>
                    </a:lnTo>
                    <a:lnTo>
                      <a:pt x="173" y="27"/>
                    </a:lnTo>
                    <a:lnTo>
                      <a:pt x="173" y="32"/>
                    </a:lnTo>
                    <a:lnTo>
                      <a:pt x="99" y="36"/>
                    </a:lnTo>
                    <a:lnTo>
                      <a:pt x="48" y="37"/>
                    </a:lnTo>
                    <a:lnTo>
                      <a:pt x="0" y="36"/>
                    </a:lnTo>
                    <a:close/>
                  </a:path>
                </a:pathLst>
              </a:custGeom>
              <a:solidFill>
                <a:srgbClr val="800000"/>
              </a:solidFill>
              <a:ln w="3175">
                <a:solidFill>
                  <a:srgbClr val="000000"/>
                </a:solidFill>
                <a:prstDash val="solid"/>
                <a:round/>
                <a:headEnd/>
                <a:tailEnd/>
              </a:ln>
            </p:spPr>
            <p:txBody>
              <a:bodyPr/>
              <a:lstStyle/>
              <a:p>
                <a:endParaRPr lang="fr-FR"/>
              </a:p>
            </p:txBody>
          </p:sp>
          <p:sp>
            <p:nvSpPr>
              <p:cNvPr id="17653" name="Line 416"/>
              <p:cNvSpPr>
                <a:spLocks noChangeShapeType="1"/>
              </p:cNvSpPr>
              <p:nvPr/>
            </p:nvSpPr>
            <p:spPr bwMode="auto">
              <a:xfrm>
                <a:off x="2672" y="2899"/>
                <a:ext cx="162"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654" name="Line 417"/>
              <p:cNvSpPr>
                <a:spLocks noChangeShapeType="1"/>
              </p:cNvSpPr>
              <p:nvPr/>
            </p:nvSpPr>
            <p:spPr bwMode="auto">
              <a:xfrm>
                <a:off x="2672" y="2902"/>
                <a:ext cx="16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655" name="Line 418"/>
              <p:cNvSpPr>
                <a:spLocks noChangeShapeType="1"/>
              </p:cNvSpPr>
              <p:nvPr/>
            </p:nvSpPr>
            <p:spPr bwMode="auto">
              <a:xfrm>
                <a:off x="2671" y="2905"/>
                <a:ext cx="162"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656" name="Line 419"/>
              <p:cNvSpPr>
                <a:spLocks noChangeShapeType="1"/>
              </p:cNvSpPr>
              <p:nvPr/>
            </p:nvSpPr>
            <p:spPr bwMode="auto">
              <a:xfrm flipV="1">
                <a:off x="2671" y="2908"/>
                <a:ext cx="161"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657" name="Line 420"/>
              <p:cNvSpPr>
                <a:spLocks noChangeShapeType="1"/>
              </p:cNvSpPr>
              <p:nvPr/>
            </p:nvSpPr>
            <p:spPr bwMode="auto">
              <a:xfrm>
                <a:off x="2670" y="2911"/>
                <a:ext cx="16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658" name="Freeform 421"/>
              <p:cNvSpPr>
                <a:spLocks/>
              </p:cNvSpPr>
              <p:nvPr/>
            </p:nvSpPr>
            <p:spPr bwMode="auto">
              <a:xfrm>
                <a:off x="2669" y="2913"/>
                <a:ext cx="162" cy="1"/>
              </a:xfrm>
              <a:custGeom>
                <a:avLst/>
                <a:gdLst>
                  <a:gd name="T0" fmla="*/ 0 w 162"/>
                  <a:gd name="T1" fmla="*/ 0 h 1"/>
                  <a:gd name="T2" fmla="*/ 29 w 162"/>
                  <a:gd name="T3" fmla="*/ 1 h 1"/>
                  <a:gd name="T4" fmla="*/ 40 w 162"/>
                  <a:gd name="T5" fmla="*/ 1 h 1"/>
                  <a:gd name="T6" fmla="*/ 162 w 16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1">
                    <a:moveTo>
                      <a:pt x="0" y="0"/>
                    </a:moveTo>
                    <a:lnTo>
                      <a:pt x="29" y="1"/>
                    </a:lnTo>
                    <a:lnTo>
                      <a:pt x="40" y="1"/>
                    </a:lnTo>
                    <a:lnTo>
                      <a:pt x="162"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659" name="Freeform 422"/>
              <p:cNvSpPr>
                <a:spLocks/>
              </p:cNvSpPr>
              <p:nvPr/>
            </p:nvSpPr>
            <p:spPr bwMode="auto">
              <a:xfrm>
                <a:off x="2667" y="2916"/>
                <a:ext cx="164" cy="3"/>
              </a:xfrm>
              <a:custGeom>
                <a:avLst/>
                <a:gdLst>
                  <a:gd name="T0" fmla="*/ 0 w 164"/>
                  <a:gd name="T1" fmla="*/ 1 h 3"/>
                  <a:gd name="T2" fmla="*/ 28 w 164"/>
                  <a:gd name="T3" fmla="*/ 3 h 3"/>
                  <a:gd name="T4" fmla="*/ 43 w 164"/>
                  <a:gd name="T5" fmla="*/ 3 h 3"/>
                  <a:gd name="T6" fmla="*/ 164 w 164"/>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3">
                    <a:moveTo>
                      <a:pt x="0" y="1"/>
                    </a:moveTo>
                    <a:lnTo>
                      <a:pt x="28" y="3"/>
                    </a:lnTo>
                    <a:lnTo>
                      <a:pt x="43" y="3"/>
                    </a:lnTo>
                    <a:lnTo>
                      <a:pt x="164"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7660" name="Freeform 423"/>
              <p:cNvSpPr>
                <a:spLocks/>
              </p:cNvSpPr>
              <p:nvPr/>
            </p:nvSpPr>
            <p:spPr bwMode="auto">
              <a:xfrm>
                <a:off x="2803" y="2951"/>
                <a:ext cx="12" cy="28"/>
              </a:xfrm>
              <a:custGeom>
                <a:avLst/>
                <a:gdLst>
                  <a:gd name="T0" fmla="*/ 12 w 12"/>
                  <a:gd name="T1" fmla="*/ 0 h 28"/>
                  <a:gd name="T2" fmla="*/ 12 w 12"/>
                  <a:gd name="T3" fmla="*/ 5 h 28"/>
                  <a:gd name="T4" fmla="*/ 11 w 12"/>
                  <a:gd name="T5" fmla="*/ 12 h 28"/>
                  <a:gd name="T6" fmla="*/ 9 w 12"/>
                  <a:gd name="T7" fmla="*/ 17 h 28"/>
                  <a:gd name="T8" fmla="*/ 8 w 12"/>
                  <a:gd name="T9" fmla="*/ 21 h 28"/>
                  <a:gd name="T10" fmla="*/ 4 w 12"/>
                  <a:gd name="T11" fmla="*/ 25 h 28"/>
                  <a:gd name="T12" fmla="*/ 0 w 12"/>
                  <a:gd name="T13" fmla="*/ 28 h 28"/>
                  <a:gd name="T14" fmla="*/ 0 w 12"/>
                  <a:gd name="T15" fmla="*/ 1 h 28"/>
                  <a:gd name="T16" fmla="*/ 12 w 12"/>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 h="28">
                    <a:moveTo>
                      <a:pt x="12" y="0"/>
                    </a:moveTo>
                    <a:lnTo>
                      <a:pt x="12" y="5"/>
                    </a:lnTo>
                    <a:lnTo>
                      <a:pt x="11" y="12"/>
                    </a:lnTo>
                    <a:lnTo>
                      <a:pt x="9" y="17"/>
                    </a:lnTo>
                    <a:lnTo>
                      <a:pt x="8" y="21"/>
                    </a:lnTo>
                    <a:lnTo>
                      <a:pt x="4" y="25"/>
                    </a:lnTo>
                    <a:lnTo>
                      <a:pt x="0" y="28"/>
                    </a:lnTo>
                    <a:lnTo>
                      <a:pt x="0" y="1"/>
                    </a:lnTo>
                    <a:lnTo>
                      <a:pt x="12"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661" name="Freeform 424"/>
              <p:cNvSpPr>
                <a:spLocks/>
              </p:cNvSpPr>
              <p:nvPr/>
            </p:nvSpPr>
            <p:spPr bwMode="auto">
              <a:xfrm>
                <a:off x="2736" y="2958"/>
                <a:ext cx="23" cy="18"/>
              </a:xfrm>
              <a:custGeom>
                <a:avLst/>
                <a:gdLst>
                  <a:gd name="T0" fmla="*/ 5 w 23"/>
                  <a:gd name="T1" fmla="*/ 1 h 18"/>
                  <a:gd name="T2" fmla="*/ 5 w 23"/>
                  <a:gd name="T3" fmla="*/ 6 h 18"/>
                  <a:gd name="T4" fmla="*/ 4 w 23"/>
                  <a:gd name="T5" fmla="*/ 10 h 18"/>
                  <a:gd name="T6" fmla="*/ 2 w 23"/>
                  <a:gd name="T7" fmla="*/ 14 h 18"/>
                  <a:gd name="T8" fmla="*/ 0 w 23"/>
                  <a:gd name="T9" fmla="*/ 18 h 18"/>
                  <a:gd name="T10" fmla="*/ 19 w 23"/>
                  <a:gd name="T11" fmla="*/ 16 h 18"/>
                  <a:gd name="T12" fmla="*/ 21 w 23"/>
                  <a:gd name="T13" fmla="*/ 14 h 18"/>
                  <a:gd name="T14" fmla="*/ 22 w 23"/>
                  <a:gd name="T15" fmla="*/ 11 h 18"/>
                  <a:gd name="T16" fmla="*/ 23 w 23"/>
                  <a:gd name="T17" fmla="*/ 7 h 18"/>
                  <a:gd name="T18" fmla="*/ 23 w 23"/>
                  <a:gd name="T19" fmla="*/ 4 h 18"/>
                  <a:gd name="T20" fmla="*/ 23 w 23"/>
                  <a:gd name="T21" fmla="*/ 0 h 18"/>
                  <a:gd name="T22" fmla="*/ 5 w 23"/>
                  <a:gd name="T23" fmla="*/ 1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3" h="18">
                    <a:moveTo>
                      <a:pt x="5" y="1"/>
                    </a:moveTo>
                    <a:lnTo>
                      <a:pt x="5" y="6"/>
                    </a:lnTo>
                    <a:lnTo>
                      <a:pt x="4" y="10"/>
                    </a:lnTo>
                    <a:lnTo>
                      <a:pt x="2" y="14"/>
                    </a:lnTo>
                    <a:lnTo>
                      <a:pt x="0" y="18"/>
                    </a:lnTo>
                    <a:lnTo>
                      <a:pt x="19" y="16"/>
                    </a:lnTo>
                    <a:lnTo>
                      <a:pt x="21" y="14"/>
                    </a:lnTo>
                    <a:lnTo>
                      <a:pt x="22" y="11"/>
                    </a:lnTo>
                    <a:lnTo>
                      <a:pt x="23" y="7"/>
                    </a:lnTo>
                    <a:lnTo>
                      <a:pt x="23" y="4"/>
                    </a:lnTo>
                    <a:lnTo>
                      <a:pt x="23" y="0"/>
                    </a:lnTo>
                    <a:lnTo>
                      <a:pt x="5" y="1"/>
                    </a:lnTo>
                    <a:close/>
                  </a:path>
                </a:pathLst>
              </a:custGeom>
              <a:solidFill>
                <a:srgbClr val="FF9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662" name="Freeform 425"/>
              <p:cNvSpPr>
                <a:spLocks/>
              </p:cNvSpPr>
              <p:nvPr/>
            </p:nvSpPr>
            <p:spPr bwMode="auto">
              <a:xfrm>
                <a:off x="2817" y="2953"/>
                <a:ext cx="16" cy="15"/>
              </a:xfrm>
              <a:custGeom>
                <a:avLst/>
                <a:gdLst>
                  <a:gd name="T0" fmla="*/ 2 w 16"/>
                  <a:gd name="T1" fmla="*/ 1 h 15"/>
                  <a:gd name="T2" fmla="*/ 2 w 16"/>
                  <a:gd name="T3" fmla="*/ 4 h 15"/>
                  <a:gd name="T4" fmla="*/ 3 w 16"/>
                  <a:gd name="T5" fmla="*/ 7 h 15"/>
                  <a:gd name="T6" fmla="*/ 1 w 16"/>
                  <a:gd name="T7" fmla="*/ 11 h 15"/>
                  <a:gd name="T8" fmla="*/ 0 w 16"/>
                  <a:gd name="T9" fmla="*/ 15 h 15"/>
                  <a:gd name="T10" fmla="*/ 13 w 16"/>
                  <a:gd name="T11" fmla="*/ 14 h 15"/>
                  <a:gd name="T12" fmla="*/ 15 w 16"/>
                  <a:gd name="T13" fmla="*/ 11 h 15"/>
                  <a:gd name="T14" fmla="*/ 16 w 16"/>
                  <a:gd name="T15" fmla="*/ 8 h 15"/>
                  <a:gd name="T16" fmla="*/ 16 w 16"/>
                  <a:gd name="T17" fmla="*/ 4 h 15"/>
                  <a:gd name="T18" fmla="*/ 16 w 16"/>
                  <a:gd name="T19" fmla="*/ 0 h 15"/>
                  <a:gd name="T20" fmla="*/ 2 w 16"/>
                  <a:gd name="T21" fmla="*/ 1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15">
                    <a:moveTo>
                      <a:pt x="2" y="1"/>
                    </a:moveTo>
                    <a:lnTo>
                      <a:pt x="2" y="4"/>
                    </a:lnTo>
                    <a:lnTo>
                      <a:pt x="3" y="7"/>
                    </a:lnTo>
                    <a:lnTo>
                      <a:pt x="1" y="11"/>
                    </a:lnTo>
                    <a:lnTo>
                      <a:pt x="0" y="15"/>
                    </a:lnTo>
                    <a:lnTo>
                      <a:pt x="13" y="14"/>
                    </a:lnTo>
                    <a:lnTo>
                      <a:pt x="15" y="11"/>
                    </a:lnTo>
                    <a:lnTo>
                      <a:pt x="16" y="8"/>
                    </a:lnTo>
                    <a:lnTo>
                      <a:pt x="16" y="4"/>
                    </a:lnTo>
                    <a:lnTo>
                      <a:pt x="16" y="0"/>
                    </a:lnTo>
                    <a:lnTo>
                      <a:pt x="2" y="1"/>
                    </a:lnTo>
                    <a:close/>
                  </a:path>
                </a:pathLst>
              </a:custGeom>
              <a:solidFill>
                <a:srgbClr val="FF9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663" name="Oval 426"/>
              <p:cNvSpPr>
                <a:spLocks noChangeArrowheads="1"/>
              </p:cNvSpPr>
              <p:nvPr/>
            </p:nvSpPr>
            <p:spPr bwMode="auto">
              <a:xfrm>
                <a:off x="2770" y="2881"/>
                <a:ext cx="12" cy="11"/>
              </a:xfrm>
              <a:prstGeom prst="ellipse">
                <a:avLst/>
              </a:pr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664" name="Freeform 427"/>
              <p:cNvSpPr>
                <a:spLocks/>
              </p:cNvSpPr>
              <p:nvPr/>
            </p:nvSpPr>
            <p:spPr bwMode="auto">
              <a:xfrm>
                <a:off x="2444" y="2816"/>
                <a:ext cx="43" cy="62"/>
              </a:xfrm>
              <a:custGeom>
                <a:avLst/>
                <a:gdLst>
                  <a:gd name="T0" fmla="*/ 27 w 43"/>
                  <a:gd name="T1" fmla="*/ 0 h 62"/>
                  <a:gd name="T2" fmla="*/ 23 w 43"/>
                  <a:gd name="T3" fmla="*/ 7 h 62"/>
                  <a:gd name="T4" fmla="*/ 18 w 43"/>
                  <a:gd name="T5" fmla="*/ 15 h 62"/>
                  <a:gd name="T6" fmla="*/ 15 w 43"/>
                  <a:gd name="T7" fmla="*/ 22 h 62"/>
                  <a:gd name="T8" fmla="*/ 10 w 43"/>
                  <a:gd name="T9" fmla="*/ 30 h 62"/>
                  <a:gd name="T10" fmla="*/ 7 w 43"/>
                  <a:gd name="T11" fmla="*/ 38 h 62"/>
                  <a:gd name="T12" fmla="*/ 5 w 43"/>
                  <a:gd name="T13" fmla="*/ 42 h 62"/>
                  <a:gd name="T14" fmla="*/ 4 w 43"/>
                  <a:gd name="T15" fmla="*/ 47 h 62"/>
                  <a:gd name="T16" fmla="*/ 1 w 43"/>
                  <a:gd name="T17" fmla="*/ 55 h 62"/>
                  <a:gd name="T18" fmla="*/ 0 w 43"/>
                  <a:gd name="T19" fmla="*/ 62 h 62"/>
                  <a:gd name="T20" fmla="*/ 10 w 43"/>
                  <a:gd name="T21" fmla="*/ 62 h 62"/>
                  <a:gd name="T22" fmla="*/ 18 w 43"/>
                  <a:gd name="T23" fmla="*/ 61 h 62"/>
                  <a:gd name="T24" fmla="*/ 20 w 43"/>
                  <a:gd name="T25" fmla="*/ 53 h 62"/>
                  <a:gd name="T26" fmla="*/ 23 w 43"/>
                  <a:gd name="T27" fmla="*/ 44 h 62"/>
                  <a:gd name="T28" fmla="*/ 26 w 43"/>
                  <a:gd name="T29" fmla="*/ 37 h 62"/>
                  <a:gd name="T30" fmla="*/ 29 w 43"/>
                  <a:gd name="T31" fmla="*/ 28 h 62"/>
                  <a:gd name="T32" fmla="*/ 34 w 43"/>
                  <a:gd name="T33" fmla="*/ 17 h 62"/>
                  <a:gd name="T34" fmla="*/ 43 w 43"/>
                  <a:gd name="T35" fmla="*/ 0 h 62"/>
                  <a:gd name="T36" fmla="*/ 27 w 43"/>
                  <a:gd name="T37" fmla="*/ 0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3" h="62">
                    <a:moveTo>
                      <a:pt x="27" y="0"/>
                    </a:moveTo>
                    <a:lnTo>
                      <a:pt x="23" y="7"/>
                    </a:lnTo>
                    <a:lnTo>
                      <a:pt x="18" y="15"/>
                    </a:lnTo>
                    <a:lnTo>
                      <a:pt x="15" y="22"/>
                    </a:lnTo>
                    <a:lnTo>
                      <a:pt x="10" y="30"/>
                    </a:lnTo>
                    <a:lnTo>
                      <a:pt x="7" y="38"/>
                    </a:lnTo>
                    <a:lnTo>
                      <a:pt x="5" y="42"/>
                    </a:lnTo>
                    <a:lnTo>
                      <a:pt x="4" y="47"/>
                    </a:lnTo>
                    <a:lnTo>
                      <a:pt x="1" y="55"/>
                    </a:lnTo>
                    <a:lnTo>
                      <a:pt x="0" y="62"/>
                    </a:lnTo>
                    <a:lnTo>
                      <a:pt x="10" y="62"/>
                    </a:lnTo>
                    <a:lnTo>
                      <a:pt x="18" y="61"/>
                    </a:lnTo>
                    <a:lnTo>
                      <a:pt x="20" y="53"/>
                    </a:lnTo>
                    <a:lnTo>
                      <a:pt x="23" y="44"/>
                    </a:lnTo>
                    <a:lnTo>
                      <a:pt x="26" y="37"/>
                    </a:lnTo>
                    <a:lnTo>
                      <a:pt x="29" y="28"/>
                    </a:lnTo>
                    <a:lnTo>
                      <a:pt x="34" y="17"/>
                    </a:lnTo>
                    <a:lnTo>
                      <a:pt x="43" y="0"/>
                    </a:lnTo>
                    <a:lnTo>
                      <a:pt x="27" y="0"/>
                    </a:lnTo>
                    <a:close/>
                  </a:path>
                </a:pathLst>
              </a:custGeom>
              <a:solidFill>
                <a:srgbClr val="5F5F5F"/>
              </a:solidFill>
              <a:ln w="3175">
                <a:solidFill>
                  <a:srgbClr val="000000"/>
                </a:solidFill>
                <a:prstDash val="solid"/>
                <a:round/>
                <a:headEnd/>
                <a:tailEnd/>
              </a:ln>
            </p:spPr>
            <p:txBody>
              <a:bodyPr/>
              <a:lstStyle/>
              <a:p>
                <a:endParaRPr lang="fr-FR"/>
              </a:p>
            </p:txBody>
          </p:sp>
          <p:sp>
            <p:nvSpPr>
              <p:cNvPr id="17665" name="Freeform 428"/>
              <p:cNvSpPr>
                <a:spLocks/>
              </p:cNvSpPr>
              <p:nvPr/>
            </p:nvSpPr>
            <p:spPr bwMode="auto">
              <a:xfrm>
                <a:off x="2451" y="2819"/>
                <a:ext cx="20" cy="58"/>
              </a:xfrm>
              <a:custGeom>
                <a:avLst/>
                <a:gdLst>
                  <a:gd name="T0" fmla="*/ 20 w 20"/>
                  <a:gd name="T1" fmla="*/ 0 h 58"/>
                  <a:gd name="T2" fmla="*/ 15 w 20"/>
                  <a:gd name="T3" fmla="*/ 10 h 58"/>
                  <a:gd name="T4" fmla="*/ 12 w 20"/>
                  <a:gd name="T5" fmla="*/ 17 h 58"/>
                  <a:gd name="T6" fmla="*/ 8 w 20"/>
                  <a:gd name="T7" fmla="*/ 25 h 58"/>
                  <a:gd name="T8" fmla="*/ 6 w 20"/>
                  <a:gd name="T9" fmla="*/ 30 h 58"/>
                  <a:gd name="T10" fmla="*/ 3 w 20"/>
                  <a:gd name="T11" fmla="*/ 36 h 58"/>
                  <a:gd name="T12" fmla="*/ 2 w 20"/>
                  <a:gd name="T13" fmla="*/ 40 h 58"/>
                  <a:gd name="T14" fmla="*/ 1 w 20"/>
                  <a:gd name="T15" fmla="*/ 45 h 58"/>
                  <a:gd name="T16" fmla="*/ 0 w 20"/>
                  <a:gd name="T17" fmla="*/ 49 h 58"/>
                  <a:gd name="T18" fmla="*/ 0 w 20"/>
                  <a:gd name="T19" fmla="*/ 54 h 58"/>
                  <a:gd name="T20" fmla="*/ 0 w 20"/>
                  <a:gd name="T21" fmla="*/ 58 h 58"/>
                  <a:gd name="T22" fmla="*/ 3 w 20"/>
                  <a:gd name="T23" fmla="*/ 58 h 58"/>
                  <a:gd name="T24" fmla="*/ 2 w 20"/>
                  <a:gd name="T25" fmla="*/ 53 h 58"/>
                  <a:gd name="T26" fmla="*/ 2 w 20"/>
                  <a:gd name="T27" fmla="*/ 49 h 58"/>
                  <a:gd name="T28" fmla="*/ 2 w 20"/>
                  <a:gd name="T29" fmla="*/ 43 h 58"/>
                  <a:gd name="T30" fmla="*/ 4 w 20"/>
                  <a:gd name="T31" fmla="*/ 38 h 58"/>
                  <a:gd name="T32" fmla="*/ 6 w 20"/>
                  <a:gd name="T33" fmla="*/ 32 h 58"/>
                  <a:gd name="T34" fmla="*/ 13 w 20"/>
                  <a:gd name="T35" fmla="*/ 16 h 58"/>
                  <a:gd name="T36" fmla="*/ 19 w 20"/>
                  <a:gd name="T37" fmla="*/ 4 h 58"/>
                  <a:gd name="T38" fmla="*/ 20 w 20"/>
                  <a:gd name="T39" fmla="*/ 0 h 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 h="58">
                    <a:moveTo>
                      <a:pt x="20" y="0"/>
                    </a:moveTo>
                    <a:lnTo>
                      <a:pt x="15" y="10"/>
                    </a:lnTo>
                    <a:lnTo>
                      <a:pt x="12" y="17"/>
                    </a:lnTo>
                    <a:lnTo>
                      <a:pt x="8" y="25"/>
                    </a:lnTo>
                    <a:lnTo>
                      <a:pt x="6" y="30"/>
                    </a:lnTo>
                    <a:lnTo>
                      <a:pt x="3" y="36"/>
                    </a:lnTo>
                    <a:lnTo>
                      <a:pt x="2" y="40"/>
                    </a:lnTo>
                    <a:lnTo>
                      <a:pt x="1" y="45"/>
                    </a:lnTo>
                    <a:lnTo>
                      <a:pt x="0" y="49"/>
                    </a:lnTo>
                    <a:lnTo>
                      <a:pt x="0" y="54"/>
                    </a:lnTo>
                    <a:lnTo>
                      <a:pt x="0" y="58"/>
                    </a:lnTo>
                    <a:lnTo>
                      <a:pt x="3" y="58"/>
                    </a:lnTo>
                    <a:lnTo>
                      <a:pt x="2" y="53"/>
                    </a:lnTo>
                    <a:lnTo>
                      <a:pt x="2" y="49"/>
                    </a:lnTo>
                    <a:lnTo>
                      <a:pt x="2" y="43"/>
                    </a:lnTo>
                    <a:lnTo>
                      <a:pt x="4" y="38"/>
                    </a:lnTo>
                    <a:lnTo>
                      <a:pt x="6" y="32"/>
                    </a:lnTo>
                    <a:lnTo>
                      <a:pt x="13" y="16"/>
                    </a:lnTo>
                    <a:lnTo>
                      <a:pt x="19" y="4"/>
                    </a:lnTo>
                    <a:lnTo>
                      <a:pt x="2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666" name="Freeform 429"/>
              <p:cNvSpPr>
                <a:spLocks/>
              </p:cNvSpPr>
              <p:nvPr/>
            </p:nvSpPr>
            <p:spPr bwMode="auto">
              <a:xfrm>
                <a:off x="2430" y="2899"/>
                <a:ext cx="16" cy="5"/>
              </a:xfrm>
              <a:custGeom>
                <a:avLst/>
                <a:gdLst>
                  <a:gd name="T0" fmla="*/ 1 w 16"/>
                  <a:gd name="T1" fmla="*/ 0 h 5"/>
                  <a:gd name="T2" fmla="*/ 0 w 16"/>
                  <a:gd name="T3" fmla="*/ 3 h 5"/>
                  <a:gd name="T4" fmla="*/ 1 w 16"/>
                  <a:gd name="T5" fmla="*/ 5 h 5"/>
                  <a:gd name="T6" fmla="*/ 16 w 16"/>
                  <a:gd name="T7" fmla="*/ 5 h 5"/>
                  <a:gd name="T8" fmla="*/ 16 w 16"/>
                  <a:gd name="T9" fmla="*/ 2 h 5"/>
                  <a:gd name="T10" fmla="*/ 16 w 16"/>
                  <a:gd name="T11" fmla="*/ 0 h 5"/>
                  <a:gd name="T12" fmla="*/ 1 w 16"/>
                  <a:gd name="T13" fmla="*/ 0 h 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5">
                    <a:moveTo>
                      <a:pt x="1" y="0"/>
                    </a:moveTo>
                    <a:lnTo>
                      <a:pt x="0" y="3"/>
                    </a:lnTo>
                    <a:lnTo>
                      <a:pt x="1" y="5"/>
                    </a:lnTo>
                    <a:lnTo>
                      <a:pt x="16" y="5"/>
                    </a:lnTo>
                    <a:lnTo>
                      <a:pt x="16" y="2"/>
                    </a:lnTo>
                    <a:lnTo>
                      <a:pt x="16" y="0"/>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667" name="Freeform 430"/>
              <p:cNvSpPr>
                <a:spLocks/>
              </p:cNvSpPr>
              <p:nvPr/>
            </p:nvSpPr>
            <p:spPr bwMode="auto">
              <a:xfrm>
                <a:off x="2430" y="2899"/>
                <a:ext cx="16" cy="3"/>
              </a:xfrm>
              <a:custGeom>
                <a:avLst/>
                <a:gdLst>
                  <a:gd name="T0" fmla="*/ 1 w 16"/>
                  <a:gd name="T1" fmla="*/ 0 h 3"/>
                  <a:gd name="T2" fmla="*/ 1 w 16"/>
                  <a:gd name="T3" fmla="*/ 1 h 3"/>
                  <a:gd name="T4" fmla="*/ 0 w 16"/>
                  <a:gd name="T5" fmla="*/ 3 h 3"/>
                  <a:gd name="T6" fmla="*/ 16 w 16"/>
                  <a:gd name="T7" fmla="*/ 3 h 3"/>
                  <a:gd name="T8" fmla="*/ 16 w 16"/>
                  <a:gd name="T9" fmla="*/ 1 h 3"/>
                  <a:gd name="T10" fmla="*/ 16 w 16"/>
                  <a:gd name="T11" fmla="*/ 0 h 3"/>
                  <a:gd name="T12" fmla="*/ 1 w 1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3">
                    <a:moveTo>
                      <a:pt x="1" y="0"/>
                    </a:moveTo>
                    <a:lnTo>
                      <a:pt x="1" y="1"/>
                    </a:lnTo>
                    <a:lnTo>
                      <a:pt x="0" y="3"/>
                    </a:lnTo>
                    <a:lnTo>
                      <a:pt x="16" y="3"/>
                    </a:lnTo>
                    <a:lnTo>
                      <a:pt x="16" y="1"/>
                    </a:lnTo>
                    <a:lnTo>
                      <a:pt x="16" y="0"/>
                    </a:lnTo>
                    <a:lnTo>
                      <a:pt x="1"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668" name="Freeform 431"/>
              <p:cNvSpPr>
                <a:spLocks/>
              </p:cNvSpPr>
              <p:nvPr/>
            </p:nvSpPr>
            <p:spPr bwMode="auto">
              <a:xfrm>
                <a:off x="2297" y="2863"/>
                <a:ext cx="28" cy="25"/>
              </a:xfrm>
              <a:custGeom>
                <a:avLst/>
                <a:gdLst>
                  <a:gd name="T0" fmla="*/ 2 w 28"/>
                  <a:gd name="T1" fmla="*/ 11 h 25"/>
                  <a:gd name="T2" fmla="*/ 10 w 28"/>
                  <a:gd name="T3" fmla="*/ 3 h 25"/>
                  <a:gd name="T4" fmla="*/ 12 w 28"/>
                  <a:gd name="T5" fmla="*/ 2 h 25"/>
                  <a:gd name="T6" fmla="*/ 15 w 28"/>
                  <a:gd name="T7" fmla="*/ 1 h 25"/>
                  <a:gd name="T8" fmla="*/ 24 w 28"/>
                  <a:gd name="T9" fmla="*/ 0 h 25"/>
                  <a:gd name="T10" fmla="*/ 26 w 28"/>
                  <a:gd name="T11" fmla="*/ 0 h 25"/>
                  <a:gd name="T12" fmla="*/ 28 w 28"/>
                  <a:gd name="T13" fmla="*/ 20 h 25"/>
                  <a:gd name="T14" fmla="*/ 25 w 28"/>
                  <a:gd name="T15" fmla="*/ 23 h 25"/>
                  <a:gd name="T16" fmla="*/ 21 w 28"/>
                  <a:gd name="T17" fmla="*/ 25 h 25"/>
                  <a:gd name="T18" fmla="*/ 14 w 28"/>
                  <a:gd name="T19" fmla="*/ 25 h 25"/>
                  <a:gd name="T20" fmla="*/ 9 w 28"/>
                  <a:gd name="T21" fmla="*/ 23 h 25"/>
                  <a:gd name="T22" fmla="*/ 1 w 28"/>
                  <a:gd name="T23" fmla="*/ 16 h 25"/>
                  <a:gd name="T24" fmla="*/ 0 w 28"/>
                  <a:gd name="T25" fmla="*/ 14 h 25"/>
                  <a:gd name="T26" fmla="*/ 2 w 28"/>
                  <a:gd name="T27" fmla="*/ 11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8" h="25">
                    <a:moveTo>
                      <a:pt x="2" y="11"/>
                    </a:moveTo>
                    <a:lnTo>
                      <a:pt x="10" y="3"/>
                    </a:lnTo>
                    <a:lnTo>
                      <a:pt x="12" y="2"/>
                    </a:lnTo>
                    <a:lnTo>
                      <a:pt x="15" y="1"/>
                    </a:lnTo>
                    <a:lnTo>
                      <a:pt x="24" y="0"/>
                    </a:lnTo>
                    <a:lnTo>
                      <a:pt x="26" y="0"/>
                    </a:lnTo>
                    <a:lnTo>
                      <a:pt x="28" y="20"/>
                    </a:lnTo>
                    <a:lnTo>
                      <a:pt x="25" y="23"/>
                    </a:lnTo>
                    <a:lnTo>
                      <a:pt x="21" y="25"/>
                    </a:lnTo>
                    <a:lnTo>
                      <a:pt x="14" y="25"/>
                    </a:lnTo>
                    <a:lnTo>
                      <a:pt x="9" y="23"/>
                    </a:lnTo>
                    <a:lnTo>
                      <a:pt x="1" y="16"/>
                    </a:lnTo>
                    <a:lnTo>
                      <a:pt x="0" y="14"/>
                    </a:lnTo>
                    <a:lnTo>
                      <a:pt x="2" y="11"/>
                    </a:lnTo>
                    <a:close/>
                  </a:path>
                </a:pathLst>
              </a:custGeom>
              <a:solidFill>
                <a:srgbClr val="C0C0C0"/>
              </a:solidFill>
              <a:ln w="3175">
                <a:solidFill>
                  <a:srgbClr val="000000"/>
                </a:solidFill>
                <a:prstDash val="solid"/>
                <a:round/>
                <a:headEnd/>
                <a:tailEnd/>
              </a:ln>
            </p:spPr>
            <p:txBody>
              <a:bodyPr/>
              <a:lstStyle/>
              <a:p>
                <a:endParaRPr lang="fr-FR"/>
              </a:p>
            </p:txBody>
          </p:sp>
          <p:sp>
            <p:nvSpPr>
              <p:cNvPr id="17669" name="Freeform 432"/>
              <p:cNvSpPr>
                <a:spLocks/>
              </p:cNvSpPr>
              <p:nvPr/>
            </p:nvSpPr>
            <p:spPr bwMode="auto">
              <a:xfrm>
                <a:off x="2297" y="2877"/>
                <a:ext cx="28" cy="11"/>
              </a:xfrm>
              <a:custGeom>
                <a:avLst/>
                <a:gdLst>
                  <a:gd name="T0" fmla="*/ 0 w 28"/>
                  <a:gd name="T1" fmla="*/ 0 h 11"/>
                  <a:gd name="T2" fmla="*/ 6 w 28"/>
                  <a:gd name="T3" fmla="*/ 1 h 11"/>
                  <a:gd name="T4" fmla="*/ 12 w 28"/>
                  <a:gd name="T5" fmla="*/ 3 h 11"/>
                  <a:gd name="T6" fmla="*/ 16 w 28"/>
                  <a:gd name="T7" fmla="*/ 3 h 11"/>
                  <a:gd name="T8" fmla="*/ 22 w 28"/>
                  <a:gd name="T9" fmla="*/ 4 h 11"/>
                  <a:gd name="T10" fmla="*/ 26 w 28"/>
                  <a:gd name="T11" fmla="*/ 3 h 11"/>
                  <a:gd name="T12" fmla="*/ 27 w 28"/>
                  <a:gd name="T13" fmla="*/ 0 h 11"/>
                  <a:gd name="T14" fmla="*/ 28 w 28"/>
                  <a:gd name="T15" fmla="*/ 6 h 11"/>
                  <a:gd name="T16" fmla="*/ 26 w 28"/>
                  <a:gd name="T17" fmla="*/ 9 h 11"/>
                  <a:gd name="T18" fmla="*/ 21 w 28"/>
                  <a:gd name="T19" fmla="*/ 11 h 11"/>
                  <a:gd name="T20" fmla="*/ 14 w 28"/>
                  <a:gd name="T21" fmla="*/ 11 h 11"/>
                  <a:gd name="T22" fmla="*/ 9 w 28"/>
                  <a:gd name="T23" fmla="*/ 9 h 11"/>
                  <a:gd name="T24" fmla="*/ 2 w 28"/>
                  <a:gd name="T25" fmla="*/ 3 h 11"/>
                  <a:gd name="T26" fmla="*/ 1 w 28"/>
                  <a:gd name="T27" fmla="*/ 2 h 11"/>
                  <a:gd name="T28" fmla="*/ 0 w 28"/>
                  <a:gd name="T29" fmla="*/ 0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 h="11">
                    <a:moveTo>
                      <a:pt x="0" y="0"/>
                    </a:moveTo>
                    <a:lnTo>
                      <a:pt x="6" y="1"/>
                    </a:lnTo>
                    <a:lnTo>
                      <a:pt x="12" y="3"/>
                    </a:lnTo>
                    <a:lnTo>
                      <a:pt x="16" y="3"/>
                    </a:lnTo>
                    <a:lnTo>
                      <a:pt x="22" y="4"/>
                    </a:lnTo>
                    <a:lnTo>
                      <a:pt x="26" y="3"/>
                    </a:lnTo>
                    <a:lnTo>
                      <a:pt x="27" y="0"/>
                    </a:lnTo>
                    <a:lnTo>
                      <a:pt x="28" y="6"/>
                    </a:lnTo>
                    <a:lnTo>
                      <a:pt x="26" y="9"/>
                    </a:lnTo>
                    <a:lnTo>
                      <a:pt x="21" y="11"/>
                    </a:lnTo>
                    <a:lnTo>
                      <a:pt x="14" y="11"/>
                    </a:lnTo>
                    <a:lnTo>
                      <a:pt x="9" y="9"/>
                    </a:lnTo>
                    <a:lnTo>
                      <a:pt x="2" y="3"/>
                    </a:lnTo>
                    <a:lnTo>
                      <a:pt x="1" y="2"/>
                    </a:lnTo>
                    <a:lnTo>
                      <a:pt x="0" y="0"/>
                    </a:lnTo>
                    <a:close/>
                  </a:path>
                </a:pathLst>
              </a:custGeom>
              <a:solidFill>
                <a:srgbClr val="9F9F9F"/>
              </a:solidFill>
              <a:ln w="3175">
                <a:solidFill>
                  <a:srgbClr val="000000"/>
                </a:solidFill>
                <a:prstDash val="solid"/>
                <a:round/>
                <a:headEnd/>
                <a:tailEnd/>
              </a:ln>
            </p:spPr>
            <p:txBody>
              <a:bodyPr/>
              <a:lstStyle/>
              <a:p>
                <a:endParaRPr lang="fr-FR"/>
              </a:p>
            </p:txBody>
          </p:sp>
        </p:grpSp>
        <p:grpSp>
          <p:nvGrpSpPr>
            <p:cNvPr id="17441" name="Group 433"/>
            <p:cNvGrpSpPr>
              <a:grpSpLocks/>
            </p:cNvGrpSpPr>
            <p:nvPr/>
          </p:nvGrpSpPr>
          <p:grpSpPr bwMode="auto">
            <a:xfrm>
              <a:off x="2275" y="2634"/>
              <a:ext cx="395" cy="310"/>
              <a:chOff x="2471" y="2824"/>
              <a:chExt cx="395" cy="310"/>
            </a:xfrm>
          </p:grpSpPr>
          <p:sp>
            <p:nvSpPr>
              <p:cNvPr id="17545" name="Freeform 434"/>
              <p:cNvSpPr>
                <a:spLocks/>
              </p:cNvSpPr>
              <p:nvPr/>
            </p:nvSpPr>
            <p:spPr bwMode="auto">
              <a:xfrm>
                <a:off x="2604" y="2824"/>
                <a:ext cx="128" cy="26"/>
              </a:xfrm>
              <a:custGeom>
                <a:avLst/>
                <a:gdLst>
                  <a:gd name="T0" fmla="*/ 0 w 128"/>
                  <a:gd name="T1" fmla="*/ 26 h 26"/>
                  <a:gd name="T2" fmla="*/ 12 w 128"/>
                  <a:gd name="T3" fmla="*/ 7 h 26"/>
                  <a:gd name="T4" fmla="*/ 14 w 128"/>
                  <a:gd name="T5" fmla="*/ 5 h 26"/>
                  <a:gd name="T6" fmla="*/ 16 w 128"/>
                  <a:gd name="T7" fmla="*/ 4 h 26"/>
                  <a:gd name="T8" fmla="*/ 18 w 128"/>
                  <a:gd name="T9" fmla="*/ 2 h 26"/>
                  <a:gd name="T10" fmla="*/ 21 w 128"/>
                  <a:gd name="T11" fmla="*/ 1 h 26"/>
                  <a:gd name="T12" fmla="*/ 25 w 128"/>
                  <a:gd name="T13" fmla="*/ 0 h 26"/>
                  <a:gd name="T14" fmla="*/ 28 w 128"/>
                  <a:gd name="T15" fmla="*/ 0 h 26"/>
                  <a:gd name="T16" fmla="*/ 98 w 128"/>
                  <a:gd name="T17" fmla="*/ 0 h 26"/>
                  <a:gd name="T18" fmla="*/ 101 w 128"/>
                  <a:gd name="T19" fmla="*/ 0 h 26"/>
                  <a:gd name="T20" fmla="*/ 104 w 128"/>
                  <a:gd name="T21" fmla="*/ 0 h 26"/>
                  <a:gd name="T22" fmla="*/ 108 w 128"/>
                  <a:gd name="T23" fmla="*/ 1 h 26"/>
                  <a:gd name="T24" fmla="*/ 111 w 128"/>
                  <a:gd name="T25" fmla="*/ 2 h 26"/>
                  <a:gd name="T26" fmla="*/ 113 w 128"/>
                  <a:gd name="T27" fmla="*/ 3 h 26"/>
                  <a:gd name="T28" fmla="*/ 114 w 128"/>
                  <a:gd name="T29" fmla="*/ 5 h 26"/>
                  <a:gd name="T30" fmla="*/ 115 w 128"/>
                  <a:gd name="T31" fmla="*/ 6 h 26"/>
                  <a:gd name="T32" fmla="*/ 128 w 128"/>
                  <a:gd name="T33" fmla="*/ 26 h 26"/>
                  <a:gd name="T34" fmla="*/ 0 w 128"/>
                  <a:gd name="T35" fmla="*/ 26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8" h="26">
                    <a:moveTo>
                      <a:pt x="0" y="26"/>
                    </a:moveTo>
                    <a:lnTo>
                      <a:pt x="12" y="7"/>
                    </a:lnTo>
                    <a:lnTo>
                      <a:pt x="14" y="5"/>
                    </a:lnTo>
                    <a:lnTo>
                      <a:pt x="16" y="4"/>
                    </a:lnTo>
                    <a:lnTo>
                      <a:pt x="18" y="2"/>
                    </a:lnTo>
                    <a:lnTo>
                      <a:pt x="21" y="1"/>
                    </a:lnTo>
                    <a:lnTo>
                      <a:pt x="25" y="0"/>
                    </a:lnTo>
                    <a:lnTo>
                      <a:pt x="28" y="0"/>
                    </a:lnTo>
                    <a:lnTo>
                      <a:pt x="98" y="0"/>
                    </a:lnTo>
                    <a:lnTo>
                      <a:pt x="101" y="0"/>
                    </a:lnTo>
                    <a:lnTo>
                      <a:pt x="104" y="0"/>
                    </a:lnTo>
                    <a:lnTo>
                      <a:pt x="108" y="1"/>
                    </a:lnTo>
                    <a:lnTo>
                      <a:pt x="111" y="2"/>
                    </a:lnTo>
                    <a:lnTo>
                      <a:pt x="113" y="3"/>
                    </a:lnTo>
                    <a:lnTo>
                      <a:pt x="114" y="5"/>
                    </a:lnTo>
                    <a:lnTo>
                      <a:pt x="115" y="6"/>
                    </a:lnTo>
                    <a:lnTo>
                      <a:pt x="128" y="26"/>
                    </a:lnTo>
                    <a:lnTo>
                      <a:pt x="0" y="2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546" name="Freeform 435"/>
              <p:cNvSpPr>
                <a:spLocks/>
              </p:cNvSpPr>
              <p:nvPr/>
            </p:nvSpPr>
            <p:spPr bwMode="auto">
              <a:xfrm>
                <a:off x="2652" y="2830"/>
                <a:ext cx="19" cy="13"/>
              </a:xfrm>
              <a:custGeom>
                <a:avLst/>
                <a:gdLst>
                  <a:gd name="T0" fmla="*/ 5 w 19"/>
                  <a:gd name="T1" fmla="*/ 0 h 13"/>
                  <a:gd name="T2" fmla="*/ 14 w 19"/>
                  <a:gd name="T3" fmla="*/ 0 h 13"/>
                  <a:gd name="T4" fmla="*/ 19 w 19"/>
                  <a:gd name="T5" fmla="*/ 13 h 13"/>
                  <a:gd name="T6" fmla="*/ 12 w 19"/>
                  <a:gd name="T7" fmla="*/ 13 h 13"/>
                  <a:gd name="T8" fmla="*/ 12 w 19"/>
                  <a:gd name="T9" fmla="*/ 10 h 13"/>
                  <a:gd name="T10" fmla="*/ 12 w 19"/>
                  <a:gd name="T11" fmla="*/ 8 h 13"/>
                  <a:gd name="T12" fmla="*/ 9 w 19"/>
                  <a:gd name="T13" fmla="*/ 2 h 13"/>
                  <a:gd name="T14" fmla="*/ 7 w 19"/>
                  <a:gd name="T15" fmla="*/ 8 h 13"/>
                  <a:gd name="T16" fmla="*/ 12 w 19"/>
                  <a:gd name="T17" fmla="*/ 8 h 13"/>
                  <a:gd name="T18" fmla="*/ 12 w 19"/>
                  <a:gd name="T19" fmla="*/ 10 h 13"/>
                  <a:gd name="T20" fmla="*/ 7 w 19"/>
                  <a:gd name="T21" fmla="*/ 10 h 13"/>
                  <a:gd name="T22" fmla="*/ 6 w 19"/>
                  <a:gd name="T23" fmla="*/ 13 h 13"/>
                  <a:gd name="T24" fmla="*/ 0 w 19"/>
                  <a:gd name="T25" fmla="*/ 13 h 13"/>
                  <a:gd name="T26" fmla="*/ 5 w 19"/>
                  <a:gd name="T27" fmla="*/ 0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13">
                    <a:moveTo>
                      <a:pt x="5" y="0"/>
                    </a:moveTo>
                    <a:lnTo>
                      <a:pt x="14" y="0"/>
                    </a:lnTo>
                    <a:lnTo>
                      <a:pt x="19" y="13"/>
                    </a:lnTo>
                    <a:lnTo>
                      <a:pt x="12" y="13"/>
                    </a:lnTo>
                    <a:lnTo>
                      <a:pt x="12" y="10"/>
                    </a:lnTo>
                    <a:lnTo>
                      <a:pt x="12" y="8"/>
                    </a:lnTo>
                    <a:lnTo>
                      <a:pt x="9" y="2"/>
                    </a:lnTo>
                    <a:lnTo>
                      <a:pt x="7" y="8"/>
                    </a:lnTo>
                    <a:lnTo>
                      <a:pt x="12" y="8"/>
                    </a:lnTo>
                    <a:lnTo>
                      <a:pt x="12" y="10"/>
                    </a:lnTo>
                    <a:lnTo>
                      <a:pt x="7" y="10"/>
                    </a:lnTo>
                    <a:lnTo>
                      <a:pt x="6" y="13"/>
                    </a:lnTo>
                    <a:lnTo>
                      <a:pt x="0" y="13"/>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547" name="Rectangle 436"/>
              <p:cNvSpPr>
                <a:spLocks noChangeArrowheads="1"/>
              </p:cNvSpPr>
              <p:nvPr/>
            </p:nvSpPr>
            <p:spPr bwMode="auto">
              <a:xfrm>
                <a:off x="2695" y="2830"/>
                <a:ext cx="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48" name="Freeform 437"/>
              <p:cNvSpPr>
                <a:spLocks/>
              </p:cNvSpPr>
              <p:nvPr/>
            </p:nvSpPr>
            <p:spPr bwMode="auto">
              <a:xfrm>
                <a:off x="2637" y="2830"/>
                <a:ext cx="13" cy="13"/>
              </a:xfrm>
              <a:custGeom>
                <a:avLst/>
                <a:gdLst>
                  <a:gd name="T0" fmla="*/ 0 w 13"/>
                  <a:gd name="T1" fmla="*/ 0 h 13"/>
                  <a:gd name="T2" fmla="*/ 13 w 13"/>
                  <a:gd name="T3" fmla="*/ 0 h 13"/>
                  <a:gd name="T4" fmla="*/ 13 w 13"/>
                  <a:gd name="T5" fmla="*/ 4 h 13"/>
                  <a:gd name="T6" fmla="*/ 10 w 13"/>
                  <a:gd name="T7" fmla="*/ 4 h 13"/>
                  <a:gd name="T8" fmla="*/ 10 w 13"/>
                  <a:gd name="T9" fmla="*/ 13 h 13"/>
                  <a:gd name="T10" fmla="*/ 4 w 13"/>
                  <a:gd name="T11" fmla="*/ 13 h 13"/>
                  <a:gd name="T12" fmla="*/ 4 w 13"/>
                  <a:gd name="T13" fmla="*/ 4 h 13"/>
                  <a:gd name="T14" fmla="*/ 0 w 13"/>
                  <a:gd name="T15" fmla="*/ 4 h 13"/>
                  <a:gd name="T16" fmla="*/ 0 w 13"/>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13">
                    <a:moveTo>
                      <a:pt x="0" y="0"/>
                    </a:moveTo>
                    <a:lnTo>
                      <a:pt x="13" y="0"/>
                    </a:lnTo>
                    <a:lnTo>
                      <a:pt x="13" y="4"/>
                    </a:lnTo>
                    <a:lnTo>
                      <a:pt x="10" y="4"/>
                    </a:lnTo>
                    <a:lnTo>
                      <a:pt x="10" y="13"/>
                    </a:lnTo>
                    <a:lnTo>
                      <a:pt x="4" y="13"/>
                    </a:lnTo>
                    <a:lnTo>
                      <a:pt x="4" y="4"/>
                    </a:lnTo>
                    <a:lnTo>
                      <a:pt x="0"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549" name="Freeform 438"/>
              <p:cNvSpPr>
                <a:spLocks/>
              </p:cNvSpPr>
              <p:nvPr/>
            </p:nvSpPr>
            <p:spPr bwMode="auto">
              <a:xfrm>
                <a:off x="2673" y="2830"/>
                <a:ext cx="18" cy="13"/>
              </a:xfrm>
              <a:custGeom>
                <a:avLst/>
                <a:gdLst>
                  <a:gd name="T0" fmla="*/ 0 w 18"/>
                  <a:gd name="T1" fmla="*/ 0 h 13"/>
                  <a:gd name="T2" fmla="*/ 7 w 18"/>
                  <a:gd name="T3" fmla="*/ 0 h 13"/>
                  <a:gd name="T4" fmla="*/ 9 w 18"/>
                  <a:gd name="T5" fmla="*/ 3 h 13"/>
                  <a:gd name="T6" fmla="*/ 11 w 18"/>
                  <a:gd name="T7" fmla="*/ 0 h 13"/>
                  <a:gd name="T8" fmla="*/ 17 w 18"/>
                  <a:gd name="T9" fmla="*/ 0 h 13"/>
                  <a:gd name="T10" fmla="*/ 12 w 18"/>
                  <a:gd name="T11" fmla="*/ 6 h 13"/>
                  <a:gd name="T12" fmla="*/ 18 w 18"/>
                  <a:gd name="T13" fmla="*/ 13 h 13"/>
                  <a:gd name="T14" fmla="*/ 11 w 18"/>
                  <a:gd name="T15" fmla="*/ 13 h 13"/>
                  <a:gd name="T16" fmla="*/ 9 w 18"/>
                  <a:gd name="T17" fmla="*/ 9 h 13"/>
                  <a:gd name="T18" fmla="*/ 7 w 18"/>
                  <a:gd name="T19" fmla="*/ 13 h 13"/>
                  <a:gd name="T20" fmla="*/ 0 w 18"/>
                  <a:gd name="T21" fmla="*/ 13 h 13"/>
                  <a:gd name="T22" fmla="*/ 5 w 18"/>
                  <a:gd name="T23" fmla="*/ 6 h 13"/>
                  <a:gd name="T24" fmla="*/ 0 w 18"/>
                  <a:gd name="T25" fmla="*/ 0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13">
                    <a:moveTo>
                      <a:pt x="0" y="0"/>
                    </a:moveTo>
                    <a:lnTo>
                      <a:pt x="7" y="0"/>
                    </a:lnTo>
                    <a:lnTo>
                      <a:pt x="9" y="3"/>
                    </a:lnTo>
                    <a:lnTo>
                      <a:pt x="11" y="0"/>
                    </a:lnTo>
                    <a:lnTo>
                      <a:pt x="17" y="0"/>
                    </a:lnTo>
                    <a:lnTo>
                      <a:pt x="12" y="6"/>
                    </a:lnTo>
                    <a:lnTo>
                      <a:pt x="18" y="13"/>
                    </a:lnTo>
                    <a:lnTo>
                      <a:pt x="11" y="13"/>
                    </a:lnTo>
                    <a:lnTo>
                      <a:pt x="9" y="9"/>
                    </a:lnTo>
                    <a:lnTo>
                      <a:pt x="7" y="13"/>
                    </a:lnTo>
                    <a:lnTo>
                      <a:pt x="0" y="13"/>
                    </a:lnTo>
                    <a:lnTo>
                      <a:pt x="5" y="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550" name="AutoShape 439"/>
              <p:cNvSpPr>
                <a:spLocks noChangeArrowheads="1"/>
              </p:cNvSpPr>
              <p:nvPr/>
            </p:nvSpPr>
            <p:spPr bwMode="auto">
              <a:xfrm>
                <a:off x="2529" y="2921"/>
                <a:ext cx="277" cy="149"/>
              </a:xfrm>
              <a:prstGeom prst="roundRect">
                <a:avLst>
                  <a:gd name="adj" fmla="val 13245"/>
                </a:avLst>
              </a:prstGeom>
              <a:solidFill>
                <a:srgbClr val="804000"/>
              </a:solidFill>
              <a:ln w="1588">
                <a:solidFill>
                  <a:srgbClr val="804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51" name="Line 440"/>
              <p:cNvSpPr>
                <a:spLocks noChangeShapeType="1"/>
              </p:cNvSpPr>
              <p:nvPr/>
            </p:nvSpPr>
            <p:spPr bwMode="auto">
              <a:xfrm flipH="1">
                <a:off x="2728" y="2940"/>
                <a:ext cx="42" cy="4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52" name="Line 441"/>
              <p:cNvSpPr>
                <a:spLocks noChangeShapeType="1"/>
              </p:cNvSpPr>
              <p:nvPr/>
            </p:nvSpPr>
            <p:spPr bwMode="auto">
              <a:xfrm>
                <a:off x="2728" y="2940"/>
                <a:ext cx="43" cy="4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53" name="Oval 442"/>
              <p:cNvSpPr>
                <a:spLocks noChangeArrowheads="1"/>
              </p:cNvSpPr>
              <p:nvPr/>
            </p:nvSpPr>
            <p:spPr bwMode="auto">
              <a:xfrm>
                <a:off x="2718" y="2930"/>
                <a:ext cx="61" cy="61"/>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54" name="Oval 443"/>
              <p:cNvSpPr>
                <a:spLocks noChangeArrowheads="1"/>
              </p:cNvSpPr>
              <p:nvPr/>
            </p:nvSpPr>
            <p:spPr bwMode="auto">
              <a:xfrm>
                <a:off x="2717" y="2928"/>
                <a:ext cx="63" cy="64"/>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55" name="Oval 444"/>
              <p:cNvSpPr>
                <a:spLocks noChangeArrowheads="1"/>
              </p:cNvSpPr>
              <p:nvPr/>
            </p:nvSpPr>
            <p:spPr bwMode="auto">
              <a:xfrm>
                <a:off x="2716" y="2927"/>
                <a:ext cx="66" cy="67"/>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56" name="Freeform 445"/>
              <p:cNvSpPr>
                <a:spLocks/>
              </p:cNvSpPr>
              <p:nvPr/>
            </p:nvSpPr>
            <p:spPr bwMode="auto">
              <a:xfrm>
                <a:off x="2637" y="2919"/>
                <a:ext cx="39" cy="30"/>
              </a:xfrm>
              <a:custGeom>
                <a:avLst/>
                <a:gdLst>
                  <a:gd name="T0" fmla="*/ 12 w 39"/>
                  <a:gd name="T1" fmla="*/ 0 h 30"/>
                  <a:gd name="T2" fmla="*/ 39 w 39"/>
                  <a:gd name="T3" fmla="*/ 27 h 30"/>
                  <a:gd name="T4" fmla="*/ 37 w 39"/>
                  <a:gd name="T5" fmla="*/ 30 h 30"/>
                  <a:gd name="T6" fmla="*/ 20 w 39"/>
                  <a:gd name="T7" fmla="*/ 12 h 30"/>
                  <a:gd name="T8" fmla="*/ 10 w 39"/>
                  <a:gd name="T9" fmla="*/ 22 h 30"/>
                  <a:gd name="T10" fmla="*/ 0 w 39"/>
                  <a:gd name="T11" fmla="*/ 13 h 30"/>
                  <a:gd name="T12" fmla="*/ 12 w 39"/>
                  <a:gd name="T13" fmla="*/ 0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30">
                    <a:moveTo>
                      <a:pt x="12" y="0"/>
                    </a:moveTo>
                    <a:lnTo>
                      <a:pt x="39" y="27"/>
                    </a:lnTo>
                    <a:lnTo>
                      <a:pt x="37" y="30"/>
                    </a:lnTo>
                    <a:lnTo>
                      <a:pt x="20" y="12"/>
                    </a:lnTo>
                    <a:lnTo>
                      <a:pt x="10" y="22"/>
                    </a:lnTo>
                    <a:lnTo>
                      <a:pt x="0" y="13"/>
                    </a:lnTo>
                    <a:lnTo>
                      <a:pt x="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557" name="Freeform 446"/>
              <p:cNvSpPr>
                <a:spLocks/>
              </p:cNvSpPr>
              <p:nvPr/>
            </p:nvSpPr>
            <p:spPr bwMode="auto">
              <a:xfrm>
                <a:off x="2637" y="2921"/>
                <a:ext cx="20" cy="20"/>
              </a:xfrm>
              <a:custGeom>
                <a:avLst/>
                <a:gdLst>
                  <a:gd name="T0" fmla="*/ 11 w 20"/>
                  <a:gd name="T1" fmla="*/ 0 h 20"/>
                  <a:gd name="T2" fmla="*/ 0 w 20"/>
                  <a:gd name="T3" fmla="*/ 11 h 20"/>
                  <a:gd name="T4" fmla="*/ 10 w 20"/>
                  <a:gd name="T5" fmla="*/ 20 h 20"/>
                  <a:gd name="T6" fmla="*/ 20 w 20"/>
                  <a:gd name="T7" fmla="*/ 9 h 20"/>
                  <a:gd name="T8" fmla="*/ 11 w 20"/>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0">
                    <a:moveTo>
                      <a:pt x="11" y="0"/>
                    </a:moveTo>
                    <a:lnTo>
                      <a:pt x="0" y="11"/>
                    </a:lnTo>
                    <a:lnTo>
                      <a:pt x="10" y="20"/>
                    </a:lnTo>
                    <a:lnTo>
                      <a:pt x="20" y="9"/>
                    </a:lnTo>
                    <a:lnTo>
                      <a:pt x="11" y="0"/>
                    </a:lnTo>
                    <a:close/>
                  </a:path>
                </a:pathLst>
              </a:custGeom>
              <a:solidFill>
                <a:srgbClr val="E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558" name="AutoShape 447"/>
              <p:cNvSpPr>
                <a:spLocks noChangeArrowheads="1"/>
              </p:cNvSpPr>
              <p:nvPr/>
            </p:nvSpPr>
            <p:spPr bwMode="auto">
              <a:xfrm>
                <a:off x="2805" y="3022"/>
                <a:ext cx="39" cy="112"/>
              </a:xfrm>
              <a:prstGeom prst="roundRect">
                <a:avLst>
                  <a:gd name="adj" fmla="val 21801"/>
                </a:avLst>
              </a:prstGeom>
              <a:solidFill>
                <a:srgbClr val="202020"/>
              </a:solidFill>
              <a:ln w="1588">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59" name="Line 448"/>
              <p:cNvSpPr>
                <a:spLocks noChangeShapeType="1"/>
              </p:cNvSpPr>
              <p:nvPr/>
            </p:nvSpPr>
            <p:spPr bwMode="auto">
              <a:xfrm flipV="1">
                <a:off x="2814" y="3032"/>
                <a:ext cx="1" cy="93"/>
              </a:xfrm>
              <a:prstGeom prst="line">
                <a:avLst/>
              </a:prstGeom>
              <a:noFill/>
              <a:ln w="1588">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60" name="Line 449"/>
              <p:cNvSpPr>
                <a:spLocks noChangeShapeType="1"/>
              </p:cNvSpPr>
              <p:nvPr/>
            </p:nvSpPr>
            <p:spPr bwMode="auto">
              <a:xfrm flipV="1">
                <a:off x="2825" y="3032"/>
                <a:ext cx="1" cy="93"/>
              </a:xfrm>
              <a:prstGeom prst="line">
                <a:avLst/>
              </a:prstGeom>
              <a:noFill/>
              <a:ln w="1588">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61" name="Line 450"/>
              <p:cNvSpPr>
                <a:spLocks noChangeShapeType="1"/>
              </p:cNvSpPr>
              <p:nvPr/>
            </p:nvSpPr>
            <p:spPr bwMode="auto">
              <a:xfrm flipV="1">
                <a:off x="2836" y="3032"/>
                <a:ext cx="1" cy="93"/>
              </a:xfrm>
              <a:prstGeom prst="line">
                <a:avLst/>
              </a:prstGeom>
              <a:noFill/>
              <a:ln w="1588">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62" name="AutoShape 451"/>
              <p:cNvSpPr>
                <a:spLocks noChangeArrowheads="1"/>
              </p:cNvSpPr>
              <p:nvPr/>
            </p:nvSpPr>
            <p:spPr bwMode="auto">
              <a:xfrm>
                <a:off x="2492" y="3022"/>
                <a:ext cx="39" cy="112"/>
              </a:xfrm>
              <a:prstGeom prst="roundRect">
                <a:avLst>
                  <a:gd name="adj" fmla="val 21866"/>
                </a:avLst>
              </a:prstGeom>
              <a:solidFill>
                <a:srgbClr val="202020"/>
              </a:solidFill>
              <a:ln w="1588">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63" name="Line 452"/>
              <p:cNvSpPr>
                <a:spLocks noChangeShapeType="1"/>
              </p:cNvSpPr>
              <p:nvPr/>
            </p:nvSpPr>
            <p:spPr bwMode="auto">
              <a:xfrm flipV="1">
                <a:off x="2500" y="3032"/>
                <a:ext cx="1" cy="93"/>
              </a:xfrm>
              <a:prstGeom prst="line">
                <a:avLst/>
              </a:prstGeom>
              <a:noFill/>
              <a:ln w="1588">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64" name="Line 453"/>
              <p:cNvSpPr>
                <a:spLocks noChangeShapeType="1"/>
              </p:cNvSpPr>
              <p:nvPr/>
            </p:nvSpPr>
            <p:spPr bwMode="auto">
              <a:xfrm flipV="1">
                <a:off x="2511" y="3032"/>
                <a:ext cx="1" cy="93"/>
              </a:xfrm>
              <a:prstGeom prst="line">
                <a:avLst/>
              </a:prstGeom>
              <a:noFill/>
              <a:ln w="1588">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65" name="Line 454"/>
              <p:cNvSpPr>
                <a:spLocks noChangeShapeType="1"/>
              </p:cNvSpPr>
              <p:nvPr/>
            </p:nvSpPr>
            <p:spPr bwMode="auto">
              <a:xfrm flipV="1">
                <a:off x="2523" y="3032"/>
                <a:ext cx="1" cy="93"/>
              </a:xfrm>
              <a:prstGeom prst="line">
                <a:avLst/>
              </a:prstGeom>
              <a:noFill/>
              <a:ln w="1588">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66" name="Freeform 455"/>
              <p:cNvSpPr>
                <a:spLocks/>
              </p:cNvSpPr>
              <p:nvPr/>
            </p:nvSpPr>
            <p:spPr bwMode="auto">
              <a:xfrm>
                <a:off x="2474" y="2944"/>
                <a:ext cx="389" cy="135"/>
              </a:xfrm>
              <a:custGeom>
                <a:avLst/>
                <a:gdLst>
                  <a:gd name="T0" fmla="*/ 5 w 389"/>
                  <a:gd name="T1" fmla="*/ 31 h 135"/>
                  <a:gd name="T2" fmla="*/ 8 w 389"/>
                  <a:gd name="T3" fmla="*/ 22 h 135"/>
                  <a:gd name="T4" fmla="*/ 13 w 389"/>
                  <a:gd name="T5" fmla="*/ 15 h 135"/>
                  <a:gd name="T6" fmla="*/ 20 w 389"/>
                  <a:gd name="T7" fmla="*/ 9 h 135"/>
                  <a:gd name="T8" fmla="*/ 29 w 389"/>
                  <a:gd name="T9" fmla="*/ 5 h 135"/>
                  <a:gd name="T10" fmla="*/ 37 w 389"/>
                  <a:gd name="T11" fmla="*/ 5 h 135"/>
                  <a:gd name="T12" fmla="*/ 45 w 389"/>
                  <a:gd name="T13" fmla="*/ 7 h 135"/>
                  <a:gd name="T14" fmla="*/ 51 w 389"/>
                  <a:gd name="T15" fmla="*/ 8 h 135"/>
                  <a:gd name="T16" fmla="*/ 59 w 389"/>
                  <a:gd name="T17" fmla="*/ 6 h 135"/>
                  <a:gd name="T18" fmla="*/ 68 w 389"/>
                  <a:gd name="T19" fmla="*/ 3 h 135"/>
                  <a:gd name="T20" fmla="*/ 77 w 389"/>
                  <a:gd name="T21" fmla="*/ 1 h 135"/>
                  <a:gd name="T22" fmla="*/ 87 w 389"/>
                  <a:gd name="T23" fmla="*/ 0 h 135"/>
                  <a:gd name="T24" fmla="*/ 307 w 389"/>
                  <a:gd name="T25" fmla="*/ 0 h 135"/>
                  <a:gd name="T26" fmla="*/ 316 w 389"/>
                  <a:gd name="T27" fmla="*/ 3 h 135"/>
                  <a:gd name="T28" fmla="*/ 325 w 389"/>
                  <a:gd name="T29" fmla="*/ 5 h 135"/>
                  <a:gd name="T30" fmla="*/ 335 w 389"/>
                  <a:gd name="T31" fmla="*/ 8 h 135"/>
                  <a:gd name="T32" fmla="*/ 341 w 389"/>
                  <a:gd name="T33" fmla="*/ 8 h 135"/>
                  <a:gd name="T34" fmla="*/ 345 w 389"/>
                  <a:gd name="T35" fmla="*/ 6 h 135"/>
                  <a:gd name="T36" fmla="*/ 350 w 389"/>
                  <a:gd name="T37" fmla="*/ 5 h 135"/>
                  <a:gd name="T38" fmla="*/ 356 w 389"/>
                  <a:gd name="T39" fmla="*/ 5 h 135"/>
                  <a:gd name="T40" fmla="*/ 362 w 389"/>
                  <a:gd name="T41" fmla="*/ 6 h 135"/>
                  <a:gd name="T42" fmla="*/ 367 w 389"/>
                  <a:gd name="T43" fmla="*/ 9 h 135"/>
                  <a:gd name="T44" fmla="*/ 372 w 389"/>
                  <a:gd name="T45" fmla="*/ 12 h 135"/>
                  <a:gd name="T46" fmla="*/ 376 w 389"/>
                  <a:gd name="T47" fmla="*/ 17 h 135"/>
                  <a:gd name="T48" fmla="*/ 381 w 389"/>
                  <a:gd name="T49" fmla="*/ 25 h 135"/>
                  <a:gd name="T50" fmla="*/ 384 w 389"/>
                  <a:gd name="T51" fmla="*/ 35 h 135"/>
                  <a:gd name="T52" fmla="*/ 387 w 389"/>
                  <a:gd name="T53" fmla="*/ 50 h 135"/>
                  <a:gd name="T54" fmla="*/ 389 w 389"/>
                  <a:gd name="T55" fmla="*/ 71 h 135"/>
                  <a:gd name="T56" fmla="*/ 388 w 389"/>
                  <a:gd name="T57" fmla="*/ 95 h 135"/>
                  <a:gd name="T58" fmla="*/ 386 w 389"/>
                  <a:gd name="T59" fmla="*/ 116 h 135"/>
                  <a:gd name="T60" fmla="*/ 381 w 389"/>
                  <a:gd name="T61" fmla="*/ 134 h 135"/>
                  <a:gd name="T62" fmla="*/ 5 w 389"/>
                  <a:gd name="T63" fmla="*/ 129 h 135"/>
                  <a:gd name="T64" fmla="*/ 1 w 389"/>
                  <a:gd name="T65" fmla="*/ 110 h 135"/>
                  <a:gd name="T66" fmla="*/ 0 w 389"/>
                  <a:gd name="T67" fmla="*/ 90 h 135"/>
                  <a:gd name="T68" fmla="*/ 0 w 389"/>
                  <a:gd name="T69" fmla="*/ 73 h 135"/>
                  <a:gd name="T70" fmla="*/ 1 w 389"/>
                  <a:gd name="T71" fmla="*/ 52 h 135"/>
                  <a:gd name="T72" fmla="*/ 4 w 389"/>
                  <a:gd name="T73" fmla="*/ 36 h 13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89" h="135">
                    <a:moveTo>
                      <a:pt x="4" y="36"/>
                    </a:moveTo>
                    <a:lnTo>
                      <a:pt x="5" y="31"/>
                    </a:lnTo>
                    <a:lnTo>
                      <a:pt x="7" y="26"/>
                    </a:lnTo>
                    <a:lnTo>
                      <a:pt x="8" y="22"/>
                    </a:lnTo>
                    <a:lnTo>
                      <a:pt x="11" y="18"/>
                    </a:lnTo>
                    <a:lnTo>
                      <a:pt x="13" y="15"/>
                    </a:lnTo>
                    <a:lnTo>
                      <a:pt x="16" y="11"/>
                    </a:lnTo>
                    <a:lnTo>
                      <a:pt x="20" y="9"/>
                    </a:lnTo>
                    <a:lnTo>
                      <a:pt x="24" y="6"/>
                    </a:lnTo>
                    <a:lnTo>
                      <a:pt x="29" y="5"/>
                    </a:lnTo>
                    <a:lnTo>
                      <a:pt x="33" y="4"/>
                    </a:lnTo>
                    <a:lnTo>
                      <a:pt x="37" y="5"/>
                    </a:lnTo>
                    <a:lnTo>
                      <a:pt x="41" y="6"/>
                    </a:lnTo>
                    <a:lnTo>
                      <a:pt x="45" y="7"/>
                    </a:lnTo>
                    <a:lnTo>
                      <a:pt x="47" y="9"/>
                    </a:lnTo>
                    <a:lnTo>
                      <a:pt x="51" y="8"/>
                    </a:lnTo>
                    <a:lnTo>
                      <a:pt x="55" y="7"/>
                    </a:lnTo>
                    <a:lnTo>
                      <a:pt x="59" y="6"/>
                    </a:lnTo>
                    <a:lnTo>
                      <a:pt x="64" y="4"/>
                    </a:lnTo>
                    <a:lnTo>
                      <a:pt x="68" y="3"/>
                    </a:lnTo>
                    <a:lnTo>
                      <a:pt x="73" y="2"/>
                    </a:lnTo>
                    <a:lnTo>
                      <a:pt x="77" y="1"/>
                    </a:lnTo>
                    <a:lnTo>
                      <a:pt x="81" y="0"/>
                    </a:lnTo>
                    <a:lnTo>
                      <a:pt x="87" y="0"/>
                    </a:lnTo>
                    <a:lnTo>
                      <a:pt x="302" y="0"/>
                    </a:lnTo>
                    <a:lnTo>
                      <a:pt x="307" y="0"/>
                    </a:lnTo>
                    <a:lnTo>
                      <a:pt x="312" y="2"/>
                    </a:lnTo>
                    <a:lnTo>
                      <a:pt x="316" y="3"/>
                    </a:lnTo>
                    <a:lnTo>
                      <a:pt x="320" y="3"/>
                    </a:lnTo>
                    <a:lnTo>
                      <a:pt x="325" y="5"/>
                    </a:lnTo>
                    <a:lnTo>
                      <a:pt x="329" y="6"/>
                    </a:lnTo>
                    <a:lnTo>
                      <a:pt x="335" y="8"/>
                    </a:lnTo>
                    <a:lnTo>
                      <a:pt x="339" y="9"/>
                    </a:lnTo>
                    <a:lnTo>
                      <a:pt x="341" y="8"/>
                    </a:lnTo>
                    <a:lnTo>
                      <a:pt x="343" y="6"/>
                    </a:lnTo>
                    <a:lnTo>
                      <a:pt x="345" y="6"/>
                    </a:lnTo>
                    <a:lnTo>
                      <a:pt x="347" y="5"/>
                    </a:lnTo>
                    <a:lnTo>
                      <a:pt x="350" y="5"/>
                    </a:lnTo>
                    <a:lnTo>
                      <a:pt x="353" y="5"/>
                    </a:lnTo>
                    <a:lnTo>
                      <a:pt x="356" y="5"/>
                    </a:lnTo>
                    <a:lnTo>
                      <a:pt x="359" y="6"/>
                    </a:lnTo>
                    <a:lnTo>
                      <a:pt x="362" y="6"/>
                    </a:lnTo>
                    <a:lnTo>
                      <a:pt x="364" y="7"/>
                    </a:lnTo>
                    <a:lnTo>
                      <a:pt x="367" y="9"/>
                    </a:lnTo>
                    <a:lnTo>
                      <a:pt x="370" y="11"/>
                    </a:lnTo>
                    <a:lnTo>
                      <a:pt x="372" y="12"/>
                    </a:lnTo>
                    <a:lnTo>
                      <a:pt x="374" y="14"/>
                    </a:lnTo>
                    <a:lnTo>
                      <a:pt x="376" y="17"/>
                    </a:lnTo>
                    <a:lnTo>
                      <a:pt x="378" y="20"/>
                    </a:lnTo>
                    <a:lnTo>
                      <a:pt x="381" y="25"/>
                    </a:lnTo>
                    <a:lnTo>
                      <a:pt x="383" y="30"/>
                    </a:lnTo>
                    <a:lnTo>
                      <a:pt x="384" y="35"/>
                    </a:lnTo>
                    <a:lnTo>
                      <a:pt x="386" y="43"/>
                    </a:lnTo>
                    <a:lnTo>
                      <a:pt x="387" y="50"/>
                    </a:lnTo>
                    <a:lnTo>
                      <a:pt x="388" y="61"/>
                    </a:lnTo>
                    <a:lnTo>
                      <a:pt x="389" y="71"/>
                    </a:lnTo>
                    <a:lnTo>
                      <a:pt x="389" y="83"/>
                    </a:lnTo>
                    <a:lnTo>
                      <a:pt x="388" y="95"/>
                    </a:lnTo>
                    <a:lnTo>
                      <a:pt x="387" y="105"/>
                    </a:lnTo>
                    <a:lnTo>
                      <a:pt x="386" y="116"/>
                    </a:lnTo>
                    <a:lnTo>
                      <a:pt x="384" y="128"/>
                    </a:lnTo>
                    <a:lnTo>
                      <a:pt x="381" y="134"/>
                    </a:lnTo>
                    <a:lnTo>
                      <a:pt x="7" y="135"/>
                    </a:lnTo>
                    <a:lnTo>
                      <a:pt x="5" y="129"/>
                    </a:lnTo>
                    <a:lnTo>
                      <a:pt x="3" y="120"/>
                    </a:lnTo>
                    <a:lnTo>
                      <a:pt x="1" y="110"/>
                    </a:lnTo>
                    <a:lnTo>
                      <a:pt x="1" y="99"/>
                    </a:lnTo>
                    <a:lnTo>
                      <a:pt x="0" y="90"/>
                    </a:lnTo>
                    <a:lnTo>
                      <a:pt x="0" y="84"/>
                    </a:lnTo>
                    <a:lnTo>
                      <a:pt x="0" y="73"/>
                    </a:lnTo>
                    <a:lnTo>
                      <a:pt x="1" y="61"/>
                    </a:lnTo>
                    <a:lnTo>
                      <a:pt x="1" y="52"/>
                    </a:lnTo>
                    <a:lnTo>
                      <a:pt x="3" y="41"/>
                    </a:lnTo>
                    <a:lnTo>
                      <a:pt x="4" y="36"/>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567" name="Freeform 456"/>
              <p:cNvSpPr>
                <a:spLocks/>
              </p:cNvSpPr>
              <p:nvPr/>
            </p:nvSpPr>
            <p:spPr bwMode="auto">
              <a:xfrm>
                <a:off x="2513" y="2851"/>
                <a:ext cx="310" cy="103"/>
              </a:xfrm>
              <a:custGeom>
                <a:avLst/>
                <a:gdLst>
                  <a:gd name="T0" fmla="*/ 15 w 310"/>
                  <a:gd name="T1" fmla="*/ 21 h 103"/>
                  <a:gd name="T2" fmla="*/ 17 w 310"/>
                  <a:gd name="T3" fmla="*/ 17 h 103"/>
                  <a:gd name="T4" fmla="*/ 19 w 310"/>
                  <a:gd name="T5" fmla="*/ 13 h 103"/>
                  <a:gd name="T6" fmla="*/ 23 w 310"/>
                  <a:gd name="T7" fmla="*/ 9 h 103"/>
                  <a:gd name="T8" fmla="*/ 26 w 310"/>
                  <a:gd name="T9" fmla="*/ 7 h 103"/>
                  <a:gd name="T10" fmla="*/ 31 w 310"/>
                  <a:gd name="T11" fmla="*/ 4 h 103"/>
                  <a:gd name="T12" fmla="*/ 36 w 310"/>
                  <a:gd name="T13" fmla="*/ 1 h 103"/>
                  <a:gd name="T14" fmla="*/ 45 w 310"/>
                  <a:gd name="T15" fmla="*/ 0 h 103"/>
                  <a:gd name="T16" fmla="*/ 262 w 310"/>
                  <a:gd name="T17" fmla="*/ 0 h 103"/>
                  <a:gd name="T18" fmla="*/ 268 w 310"/>
                  <a:gd name="T19" fmla="*/ 0 h 103"/>
                  <a:gd name="T20" fmla="*/ 273 w 310"/>
                  <a:gd name="T21" fmla="*/ 1 h 103"/>
                  <a:gd name="T22" fmla="*/ 279 w 310"/>
                  <a:gd name="T23" fmla="*/ 4 h 103"/>
                  <a:gd name="T24" fmla="*/ 285 w 310"/>
                  <a:gd name="T25" fmla="*/ 8 h 103"/>
                  <a:gd name="T26" fmla="*/ 289 w 310"/>
                  <a:gd name="T27" fmla="*/ 12 h 103"/>
                  <a:gd name="T28" fmla="*/ 292 w 310"/>
                  <a:gd name="T29" fmla="*/ 17 h 103"/>
                  <a:gd name="T30" fmla="*/ 294 w 310"/>
                  <a:gd name="T31" fmla="*/ 22 h 103"/>
                  <a:gd name="T32" fmla="*/ 295 w 310"/>
                  <a:gd name="T33" fmla="*/ 28 h 103"/>
                  <a:gd name="T34" fmla="*/ 304 w 310"/>
                  <a:gd name="T35" fmla="*/ 103 h 103"/>
                  <a:gd name="T36" fmla="*/ 291 w 310"/>
                  <a:gd name="T37" fmla="*/ 39 h 103"/>
                  <a:gd name="T38" fmla="*/ 288 w 310"/>
                  <a:gd name="T39" fmla="*/ 34 h 103"/>
                  <a:gd name="T40" fmla="*/ 284 w 310"/>
                  <a:gd name="T41" fmla="*/ 28 h 103"/>
                  <a:gd name="T42" fmla="*/ 278 w 310"/>
                  <a:gd name="T43" fmla="*/ 25 h 103"/>
                  <a:gd name="T44" fmla="*/ 274 w 310"/>
                  <a:gd name="T45" fmla="*/ 23 h 103"/>
                  <a:gd name="T46" fmla="*/ 269 w 310"/>
                  <a:gd name="T47" fmla="*/ 21 h 103"/>
                  <a:gd name="T48" fmla="*/ 43 w 310"/>
                  <a:gd name="T49" fmla="*/ 21 h 103"/>
                  <a:gd name="T50" fmla="*/ 37 w 310"/>
                  <a:gd name="T51" fmla="*/ 22 h 103"/>
                  <a:gd name="T52" fmla="*/ 32 w 310"/>
                  <a:gd name="T53" fmla="*/ 24 h 103"/>
                  <a:gd name="T54" fmla="*/ 28 w 310"/>
                  <a:gd name="T55" fmla="*/ 27 h 103"/>
                  <a:gd name="T56" fmla="*/ 24 w 310"/>
                  <a:gd name="T57" fmla="*/ 30 h 103"/>
                  <a:gd name="T58" fmla="*/ 20 w 310"/>
                  <a:gd name="T59" fmla="*/ 34 h 103"/>
                  <a:gd name="T60" fmla="*/ 19 w 310"/>
                  <a:gd name="T61" fmla="*/ 40 h 103"/>
                  <a:gd name="T62" fmla="*/ 7 w 310"/>
                  <a:gd name="T63" fmla="*/ 102 h 103"/>
                  <a:gd name="T64" fmla="*/ 14 w 310"/>
                  <a:gd name="T65" fmla="*/ 28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0" h="103">
                    <a:moveTo>
                      <a:pt x="14" y="25"/>
                    </a:moveTo>
                    <a:lnTo>
                      <a:pt x="15" y="21"/>
                    </a:lnTo>
                    <a:lnTo>
                      <a:pt x="16" y="19"/>
                    </a:lnTo>
                    <a:lnTo>
                      <a:pt x="17" y="17"/>
                    </a:lnTo>
                    <a:lnTo>
                      <a:pt x="18" y="15"/>
                    </a:lnTo>
                    <a:lnTo>
                      <a:pt x="19" y="13"/>
                    </a:lnTo>
                    <a:lnTo>
                      <a:pt x="21" y="12"/>
                    </a:lnTo>
                    <a:lnTo>
                      <a:pt x="23" y="9"/>
                    </a:lnTo>
                    <a:lnTo>
                      <a:pt x="24" y="8"/>
                    </a:lnTo>
                    <a:lnTo>
                      <a:pt x="26" y="7"/>
                    </a:lnTo>
                    <a:lnTo>
                      <a:pt x="29" y="5"/>
                    </a:lnTo>
                    <a:lnTo>
                      <a:pt x="31" y="4"/>
                    </a:lnTo>
                    <a:lnTo>
                      <a:pt x="33" y="3"/>
                    </a:lnTo>
                    <a:lnTo>
                      <a:pt x="36" y="1"/>
                    </a:lnTo>
                    <a:lnTo>
                      <a:pt x="39" y="0"/>
                    </a:lnTo>
                    <a:lnTo>
                      <a:pt x="45" y="0"/>
                    </a:lnTo>
                    <a:lnTo>
                      <a:pt x="259" y="0"/>
                    </a:lnTo>
                    <a:lnTo>
                      <a:pt x="262" y="0"/>
                    </a:lnTo>
                    <a:lnTo>
                      <a:pt x="265" y="0"/>
                    </a:lnTo>
                    <a:lnTo>
                      <a:pt x="268" y="0"/>
                    </a:lnTo>
                    <a:lnTo>
                      <a:pt x="270" y="1"/>
                    </a:lnTo>
                    <a:lnTo>
                      <a:pt x="273" y="1"/>
                    </a:lnTo>
                    <a:lnTo>
                      <a:pt x="276" y="2"/>
                    </a:lnTo>
                    <a:lnTo>
                      <a:pt x="279" y="4"/>
                    </a:lnTo>
                    <a:lnTo>
                      <a:pt x="282" y="6"/>
                    </a:lnTo>
                    <a:lnTo>
                      <a:pt x="285" y="8"/>
                    </a:lnTo>
                    <a:lnTo>
                      <a:pt x="287" y="10"/>
                    </a:lnTo>
                    <a:lnTo>
                      <a:pt x="289" y="12"/>
                    </a:lnTo>
                    <a:lnTo>
                      <a:pt x="291" y="15"/>
                    </a:lnTo>
                    <a:lnTo>
                      <a:pt x="292" y="17"/>
                    </a:lnTo>
                    <a:lnTo>
                      <a:pt x="293" y="20"/>
                    </a:lnTo>
                    <a:lnTo>
                      <a:pt x="294" y="22"/>
                    </a:lnTo>
                    <a:lnTo>
                      <a:pt x="295" y="25"/>
                    </a:lnTo>
                    <a:lnTo>
                      <a:pt x="295" y="28"/>
                    </a:lnTo>
                    <a:lnTo>
                      <a:pt x="310" y="100"/>
                    </a:lnTo>
                    <a:lnTo>
                      <a:pt x="304" y="103"/>
                    </a:lnTo>
                    <a:lnTo>
                      <a:pt x="291" y="43"/>
                    </a:lnTo>
                    <a:lnTo>
                      <a:pt x="291" y="39"/>
                    </a:lnTo>
                    <a:lnTo>
                      <a:pt x="289" y="36"/>
                    </a:lnTo>
                    <a:lnTo>
                      <a:pt x="288" y="34"/>
                    </a:lnTo>
                    <a:lnTo>
                      <a:pt x="286" y="30"/>
                    </a:lnTo>
                    <a:lnTo>
                      <a:pt x="284" y="28"/>
                    </a:lnTo>
                    <a:lnTo>
                      <a:pt x="281" y="26"/>
                    </a:lnTo>
                    <a:lnTo>
                      <a:pt x="278" y="25"/>
                    </a:lnTo>
                    <a:lnTo>
                      <a:pt x="276" y="23"/>
                    </a:lnTo>
                    <a:lnTo>
                      <a:pt x="274" y="23"/>
                    </a:lnTo>
                    <a:lnTo>
                      <a:pt x="271" y="22"/>
                    </a:lnTo>
                    <a:lnTo>
                      <a:pt x="269" y="21"/>
                    </a:lnTo>
                    <a:lnTo>
                      <a:pt x="267" y="21"/>
                    </a:lnTo>
                    <a:lnTo>
                      <a:pt x="43" y="21"/>
                    </a:lnTo>
                    <a:lnTo>
                      <a:pt x="40" y="21"/>
                    </a:lnTo>
                    <a:lnTo>
                      <a:pt x="37" y="22"/>
                    </a:lnTo>
                    <a:lnTo>
                      <a:pt x="35" y="23"/>
                    </a:lnTo>
                    <a:lnTo>
                      <a:pt x="32" y="24"/>
                    </a:lnTo>
                    <a:lnTo>
                      <a:pt x="30" y="25"/>
                    </a:lnTo>
                    <a:lnTo>
                      <a:pt x="28" y="27"/>
                    </a:lnTo>
                    <a:lnTo>
                      <a:pt x="25" y="28"/>
                    </a:lnTo>
                    <a:lnTo>
                      <a:pt x="24" y="30"/>
                    </a:lnTo>
                    <a:lnTo>
                      <a:pt x="22" y="32"/>
                    </a:lnTo>
                    <a:lnTo>
                      <a:pt x="20" y="34"/>
                    </a:lnTo>
                    <a:lnTo>
                      <a:pt x="19" y="37"/>
                    </a:lnTo>
                    <a:lnTo>
                      <a:pt x="19" y="40"/>
                    </a:lnTo>
                    <a:lnTo>
                      <a:pt x="18" y="43"/>
                    </a:lnTo>
                    <a:lnTo>
                      <a:pt x="7" y="102"/>
                    </a:lnTo>
                    <a:lnTo>
                      <a:pt x="0" y="99"/>
                    </a:lnTo>
                    <a:lnTo>
                      <a:pt x="14" y="28"/>
                    </a:lnTo>
                    <a:lnTo>
                      <a:pt x="14" y="25"/>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568" name="Line 457"/>
              <p:cNvSpPr>
                <a:spLocks noChangeShapeType="1"/>
              </p:cNvSpPr>
              <p:nvPr/>
            </p:nvSpPr>
            <p:spPr bwMode="auto">
              <a:xfrm flipH="1">
                <a:off x="2531" y="2879"/>
                <a:ext cx="59" cy="59"/>
              </a:xfrm>
              <a:prstGeom prst="line">
                <a:avLst/>
              </a:prstGeom>
              <a:noFill/>
              <a:ln w="1588">
                <a:solidFill>
                  <a:srgbClr val="C0FF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69" name="Line 458"/>
              <p:cNvSpPr>
                <a:spLocks noChangeShapeType="1"/>
              </p:cNvSpPr>
              <p:nvPr/>
            </p:nvSpPr>
            <p:spPr bwMode="auto">
              <a:xfrm flipH="1">
                <a:off x="2562" y="2899"/>
                <a:ext cx="30" cy="29"/>
              </a:xfrm>
              <a:prstGeom prst="line">
                <a:avLst/>
              </a:prstGeom>
              <a:noFill/>
              <a:ln w="1588">
                <a:solidFill>
                  <a:srgbClr val="C0FF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70" name="Rectangle 459"/>
              <p:cNvSpPr>
                <a:spLocks noChangeArrowheads="1"/>
              </p:cNvSpPr>
              <p:nvPr/>
            </p:nvSpPr>
            <p:spPr bwMode="auto">
              <a:xfrm>
                <a:off x="2496" y="3029"/>
                <a:ext cx="27" cy="13"/>
              </a:xfrm>
              <a:prstGeom prst="rect">
                <a:avLst/>
              </a:prstGeom>
              <a:solidFill>
                <a:srgbClr val="FFFF00"/>
              </a:solidFill>
              <a:ln w="1588">
                <a:solidFill>
                  <a:srgbClr val="80808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71" name="Rectangle 460"/>
              <p:cNvSpPr>
                <a:spLocks noChangeArrowheads="1"/>
              </p:cNvSpPr>
              <p:nvPr/>
            </p:nvSpPr>
            <p:spPr bwMode="auto">
              <a:xfrm>
                <a:off x="2813" y="3030"/>
                <a:ext cx="27" cy="13"/>
              </a:xfrm>
              <a:prstGeom prst="rect">
                <a:avLst/>
              </a:prstGeom>
              <a:solidFill>
                <a:srgbClr val="FFFF00"/>
              </a:solidFill>
              <a:ln w="1588">
                <a:solidFill>
                  <a:srgbClr val="80808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72" name="Freeform 461"/>
              <p:cNvSpPr>
                <a:spLocks/>
              </p:cNvSpPr>
              <p:nvPr/>
            </p:nvSpPr>
            <p:spPr bwMode="auto">
              <a:xfrm>
                <a:off x="2545" y="2974"/>
                <a:ext cx="246" cy="5"/>
              </a:xfrm>
              <a:custGeom>
                <a:avLst/>
                <a:gdLst>
                  <a:gd name="T0" fmla="*/ 123 w 246"/>
                  <a:gd name="T1" fmla="*/ 1 h 5"/>
                  <a:gd name="T2" fmla="*/ 246 w 246"/>
                  <a:gd name="T3" fmla="*/ 0 h 5"/>
                  <a:gd name="T4" fmla="*/ 246 w 246"/>
                  <a:gd name="T5" fmla="*/ 4 h 5"/>
                  <a:gd name="T6" fmla="*/ 123 w 246"/>
                  <a:gd name="T7" fmla="*/ 5 h 5"/>
                  <a:gd name="T8" fmla="*/ 0 w 246"/>
                  <a:gd name="T9" fmla="*/ 4 h 5"/>
                  <a:gd name="T10" fmla="*/ 0 w 246"/>
                  <a:gd name="T11" fmla="*/ 0 h 5"/>
                  <a:gd name="T12" fmla="*/ 123 w 246"/>
                  <a:gd name="T13" fmla="*/ 1 h 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6" h="5">
                    <a:moveTo>
                      <a:pt x="123" y="1"/>
                    </a:moveTo>
                    <a:lnTo>
                      <a:pt x="246" y="0"/>
                    </a:lnTo>
                    <a:lnTo>
                      <a:pt x="246" y="4"/>
                    </a:lnTo>
                    <a:lnTo>
                      <a:pt x="123" y="5"/>
                    </a:lnTo>
                    <a:lnTo>
                      <a:pt x="0" y="4"/>
                    </a:lnTo>
                    <a:lnTo>
                      <a:pt x="0" y="0"/>
                    </a:lnTo>
                    <a:lnTo>
                      <a:pt x="123" y="1"/>
                    </a:lnTo>
                    <a:close/>
                  </a:path>
                </a:pathLst>
              </a:custGeom>
              <a:solidFill>
                <a:srgbClr val="A0A0A0"/>
              </a:solidFill>
              <a:ln w="1588">
                <a:solidFill>
                  <a:srgbClr val="404040"/>
                </a:solidFill>
                <a:prstDash val="solid"/>
                <a:round/>
                <a:headEnd/>
                <a:tailEnd/>
              </a:ln>
            </p:spPr>
            <p:txBody>
              <a:bodyPr/>
              <a:lstStyle/>
              <a:p>
                <a:endParaRPr lang="fr-FR"/>
              </a:p>
            </p:txBody>
          </p:sp>
          <p:sp>
            <p:nvSpPr>
              <p:cNvPr id="17573" name="Freeform 462"/>
              <p:cNvSpPr>
                <a:spLocks/>
              </p:cNvSpPr>
              <p:nvPr/>
            </p:nvSpPr>
            <p:spPr bwMode="auto">
              <a:xfrm>
                <a:off x="2545" y="2984"/>
                <a:ext cx="246" cy="5"/>
              </a:xfrm>
              <a:custGeom>
                <a:avLst/>
                <a:gdLst>
                  <a:gd name="T0" fmla="*/ 123 w 246"/>
                  <a:gd name="T1" fmla="*/ 1 h 5"/>
                  <a:gd name="T2" fmla="*/ 246 w 246"/>
                  <a:gd name="T3" fmla="*/ 0 h 5"/>
                  <a:gd name="T4" fmla="*/ 246 w 246"/>
                  <a:gd name="T5" fmla="*/ 4 h 5"/>
                  <a:gd name="T6" fmla="*/ 123 w 246"/>
                  <a:gd name="T7" fmla="*/ 5 h 5"/>
                  <a:gd name="T8" fmla="*/ 0 w 246"/>
                  <a:gd name="T9" fmla="*/ 4 h 5"/>
                  <a:gd name="T10" fmla="*/ 0 w 246"/>
                  <a:gd name="T11" fmla="*/ 0 h 5"/>
                  <a:gd name="T12" fmla="*/ 123 w 246"/>
                  <a:gd name="T13" fmla="*/ 1 h 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6" h="5">
                    <a:moveTo>
                      <a:pt x="123" y="1"/>
                    </a:moveTo>
                    <a:lnTo>
                      <a:pt x="246" y="0"/>
                    </a:lnTo>
                    <a:lnTo>
                      <a:pt x="246" y="4"/>
                    </a:lnTo>
                    <a:lnTo>
                      <a:pt x="123" y="5"/>
                    </a:lnTo>
                    <a:lnTo>
                      <a:pt x="0" y="4"/>
                    </a:lnTo>
                    <a:lnTo>
                      <a:pt x="0" y="0"/>
                    </a:lnTo>
                    <a:lnTo>
                      <a:pt x="123" y="1"/>
                    </a:lnTo>
                    <a:close/>
                  </a:path>
                </a:pathLst>
              </a:custGeom>
              <a:solidFill>
                <a:srgbClr val="A0A0A0"/>
              </a:solidFill>
              <a:ln w="1588">
                <a:solidFill>
                  <a:srgbClr val="404040"/>
                </a:solidFill>
                <a:prstDash val="solid"/>
                <a:round/>
                <a:headEnd/>
                <a:tailEnd/>
              </a:ln>
            </p:spPr>
            <p:txBody>
              <a:bodyPr/>
              <a:lstStyle/>
              <a:p>
                <a:endParaRPr lang="fr-FR"/>
              </a:p>
            </p:txBody>
          </p:sp>
          <p:sp>
            <p:nvSpPr>
              <p:cNvPr id="17574" name="Freeform 463"/>
              <p:cNvSpPr>
                <a:spLocks/>
              </p:cNvSpPr>
              <p:nvPr/>
            </p:nvSpPr>
            <p:spPr bwMode="auto">
              <a:xfrm>
                <a:off x="2545" y="2994"/>
                <a:ext cx="246" cy="5"/>
              </a:xfrm>
              <a:custGeom>
                <a:avLst/>
                <a:gdLst>
                  <a:gd name="T0" fmla="*/ 123 w 246"/>
                  <a:gd name="T1" fmla="*/ 1 h 5"/>
                  <a:gd name="T2" fmla="*/ 246 w 246"/>
                  <a:gd name="T3" fmla="*/ 0 h 5"/>
                  <a:gd name="T4" fmla="*/ 246 w 246"/>
                  <a:gd name="T5" fmla="*/ 4 h 5"/>
                  <a:gd name="T6" fmla="*/ 123 w 246"/>
                  <a:gd name="T7" fmla="*/ 5 h 5"/>
                  <a:gd name="T8" fmla="*/ 0 w 246"/>
                  <a:gd name="T9" fmla="*/ 4 h 5"/>
                  <a:gd name="T10" fmla="*/ 0 w 246"/>
                  <a:gd name="T11" fmla="*/ 0 h 5"/>
                  <a:gd name="T12" fmla="*/ 123 w 246"/>
                  <a:gd name="T13" fmla="*/ 1 h 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6" h="5">
                    <a:moveTo>
                      <a:pt x="123" y="1"/>
                    </a:moveTo>
                    <a:lnTo>
                      <a:pt x="246" y="0"/>
                    </a:lnTo>
                    <a:lnTo>
                      <a:pt x="246" y="4"/>
                    </a:lnTo>
                    <a:lnTo>
                      <a:pt x="123" y="5"/>
                    </a:lnTo>
                    <a:lnTo>
                      <a:pt x="0" y="4"/>
                    </a:lnTo>
                    <a:lnTo>
                      <a:pt x="0" y="0"/>
                    </a:lnTo>
                    <a:lnTo>
                      <a:pt x="123" y="1"/>
                    </a:lnTo>
                    <a:close/>
                  </a:path>
                </a:pathLst>
              </a:custGeom>
              <a:solidFill>
                <a:srgbClr val="A0A0A0"/>
              </a:solidFill>
              <a:ln w="1588">
                <a:solidFill>
                  <a:srgbClr val="404040"/>
                </a:solidFill>
                <a:prstDash val="solid"/>
                <a:round/>
                <a:headEnd/>
                <a:tailEnd/>
              </a:ln>
            </p:spPr>
            <p:txBody>
              <a:bodyPr/>
              <a:lstStyle/>
              <a:p>
                <a:endParaRPr lang="fr-FR"/>
              </a:p>
            </p:txBody>
          </p:sp>
          <p:sp>
            <p:nvSpPr>
              <p:cNvPr id="17575" name="Freeform 464"/>
              <p:cNvSpPr>
                <a:spLocks/>
              </p:cNvSpPr>
              <p:nvPr/>
            </p:nvSpPr>
            <p:spPr bwMode="auto">
              <a:xfrm>
                <a:off x="2545" y="3004"/>
                <a:ext cx="246" cy="4"/>
              </a:xfrm>
              <a:custGeom>
                <a:avLst/>
                <a:gdLst>
                  <a:gd name="T0" fmla="*/ 123 w 246"/>
                  <a:gd name="T1" fmla="*/ 0 h 4"/>
                  <a:gd name="T2" fmla="*/ 246 w 246"/>
                  <a:gd name="T3" fmla="*/ 0 h 4"/>
                  <a:gd name="T4" fmla="*/ 246 w 246"/>
                  <a:gd name="T5" fmla="*/ 3 h 4"/>
                  <a:gd name="T6" fmla="*/ 123 w 246"/>
                  <a:gd name="T7" fmla="*/ 4 h 4"/>
                  <a:gd name="T8" fmla="*/ 0 w 246"/>
                  <a:gd name="T9" fmla="*/ 3 h 4"/>
                  <a:gd name="T10" fmla="*/ 0 w 246"/>
                  <a:gd name="T11" fmla="*/ 0 h 4"/>
                  <a:gd name="T12" fmla="*/ 123 w 246"/>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6" h="4">
                    <a:moveTo>
                      <a:pt x="123" y="0"/>
                    </a:moveTo>
                    <a:lnTo>
                      <a:pt x="246" y="0"/>
                    </a:lnTo>
                    <a:lnTo>
                      <a:pt x="246" y="3"/>
                    </a:lnTo>
                    <a:lnTo>
                      <a:pt x="123" y="4"/>
                    </a:lnTo>
                    <a:lnTo>
                      <a:pt x="0" y="3"/>
                    </a:lnTo>
                    <a:lnTo>
                      <a:pt x="0" y="0"/>
                    </a:lnTo>
                    <a:lnTo>
                      <a:pt x="123" y="0"/>
                    </a:lnTo>
                    <a:close/>
                  </a:path>
                </a:pathLst>
              </a:custGeom>
              <a:solidFill>
                <a:srgbClr val="A0A0A0"/>
              </a:solidFill>
              <a:ln w="1588">
                <a:solidFill>
                  <a:srgbClr val="404040"/>
                </a:solidFill>
                <a:prstDash val="solid"/>
                <a:round/>
                <a:headEnd/>
                <a:tailEnd/>
              </a:ln>
            </p:spPr>
            <p:txBody>
              <a:bodyPr/>
              <a:lstStyle/>
              <a:p>
                <a:endParaRPr lang="fr-FR"/>
              </a:p>
            </p:txBody>
          </p:sp>
          <p:sp>
            <p:nvSpPr>
              <p:cNvPr id="17576" name="Freeform 465"/>
              <p:cNvSpPr>
                <a:spLocks/>
              </p:cNvSpPr>
              <p:nvPr/>
            </p:nvSpPr>
            <p:spPr bwMode="auto">
              <a:xfrm>
                <a:off x="2545" y="3013"/>
                <a:ext cx="246" cy="5"/>
              </a:xfrm>
              <a:custGeom>
                <a:avLst/>
                <a:gdLst>
                  <a:gd name="T0" fmla="*/ 123 w 246"/>
                  <a:gd name="T1" fmla="*/ 1 h 5"/>
                  <a:gd name="T2" fmla="*/ 246 w 246"/>
                  <a:gd name="T3" fmla="*/ 0 h 5"/>
                  <a:gd name="T4" fmla="*/ 246 w 246"/>
                  <a:gd name="T5" fmla="*/ 4 h 5"/>
                  <a:gd name="T6" fmla="*/ 123 w 246"/>
                  <a:gd name="T7" fmla="*/ 5 h 5"/>
                  <a:gd name="T8" fmla="*/ 0 w 246"/>
                  <a:gd name="T9" fmla="*/ 4 h 5"/>
                  <a:gd name="T10" fmla="*/ 0 w 246"/>
                  <a:gd name="T11" fmla="*/ 0 h 5"/>
                  <a:gd name="T12" fmla="*/ 123 w 246"/>
                  <a:gd name="T13" fmla="*/ 1 h 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6" h="5">
                    <a:moveTo>
                      <a:pt x="123" y="1"/>
                    </a:moveTo>
                    <a:lnTo>
                      <a:pt x="246" y="0"/>
                    </a:lnTo>
                    <a:lnTo>
                      <a:pt x="246" y="4"/>
                    </a:lnTo>
                    <a:lnTo>
                      <a:pt x="123" y="5"/>
                    </a:lnTo>
                    <a:lnTo>
                      <a:pt x="0" y="4"/>
                    </a:lnTo>
                    <a:lnTo>
                      <a:pt x="0" y="0"/>
                    </a:lnTo>
                    <a:lnTo>
                      <a:pt x="123" y="1"/>
                    </a:lnTo>
                    <a:close/>
                  </a:path>
                </a:pathLst>
              </a:custGeom>
              <a:solidFill>
                <a:srgbClr val="A0A0A0"/>
              </a:solidFill>
              <a:ln w="1588">
                <a:solidFill>
                  <a:srgbClr val="404040"/>
                </a:solidFill>
                <a:prstDash val="solid"/>
                <a:round/>
                <a:headEnd/>
                <a:tailEnd/>
              </a:ln>
            </p:spPr>
            <p:txBody>
              <a:bodyPr/>
              <a:lstStyle/>
              <a:p>
                <a:endParaRPr lang="fr-FR"/>
              </a:p>
            </p:txBody>
          </p:sp>
          <p:sp>
            <p:nvSpPr>
              <p:cNvPr id="17577" name="Freeform 466"/>
              <p:cNvSpPr>
                <a:spLocks/>
              </p:cNvSpPr>
              <p:nvPr/>
            </p:nvSpPr>
            <p:spPr bwMode="auto">
              <a:xfrm>
                <a:off x="2545" y="3023"/>
                <a:ext cx="246" cy="5"/>
              </a:xfrm>
              <a:custGeom>
                <a:avLst/>
                <a:gdLst>
                  <a:gd name="T0" fmla="*/ 123 w 246"/>
                  <a:gd name="T1" fmla="*/ 1 h 5"/>
                  <a:gd name="T2" fmla="*/ 246 w 246"/>
                  <a:gd name="T3" fmla="*/ 0 h 5"/>
                  <a:gd name="T4" fmla="*/ 246 w 246"/>
                  <a:gd name="T5" fmla="*/ 4 h 5"/>
                  <a:gd name="T6" fmla="*/ 123 w 246"/>
                  <a:gd name="T7" fmla="*/ 5 h 5"/>
                  <a:gd name="T8" fmla="*/ 0 w 246"/>
                  <a:gd name="T9" fmla="*/ 4 h 5"/>
                  <a:gd name="T10" fmla="*/ 0 w 246"/>
                  <a:gd name="T11" fmla="*/ 0 h 5"/>
                  <a:gd name="T12" fmla="*/ 123 w 246"/>
                  <a:gd name="T13" fmla="*/ 1 h 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6" h="5">
                    <a:moveTo>
                      <a:pt x="123" y="1"/>
                    </a:moveTo>
                    <a:lnTo>
                      <a:pt x="246" y="0"/>
                    </a:lnTo>
                    <a:lnTo>
                      <a:pt x="246" y="4"/>
                    </a:lnTo>
                    <a:lnTo>
                      <a:pt x="123" y="5"/>
                    </a:lnTo>
                    <a:lnTo>
                      <a:pt x="0" y="4"/>
                    </a:lnTo>
                    <a:lnTo>
                      <a:pt x="0" y="0"/>
                    </a:lnTo>
                    <a:lnTo>
                      <a:pt x="123" y="1"/>
                    </a:lnTo>
                    <a:close/>
                  </a:path>
                </a:pathLst>
              </a:custGeom>
              <a:solidFill>
                <a:srgbClr val="A0A0A0"/>
              </a:solidFill>
              <a:ln w="1588">
                <a:solidFill>
                  <a:srgbClr val="404040"/>
                </a:solidFill>
                <a:prstDash val="solid"/>
                <a:round/>
                <a:headEnd/>
                <a:tailEnd/>
              </a:ln>
            </p:spPr>
            <p:txBody>
              <a:bodyPr/>
              <a:lstStyle/>
              <a:p>
                <a:endParaRPr lang="fr-FR"/>
              </a:p>
            </p:txBody>
          </p:sp>
          <p:sp>
            <p:nvSpPr>
              <p:cNvPr id="17578" name="Freeform 467"/>
              <p:cNvSpPr>
                <a:spLocks/>
              </p:cNvSpPr>
              <p:nvPr/>
            </p:nvSpPr>
            <p:spPr bwMode="auto">
              <a:xfrm>
                <a:off x="2657" y="2957"/>
                <a:ext cx="22" cy="7"/>
              </a:xfrm>
              <a:custGeom>
                <a:avLst/>
                <a:gdLst>
                  <a:gd name="T0" fmla="*/ 5 w 22"/>
                  <a:gd name="T1" fmla="*/ 0 h 7"/>
                  <a:gd name="T2" fmla="*/ 11 w 22"/>
                  <a:gd name="T3" fmla="*/ 5 h 7"/>
                  <a:gd name="T4" fmla="*/ 18 w 22"/>
                  <a:gd name="T5" fmla="*/ 0 h 7"/>
                  <a:gd name="T6" fmla="*/ 22 w 22"/>
                  <a:gd name="T7" fmla="*/ 0 h 7"/>
                  <a:gd name="T8" fmla="*/ 11 w 22"/>
                  <a:gd name="T9" fmla="*/ 7 h 7"/>
                  <a:gd name="T10" fmla="*/ 0 w 22"/>
                  <a:gd name="T11" fmla="*/ 0 h 7"/>
                  <a:gd name="T12" fmla="*/ 5 w 22"/>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7">
                    <a:moveTo>
                      <a:pt x="5" y="0"/>
                    </a:moveTo>
                    <a:lnTo>
                      <a:pt x="11" y="5"/>
                    </a:lnTo>
                    <a:lnTo>
                      <a:pt x="18" y="0"/>
                    </a:lnTo>
                    <a:lnTo>
                      <a:pt x="22" y="0"/>
                    </a:lnTo>
                    <a:lnTo>
                      <a:pt x="11" y="7"/>
                    </a:lnTo>
                    <a:lnTo>
                      <a:pt x="0" y="0"/>
                    </a:lnTo>
                    <a:lnTo>
                      <a:pt x="5" y="0"/>
                    </a:lnTo>
                    <a:close/>
                  </a:path>
                </a:pathLst>
              </a:custGeom>
              <a:solidFill>
                <a:srgbClr val="606060"/>
              </a:solidFill>
              <a:ln w="1588">
                <a:solidFill>
                  <a:srgbClr val="A0A0A0"/>
                </a:solidFill>
                <a:prstDash val="solid"/>
                <a:round/>
                <a:headEnd/>
                <a:tailEnd/>
              </a:ln>
            </p:spPr>
            <p:txBody>
              <a:bodyPr/>
              <a:lstStyle/>
              <a:p>
                <a:endParaRPr lang="fr-FR"/>
              </a:p>
            </p:txBody>
          </p:sp>
          <p:sp>
            <p:nvSpPr>
              <p:cNvPr id="17579" name="Oval 468"/>
              <p:cNvSpPr>
                <a:spLocks noChangeArrowheads="1"/>
              </p:cNvSpPr>
              <p:nvPr/>
            </p:nvSpPr>
            <p:spPr bwMode="auto">
              <a:xfrm>
                <a:off x="2803" y="2962"/>
                <a:ext cx="47" cy="48"/>
              </a:xfrm>
              <a:prstGeom prst="ellipse">
                <a:avLst/>
              </a:prstGeom>
              <a:solidFill>
                <a:srgbClr val="A0A0A0"/>
              </a:solidFill>
              <a:ln w="1588">
                <a:solidFill>
                  <a:srgbClr val="808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80" name="Oval 469"/>
              <p:cNvSpPr>
                <a:spLocks noChangeArrowheads="1"/>
              </p:cNvSpPr>
              <p:nvPr/>
            </p:nvSpPr>
            <p:spPr bwMode="auto">
              <a:xfrm>
                <a:off x="2808" y="2968"/>
                <a:ext cx="35" cy="36"/>
              </a:xfrm>
              <a:prstGeom prst="ellipse">
                <a:avLst/>
              </a:prstGeom>
              <a:solidFill>
                <a:srgbClr val="E0E0E0"/>
              </a:solidFill>
              <a:ln w="1588">
                <a:solidFill>
                  <a:srgbClr val="FFFFFF"/>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81" name="Line 470"/>
              <p:cNvSpPr>
                <a:spLocks noChangeShapeType="1"/>
              </p:cNvSpPr>
              <p:nvPr/>
            </p:nvSpPr>
            <p:spPr bwMode="auto">
              <a:xfrm flipH="1">
                <a:off x="2815" y="2974"/>
                <a:ext cx="23" cy="23"/>
              </a:xfrm>
              <a:prstGeom prst="line">
                <a:avLst/>
              </a:prstGeom>
              <a:noFill/>
              <a:ln w="1588">
                <a:solidFill>
                  <a:srgbClr val="FFFF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82" name="Oval 471"/>
              <p:cNvSpPr>
                <a:spLocks noChangeArrowheads="1"/>
              </p:cNvSpPr>
              <p:nvPr/>
            </p:nvSpPr>
            <p:spPr bwMode="auto">
              <a:xfrm>
                <a:off x="2486" y="2962"/>
                <a:ext cx="47" cy="48"/>
              </a:xfrm>
              <a:prstGeom prst="ellipse">
                <a:avLst/>
              </a:prstGeom>
              <a:solidFill>
                <a:srgbClr val="A0A0A0"/>
              </a:solidFill>
              <a:ln w="1588">
                <a:solidFill>
                  <a:srgbClr val="808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83" name="Oval 472"/>
              <p:cNvSpPr>
                <a:spLocks noChangeArrowheads="1"/>
              </p:cNvSpPr>
              <p:nvPr/>
            </p:nvSpPr>
            <p:spPr bwMode="auto">
              <a:xfrm>
                <a:off x="2492" y="2968"/>
                <a:ext cx="35" cy="36"/>
              </a:xfrm>
              <a:prstGeom prst="ellipse">
                <a:avLst/>
              </a:prstGeom>
              <a:solidFill>
                <a:srgbClr val="E0E0E0"/>
              </a:solidFill>
              <a:ln w="1588">
                <a:solidFill>
                  <a:srgbClr val="FFFFFF"/>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84" name="Line 473"/>
              <p:cNvSpPr>
                <a:spLocks noChangeShapeType="1"/>
              </p:cNvSpPr>
              <p:nvPr/>
            </p:nvSpPr>
            <p:spPr bwMode="auto">
              <a:xfrm flipH="1">
                <a:off x="2498" y="2974"/>
                <a:ext cx="24" cy="24"/>
              </a:xfrm>
              <a:prstGeom prst="line">
                <a:avLst/>
              </a:prstGeom>
              <a:noFill/>
              <a:ln w="1588">
                <a:solidFill>
                  <a:srgbClr val="FFFF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85" name="Freeform 474"/>
              <p:cNvSpPr>
                <a:spLocks/>
              </p:cNvSpPr>
              <p:nvPr/>
            </p:nvSpPr>
            <p:spPr bwMode="auto">
              <a:xfrm>
                <a:off x="2471" y="3038"/>
                <a:ext cx="395" cy="44"/>
              </a:xfrm>
              <a:custGeom>
                <a:avLst/>
                <a:gdLst>
                  <a:gd name="T0" fmla="*/ 10 w 395"/>
                  <a:gd name="T1" fmla="*/ 41 h 44"/>
                  <a:gd name="T2" fmla="*/ 8 w 395"/>
                  <a:gd name="T3" fmla="*/ 40 h 44"/>
                  <a:gd name="T4" fmla="*/ 6 w 395"/>
                  <a:gd name="T5" fmla="*/ 38 h 44"/>
                  <a:gd name="T6" fmla="*/ 4 w 395"/>
                  <a:gd name="T7" fmla="*/ 37 h 44"/>
                  <a:gd name="T8" fmla="*/ 3 w 395"/>
                  <a:gd name="T9" fmla="*/ 35 h 44"/>
                  <a:gd name="T10" fmla="*/ 1 w 395"/>
                  <a:gd name="T11" fmla="*/ 32 h 44"/>
                  <a:gd name="T12" fmla="*/ 0 w 395"/>
                  <a:gd name="T13" fmla="*/ 29 h 44"/>
                  <a:gd name="T14" fmla="*/ 0 w 395"/>
                  <a:gd name="T15" fmla="*/ 25 h 44"/>
                  <a:gd name="T16" fmla="*/ 0 w 395"/>
                  <a:gd name="T17" fmla="*/ 23 h 44"/>
                  <a:gd name="T18" fmla="*/ 0 w 395"/>
                  <a:gd name="T19" fmla="*/ 20 h 44"/>
                  <a:gd name="T20" fmla="*/ 0 w 395"/>
                  <a:gd name="T21" fmla="*/ 17 h 44"/>
                  <a:gd name="T22" fmla="*/ 1 w 395"/>
                  <a:gd name="T23" fmla="*/ 11 h 44"/>
                  <a:gd name="T24" fmla="*/ 2 w 395"/>
                  <a:gd name="T25" fmla="*/ 6 h 44"/>
                  <a:gd name="T26" fmla="*/ 3 w 395"/>
                  <a:gd name="T27" fmla="*/ 0 h 44"/>
                  <a:gd name="T28" fmla="*/ 4 w 395"/>
                  <a:gd name="T29" fmla="*/ 3 h 44"/>
                  <a:gd name="T30" fmla="*/ 5 w 395"/>
                  <a:gd name="T31" fmla="*/ 5 h 44"/>
                  <a:gd name="T32" fmla="*/ 6 w 395"/>
                  <a:gd name="T33" fmla="*/ 6 h 44"/>
                  <a:gd name="T34" fmla="*/ 9 w 395"/>
                  <a:gd name="T35" fmla="*/ 7 h 44"/>
                  <a:gd name="T36" fmla="*/ 13 w 395"/>
                  <a:gd name="T37" fmla="*/ 9 h 44"/>
                  <a:gd name="T38" fmla="*/ 195 w 395"/>
                  <a:gd name="T39" fmla="*/ 13 h 44"/>
                  <a:gd name="T40" fmla="*/ 371 w 395"/>
                  <a:gd name="T41" fmla="*/ 10 h 44"/>
                  <a:gd name="T42" fmla="*/ 380 w 395"/>
                  <a:gd name="T43" fmla="*/ 9 h 44"/>
                  <a:gd name="T44" fmla="*/ 387 w 395"/>
                  <a:gd name="T45" fmla="*/ 7 h 44"/>
                  <a:gd name="T46" fmla="*/ 389 w 395"/>
                  <a:gd name="T47" fmla="*/ 5 h 44"/>
                  <a:gd name="T48" fmla="*/ 391 w 395"/>
                  <a:gd name="T49" fmla="*/ 4 h 44"/>
                  <a:gd name="T50" fmla="*/ 391 w 395"/>
                  <a:gd name="T51" fmla="*/ 1 h 44"/>
                  <a:gd name="T52" fmla="*/ 393 w 395"/>
                  <a:gd name="T53" fmla="*/ 7 h 44"/>
                  <a:gd name="T54" fmla="*/ 394 w 395"/>
                  <a:gd name="T55" fmla="*/ 13 h 44"/>
                  <a:gd name="T56" fmla="*/ 395 w 395"/>
                  <a:gd name="T57" fmla="*/ 19 h 44"/>
                  <a:gd name="T58" fmla="*/ 395 w 395"/>
                  <a:gd name="T59" fmla="*/ 26 h 44"/>
                  <a:gd name="T60" fmla="*/ 394 w 395"/>
                  <a:gd name="T61" fmla="*/ 30 h 44"/>
                  <a:gd name="T62" fmla="*/ 392 w 395"/>
                  <a:gd name="T63" fmla="*/ 34 h 44"/>
                  <a:gd name="T64" fmla="*/ 390 w 395"/>
                  <a:gd name="T65" fmla="*/ 38 h 44"/>
                  <a:gd name="T66" fmla="*/ 388 w 395"/>
                  <a:gd name="T67" fmla="*/ 40 h 44"/>
                  <a:gd name="T68" fmla="*/ 385 w 395"/>
                  <a:gd name="T69" fmla="*/ 41 h 44"/>
                  <a:gd name="T70" fmla="*/ 382 w 395"/>
                  <a:gd name="T71" fmla="*/ 42 h 44"/>
                  <a:gd name="T72" fmla="*/ 379 w 395"/>
                  <a:gd name="T73" fmla="*/ 42 h 44"/>
                  <a:gd name="T74" fmla="*/ 376 w 395"/>
                  <a:gd name="T75" fmla="*/ 42 h 44"/>
                  <a:gd name="T76" fmla="*/ 195 w 395"/>
                  <a:gd name="T77" fmla="*/ 44 h 44"/>
                  <a:gd name="T78" fmla="*/ 10 w 395"/>
                  <a:gd name="T79" fmla="*/ 41 h 4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95" h="44">
                    <a:moveTo>
                      <a:pt x="10" y="41"/>
                    </a:moveTo>
                    <a:lnTo>
                      <a:pt x="8" y="40"/>
                    </a:lnTo>
                    <a:lnTo>
                      <a:pt x="6" y="38"/>
                    </a:lnTo>
                    <a:lnTo>
                      <a:pt x="4" y="37"/>
                    </a:lnTo>
                    <a:lnTo>
                      <a:pt x="3" y="35"/>
                    </a:lnTo>
                    <a:lnTo>
                      <a:pt x="1" y="32"/>
                    </a:lnTo>
                    <a:lnTo>
                      <a:pt x="0" y="29"/>
                    </a:lnTo>
                    <a:lnTo>
                      <a:pt x="0" y="25"/>
                    </a:lnTo>
                    <a:lnTo>
                      <a:pt x="0" y="23"/>
                    </a:lnTo>
                    <a:lnTo>
                      <a:pt x="0" y="20"/>
                    </a:lnTo>
                    <a:lnTo>
                      <a:pt x="0" y="17"/>
                    </a:lnTo>
                    <a:lnTo>
                      <a:pt x="1" y="11"/>
                    </a:lnTo>
                    <a:lnTo>
                      <a:pt x="2" y="6"/>
                    </a:lnTo>
                    <a:lnTo>
                      <a:pt x="3" y="0"/>
                    </a:lnTo>
                    <a:lnTo>
                      <a:pt x="4" y="3"/>
                    </a:lnTo>
                    <a:lnTo>
                      <a:pt x="5" y="5"/>
                    </a:lnTo>
                    <a:lnTo>
                      <a:pt x="6" y="6"/>
                    </a:lnTo>
                    <a:lnTo>
                      <a:pt x="9" y="7"/>
                    </a:lnTo>
                    <a:lnTo>
                      <a:pt x="13" y="9"/>
                    </a:lnTo>
                    <a:lnTo>
                      <a:pt x="195" y="13"/>
                    </a:lnTo>
                    <a:lnTo>
                      <a:pt x="371" y="10"/>
                    </a:lnTo>
                    <a:lnTo>
                      <a:pt x="380" y="9"/>
                    </a:lnTo>
                    <a:lnTo>
                      <a:pt x="387" y="7"/>
                    </a:lnTo>
                    <a:lnTo>
                      <a:pt x="389" y="5"/>
                    </a:lnTo>
                    <a:lnTo>
                      <a:pt x="391" y="4"/>
                    </a:lnTo>
                    <a:lnTo>
                      <a:pt x="391" y="1"/>
                    </a:lnTo>
                    <a:lnTo>
                      <a:pt x="393" y="7"/>
                    </a:lnTo>
                    <a:lnTo>
                      <a:pt x="394" y="13"/>
                    </a:lnTo>
                    <a:lnTo>
                      <a:pt x="395" y="19"/>
                    </a:lnTo>
                    <a:lnTo>
                      <a:pt x="395" y="26"/>
                    </a:lnTo>
                    <a:lnTo>
                      <a:pt x="394" y="30"/>
                    </a:lnTo>
                    <a:lnTo>
                      <a:pt x="392" y="34"/>
                    </a:lnTo>
                    <a:lnTo>
                      <a:pt x="390" y="38"/>
                    </a:lnTo>
                    <a:lnTo>
                      <a:pt x="388" y="40"/>
                    </a:lnTo>
                    <a:lnTo>
                      <a:pt x="385" y="41"/>
                    </a:lnTo>
                    <a:lnTo>
                      <a:pt x="382" y="42"/>
                    </a:lnTo>
                    <a:lnTo>
                      <a:pt x="379" y="42"/>
                    </a:lnTo>
                    <a:lnTo>
                      <a:pt x="376" y="42"/>
                    </a:lnTo>
                    <a:lnTo>
                      <a:pt x="195" y="44"/>
                    </a:lnTo>
                    <a:lnTo>
                      <a:pt x="10" y="41"/>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586" name="Freeform 475"/>
              <p:cNvSpPr>
                <a:spLocks/>
              </p:cNvSpPr>
              <p:nvPr/>
            </p:nvSpPr>
            <p:spPr bwMode="auto">
              <a:xfrm>
                <a:off x="2486" y="3056"/>
                <a:ext cx="370" cy="3"/>
              </a:xfrm>
              <a:custGeom>
                <a:avLst/>
                <a:gdLst>
                  <a:gd name="T0" fmla="*/ 0 w 370"/>
                  <a:gd name="T1" fmla="*/ 0 h 3"/>
                  <a:gd name="T2" fmla="*/ 7 w 370"/>
                  <a:gd name="T3" fmla="*/ 2 h 3"/>
                  <a:gd name="T4" fmla="*/ 21 w 370"/>
                  <a:gd name="T5" fmla="*/ 2 h 3"/>
                  <a:gd name="T6" fmla="*/ 38 w 370"/>
                  <a:gd name="T7" fmla="*/ 3 h 3"/>
                  <a:gd name="T8" fmla="*/ 196 w 370"/>
                  <a:gd name="T9" fmla="*/ 3 h 3"/>
                  <a:gd name="T10" fmla="*/ 349 w 370"/>
                  <a:gd name="T11" fmla="*/ 3 h 3"/>
                  <a:gd name="T12" fmla="*/ 366 w 370"/>
                  <a:gd name="T13" fmla="*/ 2 h 3"/>
                  <a:gd name="T14" fmla="*/ 370 w 370"/>
                  <a:gd name="T15" fmla="*/ 1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0" h="3">
                    <a:moveTo>
                      <a:pt x="0" y="0"/>
                    </a:moveTo>
                    <a:lnTo>
                      <a:pt x="7" y="2"/>
                    </a:lnTo>
                    <a:lnTo>
                      <a:pt x="21" y="2"/>
                    </a:lnTo>
                    <a:lnTo>
                      <a:pt x="38" y="3"/>
                    </a:lnTo>
                    <a:lnTo>
                      <a:pt x="196" y="3"/>
                    </a:lnTo>
                    <a:lnTo>
                      <a:pt x="349" y="3"/>
                    </a:lnTo>
                    <a:lnTo>
                      <a:pt x="366" y="2"/>
                    </a:lnTo>
                    <a:lnTo>
                      <a:pt x="370" y="1"/>
                    </a:lnTo>
                  </a:path>
                </a:pathLst>
              </a:custGeom>
              <a:noFill/>
              <a:ln w="158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grpSp>
        <p:grpSp>
          <p:nvGrpSpPr>
            <p:cNvPr id="17442" name="Group 476"/>
            <p:cNvGrpSpPr>
              <a:grpSpLocks/>
            </p:cNvGrpSpPr>
            <p:nvPr/>
          </p:nvGrpSpPr>
          <p:grpSpPr bwMode="auto">
            <a:xfrm>
              <a:off x="1633" y="2739"/>
              <a:ext cx="788" cy="340"/>
              <a:chOff x="1829" y="2929"/>
              <a:chExt cx="788" cy="340"/>
            </a:xfrm>
          </p:grpSpPr>
          <p:sp>
            <p:nvSpPr>
              <p:cNvPr id="17469" name="Freeform 477"/>
              <p:cNvSpPr>
                <a:spLocks/>
              </p:cNvSpPr>
              <p:nvPr/>
            </p:nvSpPr>
            <p:spPr bwMode="auto">
              <a:xfrm>
                <a:off x="2135" y="2929"/>
                <a:ext cx="286" cy="127"/>
              </a:xfrm>
              <a:custGeom>
                <a:avLst/>
                <a:gdLst>
                  <a:gd name="T0" fmla="*/ 0 w 286"/>
                  <a:gd name="T1" fmla="*/ 19 h 127"/>
                  <a:gd name="T2" fmla="*/ 1 w 286"/>
                  <a:gd name="T3" fmla="*/ 17 h 127"/>
                  <a:gd name="T4" fmla="*/ 2 w 286"/>
                  <a:gd name="T5" fmla="*/ 15 h 127"/>
                  <a:gd name="T6" fmla="*/ 4 w 286"/>
                  <a:gd name="T7" fmla="*/ 13 h 127"/>
                  <a:gd name="T8" fmla="*/ 7 w 286"/>
                  <a:gd name="T9" fmla="*/ 12 h 127"/>
                  <a:gd name="T10" fmla="*/ 10 w 286"/>
                  <a:gd name="T11" fmla="*/ 11 h 127"/>
                  <a:gd name="T12" fmla="*/ 14 w 286"/>
                  <a:gd name="T13" fmla="*/ 10 h 127"/>
                  <a:gd name="T14" fmla="*/ 165 w 286"/>
                  <a:gd name="T15" fmla="*/ 0 h 127"/>
                  <a:gd name="T16" fmla="*/ 211 w 286"/>
                  <a:gd name="T17" fmla="*/ 0 h 127"/>
                  <a:gd name="T18" fmla="*/ 270 w 286"/>
                  <a:gd name="T19" fmla="*/ 16 h 127"/>
                  <a:gd name="T20" fmla="*/ 286 w 286"/>
                  <a:gd name="T21" fmla="*/ 120 h 127"/>
                  <a:gd name="T22" fmla="*/ 250 w 286"/>
                  <a:gd name="T23" fmla="*/ 127 h 127"/>
                  <a:gd name="T24" fmla="*/ 180 w 286"/>
                  <a:gd name="T25" fmla="*/ 126 h 127"/>
                  <a:gd name="T26" fmla="*/ 160 w 286"/>
                  <a:gd name="T27" fmla="*/ 114 h 127"/>
                  <a:gd name="T28" fmla="*/ 155 w 286"/>
                  <a:gd name="T29" fmla="*/ 28 h 127"/>
                  <a:gd name="T30" fmla="*/ 12 w 286"/>
                  <a:gd name="T31" fmla="*/ 28 h 127"/>
                  <a:gd name="T32" fmla="*/ 10 w 286"/>
                  <a:gd name="T33" fmla="*/ 27 h 127"/>
                  <a:gd name="T34" fmla="*/ 6 w 286"/>
                  <a:gd name="T35" fmla="*/ 27 h 127"/>
                  <a:gd name="T36" fmla="*/ 3 w 286"/>
                  <a:gd name="T37" fmla="*/ 26 h 127"/>
                  <a:gd name="T38" fmla="*/ 1 w 286"/>
                  <a:gd name="T39" fmla="*/ 24 h 127"/>
                  <a:gd name="T40" fmla="*/ 1 w 286"/>
                  <a:gd name="T41" fmla="*/ 23 h 127"/>
                  <a:gd name="T42" fmla="*/ 0 w 286"/>
                  <a:gd name="T43" fmla="*/ 22 h 127"/>
                  <a:gd name="T44" fmla="*/ 0 w 286"/>
                  <a:gd name="T45" fmla="*/ 20 h 127"/>
                  <a:gd name="T46" fmla="*/ 0 w 286"/>
                  <a:gd name="T47" fmla="*/ 19 h 12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86" h="127">
                    <a:moveTo>
                      <a:pt x="0" y="19"/>
                    </a:moveTo>
                    <a:lnTo>
                      <a:pt x="1" y="17"/>
                    </a:lnTo>
                    <a:lnTo>
                      <a:pt x="2" y="15"/>
                    </a:lnTo>
                    <a:lnTo>
                      <a:pt x="4" y="13"/>
                    </a:lnTo>
                    <a:lnTo>
                      <a:pt x="7" y="12"/>
                    </a:lnTo>
                    <a:lnTo>
                      <a:pt x="10" y="11"/>
                    </a:lnTo>
                    <a:lnTo>
                      <a:pt x="14" y="10"/>
                    </a:lnTo>
                    <a:lnTo>
                      <a:pt x="165" y="0"/>
                    </a:lnTo>
                    <a:lnTo>
                      <a:pt x="211" y="0"/>
                    </a:lnTo>
                    <a:lnTo>
                      <a:pt x="270" y="16"/>
                    </a:lnTo>
                    <a:lnTo>
                      <a:pt x="286" y="120"/>
                    </a:lnTo>
                    <a:lnTo>
                      <a:pt x="250" y="127"/>
                    </a:lnTo>
                    <a:lnTo>
                      <a:pt x="180" y="126"/>
                    </a:lnTo>
                    <a:lnTo>
                      <a:pt x="160" y="114"/>
                    </a:lnTo>
                    <a:lnTo>
                      <a:pt x="155" y="28"/>
                    </a:lnTo>
                    <a:lnTo>
                      <a:pt x="12" y="28"/>
                    </a:lnTo>
                    <a:lnTo>
                      <a:pt x="10" y="27"/>
                    </a:lnTo>
                    <a:lnTo>
                      <a:pt x="6" y="27"/>
                    </a:lnTo>
                    <a:lnTo>
                      <a:pt x="3" y="26"/>
                    </a:lnTo>
                    <a:lnTo>
                      <a:pt x="1" y="24"/>
                    </a:lnTo>
                    <a:lnTo>
                      <a:pt x="1" y="23"/>
                    </a:lnTo>
                    <a:lnTo>
                      <a:pt x="0" y="22"/>
                    </a:lnTo>
                    <a:lnTo>
                      <a:pt x="0" y="20"/>
                    </a:lnTo>
                    <a:lnTo>
                      <a:pt x="0" y="19"/>
                    </a:lnTo>
                    <a:close/>
                  </a:path>
                </a:pathLst>
              </a:custGeom>
              <a:solidFill>
                <a:srgbClr val="FFFFFF"/>
              </a:solidFill>
              <a:ln w="3175">
                <a:solidFill>
                  <a:srgbClr val="000000"/>
                </a:solidFill>
                <a:prstDash val="solid"/>
                <a:round/>
                <a:headEnd/>
                <a:tailEnd/>
              </a:ln>
            </p:spPr>
            <p:txBody>
              <a:bodyPr/>
              <a:lstStyle/>
              <a:p>
                <a:endParaRPr lang="fr-FR"/>
              </a:p>
            </p:txBody>
          </p:sp>
          <p:sp>
            <p:nvSpPr>
              <p:cNvPr id="17470" name="Freeform 478"/>
              <p:cNvSpPr>
                <a:spLocks/>
              </p:cNvSpPr>
              <p:nvPr/>
            </p:nvSpPr>
            <p:spPr bwMode="auto">
              <a:xfrm>
                <a:off x="2128" y="2958"/>
                <a:ext cx="18" cy="90"/>
              </a:xfrm>
              <a:custGeom>
                <a:avLst/>
                <a:gdLst>
                  <a:gd name="T0" fmla="*/ 18 w 18"/>
                  <a:gd name="T1" fmla="*/ 0 h 90"/>
                  <a:gd name="T2" fmla="*/ 13 w 18"/>
                  <a:gd name="T3" fmla="*/ 90 h 90"/>
                  <a:gd name="T4" fmla="*/ 0 w 18"/>
                  <a:gd name="T5" fmla="*/ 89 h 90"/>
                  <a:gd name="T6" fmla="*/ 18 w 18"/>
                  <a:gd name="T7" fmla="*/ 0 h 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90">
                    <a:moveTo>
                      <a:pt x="18" y="0"/>
                    </a:moveTo>
                    <a:lnTo>
                      <a:pt x="13" y="90"/>
                    </a:lnTo>
                    <a:lnTo>
                      <a:pt x="0" y="89"/>
                    </a:lnTo>
                    <a:lnTo>
                      <a:pt x="18" y="0"/>
                    </a:lnTo>
                    <a:close/>
                  </a:path>
                </a:pathLst>
              </a:custGeom>
              <a:solidFill>
                <a:srgbClr val="600000"/>
              </a:solidFill>
              <a:ln w="3175">
                <a:solidFill>
                  <a:srgbClr val="000000"/>
                </a:solidFill>
                <a:prstDash val="solid"/>
                <a:round/>
                <a:headEnd/>
                <a:tailEnd/>
              </a:ln>
            </p:spPr>
            <p:txBody>
              <a:bodyPr/>
              <a:lstStyle/>
              <a:p>
                <a:endParaRPr lang="fr-FR"/>
              </a:p>
            </p:txBody>
          </p:sp>
          <p:sp>
            <p:nvSpPr>
              <p:cNvPr id="17471" name="Freeform 479"/>
              <p:cNvSpPr>
                <a:spLocks/>
              </p:cNvSpPr>
              <p:nvPr/>
            </p:nvSpPr>
            <p:spPr bwMode="auto">
              <a:xfrm>
                <a:off x="2160" y="3015"/>
                <a:ext cx="40" cy="42"/>
              </a:xfrm>
              <a:custGeom>
                <a:avLst/>
                <a:gdLst>
                  <a:gd name="T0" fmla="*/ 5 w 40"/>
                  <a:gd name="T1" fmla="*/ 0 h 42"/>
                  <a:gd name="T2" fmla="*/ 0 w 40"/>
                  <a:gd name="T3" fmla="*/ 4 h 42"/>
                  <a:gd name="T4" fmla="*/ 36 w 40"/>
                  <a:gd name="T5" fmla="*/ 42 h 42"/>
                  <a:gd name="T6" fmla="*/ 40 w 40"/>
                  <a:gd name="T7" fmla="*/ 38 h 42"/>
                  <a:gd name="T8" fmla="*/ 5 w 40"/>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2">
                    <a:moveTo>
                      <a:pt x="5" y="0"/>
                    </a:moveTo>
                    <a:lnTo>
                      <a:pt x="0" y="4"/>
                    </a:lnTo>
                    <a:lnTo>
                      <a:pt x="36" y="42"/>
                    </a:lnTo>
                    <a:lnTo>
                      <a:pt x="40" y="38"/>
                    </a:lnTo>
                    <a:lnTo>
                      <a:pt x="5" y="0"/>
                    </a:lnTo>
                    <a:close/>
                  </a:path>
                </a:pathLst>
              </a:custGeom>
              <a:solidFill>
                <a:srgbClr val="FFFFFF"/>
              </a:solidFill>
              <a:ln w="3175">
                <a:solidFill>
                  <a:srgbClr val="000000"/>
                </a:solidFill>
                <a:prstDash val="solid"/>
                <a:round/>
                <a:headEnd/>
                <a:tailEnd/>
              </a:ln>
            </p:spPr>
            <p:txBody>
              <a:bodyPr/>
              <a:lstStyle/>
              <a:p>
                <a:endParaRPr lang="fr-FR"/>
              </a:p>
            </p:txBody>
          </p:sp>
          <p:sp>
            <p:nvSpPr>
              <p:cNvPr id="17472" name="Freeform 480"/>
              <p:cNvSpPr>
                <a:spLocks/>
              </p:cNvSpPr>
              <p:nvPr/>
            </p:nvSpPr>
            <p:spPr bwMode="auto">
              <a:xfrm>
                <a:off x="2122" y="2955"/>
                <a:ext cx="24" cy="95"/>
              </a:xfrm>
              <a:custGeom>
                <a:avLst/>
                <a:gdLst>
                  <a:gd name="T0" fmla="*/ 18 w 24"/>
                  <a:gd name="T1" fmla="*/ 0 h 95"/>
                  <a:gd name="T2" fmla="*/ 24 w 24"/>
                  <a:gd name="T3" fmla="*/ 2 h 95"/>
                  <a:gd name="T4" fmla="*/ 7 w 24"/>
                  <a:gd name="T5" fmla="*/ 95 h 95"/>
                  <a:gd name="T6" fmla="*/ 0 w 24"/>
                  <a:gd name="T7" fmla="*/ 88 h 95"/>
                  <a:gd name="T8" fmla="*/ 18 w 24"/>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95">
                    <a:moveTo>
                      <a:pt x="18" y="0"/>
                    </a:moveTo>
                    <a:lnTo>
                      <a:pt x="24" y="2"/>
                    </a:lnTo>
                    <a:lnTo>
                      <a:pt x="7" y="95"/>
                    </a:lnTo>
                    <a:lnTo>
                      <a:pt x="0" y="88"/>
                    </a:lnTo>
                    <a:lnTo>
                      <a:pt x="18" y="0"/>
                    </a:lnTo>
                    <a:close/>
                  </a:path>
                </a:pathLst>
              </a:custGeom>
              <a:solidFill>
                <a:srgbClr val="FFFFFF"/>
              </a:solidFill>
              <a:ln w="3175">
                <a:solidFill>
                  <a:srgbClr val="000000"/>
                </a:solidFill>
                <a:prstDash val="solid"/>
                <a:round/>
                <a:headEnd/>
                <a:tailEnd/>
              </a:ln>
            </p:spPr>
            <p:txBody>
              <a:bodyPr/>
              <a:lstStyle/>
              <a:p>
                <a:endParaRPr lang="fr-FR"/>
              </a:p>
            </p:txBody>
          </p:sp>
          <p:sp>
            <p:nvSpPr>
              <p:cNvPr id="17473" name="Rectangle 481"/>
              <p:cNvSpPr>
                <a:spLocks noChangeArrowheads="1"/>
              </p:cNvSpPr>
              <p:nvPr/>
            </p:nvSpPr>
            <p:spPr bwMode="auto">
              <a:xfrm>
                <a:off x="1907" y="3040"/>
                <a:ext cx="27" cy="4"/>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474" name="Rectangle 482"/>
              <p:cNvSpPr>
                <a:spLocks noChangeArrowheads="1"/>
              </p:cNvSpPr>
              <p:nvPr/>
            </p:nvSpPr>
            <p:spPr bwMode="auto">
              <a:xfrm>
                <a:off x="1905" y="3036"/>
                <a:ext cx="31" cy="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475" name="Freeform 483"/>
              <p:cNvSpPr>
                <a:spLocks/>
              </p:cNvSpPr>
              <p:nvPr/>
            </p:nvSpPr>
            <p:spPr bwMode="auto">
              <a:xfrm>
                <a:off x="1897" y="3043"/>
                <a:ext cx="720" cy="167"/>
              </a:xfrm>
              <a:custGeom>
                <a:avLst/>
                <a:gdLst>
                  <a:gd name="T0" fmla="*/ 0 w 720"/>
                  <a:gd name="T1" fmla="*/ 1 h 167"/>
                  <a:gd name="T2" fmla="*/ 225 w 720"/>
                  <a:gd name="T3" fmla="*/ 1 h 167"/>
                  <a:gd name="T4" fmla="*/ 233 w 720"/>
                  <a:gd name="T5" fmla="*/ 8 h 167"/>
                  <a:gd name="T6" fmla="*/ 234 w 720"/>
                  <a:gd name="T7" fmla="*/ 1 h 167"/>
                  <a:gd name="T8" fmla="*/ 401 w 720"/>
                  <a:gd name="T9" fmla="*/ 1 h 167"/>
                  <a:gd name="T10" fmla="*/ 414 w 720"/>
                  <a:gd name="T11" fmla="*/ 8 h 167"/>
                  <a:gd name="T12" fmla="*/ 499 w 720"/>
                  <a:gd name="T13" fmla="*/ 8 h 167"/>
                  <a:gd name="T14" fmla="*/ 508 w 720"/>
                  <a:gd name="T15" fmla="*/ 5 h 167"/>
                  <a:gd name="T16" fmla="*/ 517 w 720"/>
                  <a:gd name="T17" fmla="*/ 2 h 167"/>
                  <a:gd name="T18" fmla="*/ 521 w 720"/>
                  <a:gd name="T19" fmla="*/ 0 h 167"/>
                  <a:gd name="T20" fmla="*/ 583 w 720"/>
                  <a:gd name="T21" fmla="*/ 0 h 167"/>
                  <a:gd name="T22" fmla="*/ 596 w 720"/>
                  <a:gd name="T23" fmla="*/ 1 h 167"/>
                  <a:gd name="T24" fmla="*/ 608 w 720"/>
                  <a:gd name="T25" fmla="*/ 3 h 167"/>
                  <a:gd name="T26" fmla="*/ 622 w 720"/>
                  <a:gd name="T27" fmla="*/ 7 h 167"/>
                  <a:gd name="T28" fmla="*/ 636 w 720"/>
                  <a:gd name="T29" fmla="*/ 13 h 167"/>
                  <a:gd name="T30" fmla="*/ 648 w 720"/>
                  <a:gd name="T31" fmla="*/ 20 h 167"/>
                  <a:gd name="T32" fmla="*/ 656 w 720"/>
                  <a:gd name="T33" fmla="*/ 26 h 167"/>
                  <a:gd name="T34" fmla="*/ 666 w 720"/>
                  <a:gd name="T35" fmla="*/ 34 h 167"/>
                  <a:gd name="T36" fmla="*/ 674 w 720"/>
                  <a:gd name="T37" fmla="*/ 42 h 167"/>
                  <a:gd name="T38" fmla="*/ 680 w 720"/>
                  <a:gd name="T39" fmla="*/ 50 h 167"/>
                  <a:gd name="T40" fmla="*/ 689 w 720"/>
                  <a:gd name="T41" fmla="*/ 61 h 167"/>
                  <a:gd name="T42" fmla="*/ 695 w 720"/>
                  <a:gd name="T43" fmla="*/ 72 h 167"/>
                  <a:gd name="T44" fmla="*/ 705 w 720"/>
                  <a:gd name="T45" fmla="*/ 93 h 167"/>
                  <a:gd name="T46" fmla="*/ 711 w 720"/>
                  <a:gd name="T47" fmla="*/ 111 h 167"/>
                  <a:gd name="T48" fmla="*/ 715 w 720"/>
                  <a:gd name="T49" fmla="*/ 130 h 167"/>
                  <a:gd name="T50" fmla="*/ 718 w 720"/>
                  <a:gd name="T51" fmla="*/ 147 h 167"/>
                  <a:gd name="T52" fmla="*/ 720 w 720"/>
                  <a:gd name="T53" fmla="*/ 167 h 167"/>
                  <a:gd name="T54" fmla="*/ 698 w 720"/>
                  <a:gd name="T55" fmla="*/ 167 h 167"/>
                  <a:gd name="T56" fmla="*/ 695 w 720"/>
                  <a:gd name="T57" fmla="*/ 141 h 167"/>
                  <a:gd name="T58" fmla="*/ 689 w 720"/>
                  <a:gd name="T59" fmla="*/ 122 h 167"/>
                  <a:gd name="T60" fmla="*/ 681 w 720"/>
                  <a:gd name="T61" fmla="*/ 104 h 167"/>
                  <a:gd name="T62" fmla="*/ 670 w 720"/>
                  <a:gd name="T63" fmla="*/ 90 h 167"/>
                  <a:gd name="T64" fmla="*/ 657 w 720"/>
                  <a:gd name="T65" fmla="*/ 76 h 167"/>
                  <a:gd name="T66" fmla="*/ 645 w 720"/>
                  <a:gd name="T67" fmla="*/ 66 h 167"/>
                  <a:gd name="T68" fmla="*/ 631 w 720"/>
                  <a:gd name="T69" fmla="*/ 58 h 167"/>
                  <a:gd name="T70" fmla="*/ 618 w 720"/>
                  <a:gd name="T71" fmla="*/ 51 h 167"/>
                  <a:gd name="T72" fmla="*/ 601 w 720"/>
                  <a:gd name="T73" fmla="*/ 46 h 167"/>
                  <a:gd name="T74" fmla="*/ 586 w 720"/>
                  <a:gd name="T75" fmla="*/ 43 h 167"/>
                  <a:gd name="T76" fmla="*/ 567 w 720"/>
                  <a:gd name="T77" fmla="*/ 43 h 167"/>
                  <a:gd name="T78" fmla="*/ 549 w 720"/>
                  <a:gd name="T79" fmla="*/ 46 h 167"/>
                  <a:gd name="T80" fmla="*/ 531 w 720"/>
                  <a:gd name="T81" fmla="*/ 51 h 167"/>
                  <a:gd name="T82" fmla="*/ 512 w 720"/>
                  <a:gd name="T83" fmla="*/ 59 h 167"/>
                  <a:gd name="T84" fmla="*/ 497 w 720"/>
                  <a:gd name="T85" fmla="*/ 69 h 167"/>
                  <a:gd name="T86" fmla="*/ 484 w 720"/>
                  <a:gd name="T87" fmla="*/ 81 h 167"/>
                  <a:gd name="T88" fmla="*/ 474 w 720"/>
                  <a:gd name="T89" fmla="*/ 93 h 167"/>
                  <a:gd name="T90" fmla="*/ 465 w 720"/>
                  <a:gd name="T91" fmla="*/ 108 h 167"/>
                  <a:gd name="T92" fmla="*/ 457 w 720"/>
                  <a:gd name="T93" fmla="*/ 125 h 167"/>
                  <a:gd name="T94" fmla="*/ 449 w 720"/>
                  <a:gd name="T95" fmla="*/ 145 h 167"/>
                  <a:gd name="T96" fmla="*/ 235 w 720"/>
                  <a:gd name="T97" fmla="*/ 147 h 167"/>
                  <a:gd name="T98" fmla="*/ 222 w 720"/>
                  <a:gd name="T99" fmla="*/ 145 h 167"/>
                  <a:gd name="T100" fmla="*/ 211 w 720"/>
                  <a:gd name="T101" fmla="*/ 140 h 167"/>
                  <a:gd name="T102" fmla="*/ 199 w 720"/>
                  <a:gd name="T103" fmla="*/ 133 h 167"/>
                  <a:gd name="T104" fmla="*/ 115 w 720"/>
                  <a:gd name="T105" fmla="*/ 68 h 167"/>
                  <a:gd name="T106" fmla="*/ 106 w 720"/>
                  <a:gd name="T107" fmla="*/ 62 h 167"/>
                  <a:gd name="T108" fmla="*/ 95 w 720"/>
                  <a:gd name="T109" fmla="*/ 56 h 167"/>
                  <a:gd name="T110" fmla="*/ 84 w 720"/>
                  <a:gd name="T111" fmla="*/ 52 h 167"/>
                  <a:gd name="T112" fmla="*/ 43 w 720"/>
                  <a:gd name="T113" fmla="*/ 52 h 167"/>
                  <a:gd name="T114" fmla="*/ 17 w 720"/>
                  <a:gd name="T115" fmla="*/ 52 h 167"/>
                  <a:gd name="T116" fmla="*/ 0 w 720"/>
                  <a:gd name="T117" fmla="*/ 52 h 167"/>
                  <a:gd name="T118" fmla="*/ 0 w 720"/>
                  <a:gd name="T119" fmla="*/ 1 h 1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0" h="167">
                    <a:moveTo>
                      <a:pt x="0" y="1"/>
                    </a:moveTo>
                    <a:lnTo>
                      <a:pt x="225" y="1"/>
                    </a:lnTo>
                    <a:lnTo>
                      <a:pt x="233" y="8"/>
                    </a:lnTo>
                    <a:lnTo>
                      <a:pt x="234" y="1"/>
                    </a:lnTo>
                    <a:lnTo>
                      <a:pt x="401" y="1"/>
                    </a:lnTo>
                    <a:lnTo>
                      <a:pt x="414" y="8"/>
                    </a:lnTo>
                    <a:lnTo>
                      <a:pt x="499" y="8"/>
                    </a:lnTo>
                    <a:lnTo>
                      <a:pt x="508" y="5"/>
                    </a:lnTo>
                    <a:lnTo>
                      <a:pt x="517" y="2"/>
                    </a:lnTo>
                    <a:lnTo>
                      <a:pt x="521" y="0"/>
                    </a:lnTo>
                    <a:lnTo>
                      <a:pt x="583" y="0"/>
                    </a:lnTo>
                    <a:lnTo>
                      <a:pt x="596" y="1"/>
                    </a:lnTo>
                    <a:lnTo>
                      <a:pt x="608" y="3"/>
                    </a:lnTo>
                    <a:lnTo>
                      <a:pt x="622" y="7"/>
                    </a:lnTo>
                    <a:lnTo>
                      <a:pt x="636" y="13"/>
                    </a:lnTo>
                    <a:lnTo>
                      <a:pt x="648" y="20"/>
                    </a:lnTo>
                    <a:lnTo>
                      <a:pt x="656" y="26"/>
                    </a:lnTo>
                    <a:lnTo>
                      <a:pt x="666" y="34"/>
                    </a:lnTo>
                    <a:lnTo>
                      <a:pt x="674" y="42"/>
                    </a:lnTo>
                    <a:lnTo>
                      <a:pt x="680" y="50"/>
                    </a:lnTo>
                    <a:lnTo>
                      <a:pt x="689" y="61"/>
                    </a:lnTo>
                    <a:lnTo>
                      <a:pt x="695" y="72"/>
                    </a:lnTo>
                    <a:lnTo>
                      <a:pt x="705" y="93"/>
                    </a:lnTo>
                    <a:lnTo>
                      <a:pt x="711" y="111"/>
                    </a:lnTo>
                    <a:lnTo>
                      <a:pt x="715" y="130"/>
                    </a:lnTo>
                    <a:lnTo>
                      <a:pt x="718" y="147"/>
                    </a:lnTo>
                    <a:lnTo>
                      <a:pt x="720" y="167"/>
                    </a:lnTo>
                    <a:lnTo>
                      <a:pt x="698" y="167"/>
                    </a:lnTo>
                    <a:lnTo>
                      <a:pt x="695" y="141"/>
                    </a:lnTo>
                    <a:lnTo>
                      <a:pt x="689" y="122"/>
                    </a:lnTo>
                    <a:lnTo>
                      <a:pt x="681" y="104"/>
                    </a:lnTo>
                    <a:lnTo>
                      <a:pt x="670" y="90"/>
                    </a:lnTo>
                    <a:lnTo>
                      <a:pt x="657" y="76"/>
                    </a:lnTo>
                    <a:lnTo>
                      <a:pt x="645" y="66"/>
                    </a:lnTo>
                    <a:lnTo>
                      <a:pt x="631" y="58"/>
                    </a:lnTo>
                    <a:lnTo>
                      <a:pt x="618" y="51"/>
                    </a:lnTo>
                    <a:lnTo>
                      <a:pt x="601" y="46"/>
                    </a:lnTo>
                    <a:lnTo>
                      <a:pt x="586" y="43"/>
                    </a:lnTo>
                    <a:lnTo>
                      <a:pt x="567" y="43"/>
                    </a:lnTo>
                    <a:lnTo>
                      <a:pt x="549" y="46"/>
                    </a:lnTo>
                    <a:lnTo>
                      <a:pt x="531" y="51"/>
                    </a:lnTo>
                    <a:lnTo>
                      <a:pt x="512" y="59"/>
                    </a:lnTo>
                    <a:lnTo>
                      <a:pt x="497" y="69"/>
                    </a:lnTo>
                    <a:lnTo>
                      <a:pt x="484" y="81"/>
                    </a:lnTo>
                    <a:lnTo>
                      <a:pt x="474" y="93"/>
                    </a:lnTo>
                    <a:lnTo>
                      <a:pt x="465" y="108"/>
                    </a:lnTo>
                    <a:lnTo>
                      <a:pt x="457" y="125"/>
                    </a:lnTo>
                    <a:lnTo>
                      <a:pt x="449" y="145"/>
                    </a:lnTo>
                    <a:lnTo>
                      <a:pt x="235" y="147"/>
                    </a:lnTo>
                    <a:lnTo>
                      <a:pt x="222" y="145"/>
                    </a:lnTo>
                    <a:lnTo>
                      <a:pt x="211" y="140"/>
                    </a:lnTo>
                    <a:lnTo>
                      <a:pt x="199" y="133"/>
                    </a:lnTo>
                    <a:lnTo>
                      <a:pt x="115" y="68"/>
                    </a:lnTo>
                    <a:lnTo>
                      <a:pt x="106" y="62"/>
                    </a:lnTo>
                    <a:lnTo>
                      <a:pt x="95" y="56"/>
                    </a:lnTo>
                    <a:lnTo>
                      <a:pt x="84" y="52"/>
                    </a:lnTo>
                    <a:lnTo>
                      <a:pt x="43" y="52"/>
                    </a:lnTo>
                    <a:lnTo>
                      <a:pt x="17" y="52"/>
                    </a:lnTo>
                    <a:lnTo>
                      <a:pt x="0" y="52"/>
                    </a:lnTo>
                    <a:lnTo>
                      <a:pt x="0" y="1"/>
                    </a:lnTo>
                    <a:close/>
                  </a:path>
                </a:pathLst>
              </a:custGeom>
              <a:solidFill>
                <a:srgbClr val="C00000"/>
              </a:solidFill>
              <a:ln w="3175">
                <a:solidFill>
                  <a:srgbClr val="000000"/>
                </a:solidFill>
                <a:prstDash val="solid"/>
                <a:round/>
                <a:headEnd/>
                <a:tailEnd/>
              </a:ln>
            </p:spPr>
            <p:txBody>
              <a:bodyPr/>
              <a:lstStyle/>
              <a:p>
                <a:endParaRPr lang="fr-FR"/>
              </a:p>
            </p:txBody>
          </p:sp>
          <p:sp>
            <p:nvSpPr>
              <p:cNvPr id="17476" name="Freeform 484"/>
              <p:cNvSpPr>
                <a:spLocks/>
              </p:cNvSpPr>
              <p:nvPr/>
            </p:nvSpPr>
            <p:spPr bwMode="auto">
              <a:xfrm>
                <a:off x="1897" y="3042"/>
                <a:ext cx="596" cy="27"/>
              </a:xfrm>
              <a:custGeom>
                <a:avLst/>
                <a:gdLst>
                  <a:gd name="T0" fmla="*/ 0 w 596"/>
                  <a:gd name="T1" fmla="*/ 1 h 27"/>
                  <a:gd name="T2" fmla="*/ 225 w 596"/>
                  <a:gd name="T3" fmla="*/ 1 h 27"/>
                  <a:gd name="T4" fmla="*/ 233 w 596"/>
                  <a:gd name="T5" fmla="*/ 9 h 27"/>
                  <a:gd name="T6" fmla="*/ 234 w 596"/>
                  <a:gd name="T7" fmla="*/ 1 h 27"/>
                  <a:gd name="T8" fmla="*/ 401 w 596"/>
                  <a:gd name="T9" fmla="*/ 1 h 27"/>
                  <a:gd name="T10" fmla="*/ 414 w 596"/>
                  <a:gd name="T11" fmla="*/ 9 h 27"/>
                  <a:gd name="T12" fmla="*/ 499 w 596"/>
                  <a:gd name="T13" fmla="*/ 9 h 27"/>
                  <a:gd name="T14" fmla="*/ 508 w 596"/>
                  <a:gd name="T15" fmla="*/ 6 h 27"/>
                  <a:gd name="T16" fmla="*/ 517 w 596"/>
                  <a:gd name="T17" fmla="*/ 3 h 27"/>
                  <a:gd name="T18" fmla="*/ 521 w 596"/>
                  <a:gd name="T19" fmla="*/ 0 h 27"/>
                  <a:gd name="T20" fmla="*/ 583 w 596"/>
                  <a:gd name="T21" fmla="*/ 0 h 27"/>
                  <a:gd name="T22" fmla="*/ 596 w 596"/>
                  <a:gd name="T23" fmla="*/ 1 h 27"/>
                  <a:gd name="T24" fmla="*/ 580 w 596"/>
                  <a:gd name="T25" fmla="*/ 27 h 27"/>
                  <a:gd name="T26" fmla="*/ 564 w 596"/>
                  <a:gd name="T27" fmla="*/ 23 h 27"/>
                  <a:gd name="T28" fmla="*/ 545 w 596"/>
                  <a:gd name="T29" fmla="*/ 20 h 27"/>
                  <a:gd name="T30" fmla="*/ 528 w 596"/>
                  <a:gd name="T31" fmla="*/ 19 h 27"/>
                  <a:gd name="T32" fmla="*/ 511 w 596"/>
                  <a:gd name="T33" fmla="*/ 19 h 27"/>
                  <a:gd name="T34" fmla="*/ 479 w 596"/>
                  <a:gd name="T35" fmla="*/ 19 h 27"/>
                  <a:gd name="T36" fmla="*/ 441 w 596"/>
                  <a:gd name="T37" fmla="*/ 19 h 27"/>
                  <a:gd name="T38" fmla="*/ 353 w 596"/>
                  <a:gd name="T39" fmla="*/ 20 h 27"/>
                  <a:gd name="T40" fmla="*/ 261 w 596"/>
                  <a:gd name="T41" fmla="*/ 19 h 27"/>
                  <a:gd name="T42" fmla="*/ 0 w 596"/>
                  <a:gd name="T43" fmla="*/ 20 h 27"/>
                  <a:gd name="T44" fmla="*/ 0 w 596"/>
                  <a:gd name="T45" fmla="*/ 1 h 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96" h="27">
                    <a:moveTo>
                      <a:pt x="0" y="1"/>
                    </a:moveTo>
                    <a:lnTo>
                      <a:pt x="225" y="1"/>
                    </a:lnTo>
                    <a:lnTo>
                      <a:pt x="233" y="9"/>
                    </a:lnTo>
                    <a:lnTo>
                      <a:pt x="234" y="1"/>
                    </a:lnTo>
                    <a:lnTo>
                      <a:pt x="401" y="1"/>
                    </a:lnTo>
                    <a:lnTo>
                      <a:pt x="414" y="9"/>
                    </a:lnTo>
                    <a:lnTo>
                      <a:pt x="499" y="9"/>
                    </a:lnTo>
                    <a:lnTo>
                      <a:pt x="508" y="6"/>
                    </a:lnTo>
                    <a:lnTo>
                      <a:pt x="517" y="3"/>
                    </a:lnTo>
                    <a:lnTo>
                      <a:pt x="521" y="0"/>
                    </a:lnTo>
                    <a:lnTo>
                      <a:pt x="583" y="0"/>
                    </a:lnTo>
                    <a:lnTo>
                      <a:pt x="596" y="1"/>
                    </a:lnTo>
                    <a:lnTo>
                      <a:pt x="580" y="27"/>
                    </a:lnTo>
                    <a:lnTo>
                      <a:pt x="564" y="23"/>
                    </a:lnTo>
                    <a:lnTo>
                      <a:pt x="545" y="20"/>
                    </a:lnTo>
                    <a:lnTo>
                      <a:pt x="528" y="19"/>
                    </a:lnTo>
                    <a:lnTo>
                      <a:pt x="511" y="19"/>
                    </a:lnTo>
                    <a:lnTo>
                      <a:pt x="479" y="19"/>
                    </a:lnTo>
                    <a:lnTo>
                      <a:pt x="441" y="19"/>
                    </a:lnTo>
                    <a:lnTo>
                      <a:pt x="353" y="20"/>
                    </a:lnTo>
                    <a:lnTo>
                      <a:pt x="261" y="19"/>
                    </a:lnTo>
                    <a:lnTo>
                      <a:pt x="0" y="20"/>
                    </a:lnTo>
                    <a:lnTo>
                      <a:pt x="0" y="1"/>
                    </a:lnTo>
                    <a:close/>
                  </a:path>
                </a:pathLst>
              </a:custGeom>
              <a:solidFill>
                <a:srgbClr val="FF0000"/>
              </a:solidFill>
              <a:ln w="3175">
                <a:solidFill>
                  <a:srgbClr val="000000"/>
                </a:solidFill>
                <a:prstDash val="solid"/>
                <a:round/>
                <a:headEnd/>
                <a:tailEnd/>
              </a:ln>
            </p:spPr>
            <p:txBody>
              <a:bodyPr/>
              <a:lstStyle/>
              <a:p>
                <a:endParaRPr lang="fr-FR"/>
              </a:p>
            </p:txBody>
          </p:sp>
          <p:sp>
            <p:nvSpPr>
              <p:cNvPr id="17477" name="Freeform 485"/>
              <p:cNvSpPr>
                <a:spLocks/>
              </p:cNvSpPr>
              <p:nvPr/>
            </p:nvSpPr>
            <p:spPr bwMode="auto">
              <a:xfrm>
                <a:off x="2116" y="3071"/>
                <a:ext cx="297" cy="105"/>
              </a:xfrm>
              <a:custGeom>
                <a:avLst/>
                <a:gdLst>
                  <a:gd name="T0" fmla="*/ 246 w 297"/>
                  <a:gd name="T1" fmla="*/ 0 h 105"/>
                  <a:gd name="T2" fmla="*/ 293 w 297"/>
                  <a:gd name="T3" fmla="*/ 0 h 105"/>
                  <a:gd name="T4" fmla="*/ 296 w 297"/>
                  <a:gd name="T5" fmla="*/ 2 h 105"/>
                  <a:gd name="T6" fmla="*/ 297 w 297"/>
                  <a:gd name="T7" fmla="*/ 6 h 105"/>
                  <a:gd name="T8" fmla="*/ 292 w 297"/>
                  <a:gd name="T9" fmla="*/ 13 h 105"/>
                  <a:gd name="T10" fmla="*/ 280 w 297"/>
                  <a:gd name="T11" fmla="*/ 17 h 105"/>
                  <a:gd name="T12" fmla="*/ 271 w 297"/>
                  <a:gd name="T13" fmla="*/ 21 h 105"/>
                  <a:gd name="T14" fmla="*/ 259 w 297"/>
                  <a:gd name="T15" fmla="*/ 31 h 105"/>
                  <a:gd name="T16" fmla="*/ 250 w 297"/>
                  <a:gd name="T17" fmla="*/ 42 h 105"/>
                  <a:gd name="T18" fmla="*/ 243 w 297"/>
                  <a:gd name="T19" fmla="*/ 51 h 105"/>
                  <a:gd name="T20" fmla="*/ 237 w 297"/>
                  <a:gd name="T21" fmla="*/ 59 h 105"/>
                  <a:gd name="T22" fmla="*/ 224 w 297"/>
                  <a:gd name="T23" fmla="*/ 83 h 105"/>
                  <a:gd name="T24" fmla="*/ 215 w 297"/>
                  <a:gd name="T25" fmla="*/ 96 h 105"/>
                  <a:gd name="T26" fmla="*/ 211 w 297"/>
                  <a:gd name="T27" fmla="*/ 101 h 105"/>
                  <a:gd name="T28" fmla="*/ 206 w 297"/>
                  <a:gd name="T29" fmla="*/ 102 h 105"/>
                  <a:gd name="T30" fmla="*/ 198 w 297"/>
                  <a:gd name="T31" fmla="*/ 101 h 105"/>
                  <a:gd name="T32" fmla="*/ 190 w 297"/>
                  <a:gd name="T33" fmla="*/ 99 h 105"/>
                  <a:gd name="T34" fmla="*/ 184 w 297"/>
                  <a:gd name="T35" fmla="*/ 97 h 105"/>
                  <a:gd name="T36" fmla="*/ 170 w 297"/>
                  <a:gd name="T37" fmla="*/ 89 h 105"/>
                  <a:gd name="T38" fmla="*/ 148 w 297"/>
                  <a:gd name="T39" fmla="*/ 75 h 105"/>
                  <a:gd name="T40" fmla="*/ 136 w 297"/>
                  <a:gd name="T41" fmla="*/ 69 h 105"/>
                  <a:gd name="T42" fmla="*/ 129 w 297"/>
                  <a:gd name="T43" fmla="*/ 66 h 105"/>
                  <a:gd name="T44" fmla="*/ 124 w 297"/>
                  <a:gd name="T45" fmla="*/ 66 h 105"/>
                  <a:gd name="T46" fmla="*/ 121 w 297"/>
                  <a:gd name="T47" fmla="*/ 69 h 105"/>
                  <a:gd name="T48" fmla="*/ 120 w 297"/>
                  <a:gd name="T49" fmla="*/ 74 h 105"/>
                  <a:gd name="T50" fmla="*/ 122 w 297"/>
                  <a:gd name="T51" fmla="*/ 80 h 105"/>
                  <a:gd name="T52" fmla="*/ 127 w 297"/>
                  <a:gd name="T53" fmla="*/ 86 h 105"/>
                  <a:gd name="T54" fmla="*/ 131 w 297"/>
                  <a:gd name="T55" fmla="*/ 93 h 105"/>
                  <a:gd name="T56" fmla="*/ 133 w 297"/>
                  <a:gd name="T57" fmla="*/ 99 h 105"/>
                  <a:gd name="T58" fmla="*/ 130 w 297"/>
                  <a:gd name="T59" fmla="*/ 103 h 105"/>
                  <a:gd name="T60" fmla="*/ 126 w 297"/>
                  <a:gd name="T61" fmla="*/ 105 h 105"/>
                  <a:gd name="T62" fmla="*/ 27 w 297"/>
                  <a:gd name="T63" fmla="*/ 97 h 105"/>
                  <a:gd name="T64" fmla="*/ 34 w 297"/>
                  <a:gd name="T65" fmla="*/ 82 h 105"/>
                  <a:gd name="T66" fmla="*/ 37 w 297"/>
                  <a:gd name="T67" fmla="*/ 65 h 105"/>
                  <a:gd name="T68" fmla="*/ 36 w 297"/>
                  <a:gd name="T69" fmla="*/ 52 h 105"/>
                  <a:gd name="T70" fmla="*/ 32 w 297"/>
                  <a:gd name="T71" fmla="*/ 36 h 105"/>
                  <a:gd name="T72" fmla="*/ 24 w 297"/>
                  <a:gd name="T73" fmla="*/ 22 h 105"/>
                  <a:gd name="T74" fmla="*/ 16 w 297"/>
                  <a:gd name="T75" fmla="*/ 12 h 105"/>
                  <a:gd name="T76" fmla="*/ 0 w 297"/>
                  <a:gd name="T77" fmla="*/ 0 h 10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7" h="105">
                    <a:moveTo>
                      <a:pt x="0" y="0"/>
                    </a:moveTo>
                    <a:lnTo>
                      <a:pt x="246" y="0"/>
                    </a:lnTo>
                    <a:lnTo>
                      <a:pt x="290" y="0"/>
                    </a:lnTo>
                    <a:lnTo>
                      <a:pt x="293" y="0"/>
                    </a:lnTo>
                    <a:lnTo>
                      <a:pt x="294" y="1"/>
                    </a:lnTo>
                    <a:lnTo>
                      <a:pt x="296" y="2"/>
                    </a:lnTo>
                    <a:lnTo>
                      <a:pt x="296" y="4"/>
                    </a:lnTo>
                    <a:lnTo>
                      <a:pt x="297" y="6"/>
                    </a:lnTo>
                    <a:lnTo>
                      <a:pt x="297" y="12"/>
                    </a:lnTo>
                    <a:lnTo>
                      <a:pt x="292" y="13"/>
                    </a:lnTo>
                    <a:lnTo>
                      <a:pt x="287" y="15"/>
                    </a:lnTo>
                    <a:lnTo>
                      <a:pt x="280" y="17"/>
                    </a:lnTo>
                    <a:lnTo>
                      <a:pt x="275" y="19"/>
                    </a:lnTo>
                    <a:lnTo>
                      <a:pt x="271" y="21"/>
                    </a:lnTo>
                    <a:lnTo>
                      <a:pt x="264" y="27"/>
                    </a:lnTo>
                    <a:lnTo>
                      <a:pt x="259" y="31"/>
                    </a:lnTo>
                    <a:lnTo>
                      <a:pt x="254" y="36"/>
                    </a:lnTo>
                    <a:lnTo>
                      <a:pt x="250" y="42"/>
                    </a:lnTo>
                    <a:lnTo>
                      <a:pt x="246" y="46"/>
                    </a:lnTo>
                    <a:lnTo>
                      <a:pt x="243" y="51"/>
                    </a:lnTo>
                    <a:lnTo>
                      <a:pt x="241" y="54"/>
                    </a:lnTo>
                    <a:lnTo>
                      <a:pt x="237" y="59"/>
                    </a:lnTo>
                    <a:lnTo>
                      <a:pt x="233" y="65"/>
                    </a:lnTo>
                    <a:lnTo>
                      <a:pt x="224" y="83"/>
                    </a:lnTo>
                    <a:lnTo>
                      <a:pt x="219" y="90"/>
                    </a:lnTo>
                    <a:lnTo>
                      <a:pt x="215" y="96"/>
                    </a:lnTo>
                    <a:lnTo>
                      <a:pt x="214" y="99"/>
                    </a:lnTo>
                    <a:lnTo>
                      <a:pt x="211" y="101"/>
                    </a:lnTo>
                    <a:lnTo>
                      <a:pt x="209" y="101"/>
                    </a:lnTo>
                    <a:lnTo>
                      <a:pt x="206" y="102"/>
                    </a:lnTo>
                    <a:lnTo>
                      <a:pt x="202" y="102"/>
                    </a:lnTo>
                    <a:lnTo>
                      <a:pt x="198" y="101"/>
                    </a:lnTo>
                    <a:lnTo>
                      <a:pt x="194" y="100"/>
                    </a:lnTo>
                    <a:lnTo>
                      <a:pt x="190" y="99"/>
                    </a:lnTo>
                    <a:lnTo>
                      <a:pt x="187" y="98"/>
                    </a:lnTo>
                    <a:lnTo>
                      <a:pt x="184" y="97"/>
                    </a:lnTo>
                    <a:lnTo>
                      <a:pt x="180" y="94"/>
                    </a:lnTo>
                    <a:lnTo>
                      <a:pt x="170" y="89"/>
                    </a:lnTo>
                    <a:lnTo>
                      <a:pt x="154" y="79"/>
                    </a:lnTo>
                    <a:lnTo>
                      <a:pt x="148" y="75"/>
                    </a:lnTo>
                    <a:lnTo>
                      <a:pt x="142" y="72"/>
                    </a:lnTo>
                    <a:lnTo>
                      <a:pt x="136" y="69"/>
                    </a:lnTo>
                    <a:lnTo>
                      <a:pt x="131" y="67"/>
                    </a:lnTo>
                    <a:lnTo>
                      <a:pt x="129" y="66"/>
                    </a:lnTo>
                    <a:lnTo>
                      <a:pt x="127" y="66"/>
                    </a:lnTo>
                    <a:lnTo>
                      <a:pt x="124" y="66"/>
                    </a:lnTo>
                    <a:lnTo>
                      <a:pt x="122" y="67"/>
                    </a:lnTo>
                    <a:lnTo>
                      <a:pt x="121" y="69"/>
                    </a:lnTo>
                    <a:lnTo>
                      <a:pt x="120" y="71"/>
                    </a:lnTo>
                    <a:lnTo>
                      <a:pt x="120" y="74"/>
                    </a:lnTo>
                    <a:lnTo>
                      <a:pt x="120" y="76"/>
                    </a:lnTo>
                    <a:lnTo>
                      <a:pt x="122" y="80"/>
                    </a:lnTo>
                    <a:lnTo>
                      <a:pt x="124" y="83"/>
                    </a:lnTo>
                    <a:lnTo>
                      <a:pt x="127" y="86"/>
                    </a:lnTo>
                    <a:lnTo>
                      <a:pt x="130" y="90"/>
                    </a:lnTo>
                    <a:lnTo>
                      <a:pt x="131" y="93"/>
                    </a:lnTo>
                    <a:lnTo>
                      <a:pt x="133" y="97"/>
                    </a:lnTo>
                    <a:lnTo>
                      <a:pt x="133" y="99"/>
                    </a:lnTo>
                    <a:lnTo>
                      <a:pt x="132" y="102"/>
                    </a:lnTo>
                    <a:lnTo>
                      <a:pt x="130" y="103"/>
                    </a:lnTo>
                    <a:lnTo>
                      <a:pt x="128" y="104"/>
                    </a:lnTo>
                    <a:lnTo>
                      <a:pt x="126" y="105"/>
                    </a:lnTo>
                    <a:lnTo>
                      <a:pt x="22" y="105"/>
                    </a:lnTo>
                    <a:lnTo>
                      <a:pt x="27" y="97"/>
                    </a:lnTo>
                    <a:lnTo>
                      <a:pt x="31" y="89"/>
                    </a:lnTo>
                    <a:lnTo>
                      <a:pt x="34" y="82"/>
                    </a:lnTo>
                    <a:lnTo>
                      <a:pt x="36" y="73"/>
                    </a:lnTo>
                    <a:lnTo>
                      <a:pt x="37" y="65"/>
                    </a:lnTo>
                    <a:lnTo>
                      <a:pt x="36" y="58"/>
                    </a:lnTo>
                    <a:lnTo>
                      <a:pt x="36" y="52"/>
                    </a:lnTo>
                    <a:lnTo>
                      <a:pt x="34" y="44"/>
                    </a:lnTo>
                    <a:lnTo>
                      <a:pt x="32" y="36"/>
                    </a:lnTo>
                    <a:lnTo>
                      <a:pt x="29" y="29"/>
                    </a:lnTo>
                    <a:lnTo>
                      <a:pt x="24" y="22"/>
                    </a:lnTo>
                    <a:lnTo>
                      <a:pt x="21" y="17"/>
                    </a:lnTo>
                    <a:lnTo>
                      <a:pt x="16" y="12"/>
                    </a:lnTo>
                    <a:lnTo>
                      <a:pt x="10" y="6"/>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478" name="Freeform 486"/>
              <p:cNvSpPr>
                <a:spLocks/>
              </p:cNvSpPr>
              <p:nvPr/>
            </p:nvSpPr>
            <p:spPr bwMode="auto">
              <a:xfrm>
                <a:off x="2454" y="3042"/>
                <a:ext cx="163" cy="169"/>
              </a:xfrm>
              <a:custGeom>
                <a:avLst/>
                <a:gdLst>
                  <a:gd name="T0" fmla="*/ 22 w 163"/>
                  <a:gd name="T1" fmla="*/ 0 h 169"/>
                  <a:gd name="T2" fmla="*/ 38 w 163"/>
                  <a:gd name="T3" fmla="*/ 1 h 169"/>
                  <a:gd name="T4" fmla="*/ 48 w 163"/>
                  <a:gd name="T5" fmla="*/ 3 h 169"/>
                  <a:gd name="T6" fmla="*/ 55 w 163"/>
                  <a:gd name="T7" fmla="*/ 5 h 169"/>
                  <a:gd name="T8" fmla="*/ 62 w 163"/>
                  <a:gd name="T9" fmla="*/ 7 h 169"/>
                  <a:gd name="T10" fmla="*/ 71 w 163"/>
                  <a:gd name="T11" fmla="*/ 10 h 169"/>
                  <a:gd name="T12" fmla="*/ 80 w 163"/>
                  <a:gd name="T13" fmla="*/ 14 h 169"/>
                  <a:gd name="T14" fmla="*/ 90 w 163"/>
                  <a:gd name="T15" fmla="*/ 20 h 169"/>
                  <a:gd name="T16" fmla="*/ 98 w 163"/>
                  <a:gd name="T17" fmla="*/ 26 h 169"/>
                  <a:gd name="T18" fmla="*/ 105 w 163"/>
                  <a:gd name="T19" fmla="*/ 31 h 169"/>
                  <a:gd name="T20" fmla="*/ 113 w 163"/>
                  <a:gd name="T21" fmla="*/ 39 h 169"/>
                  <a:gd name="T22" fmla="*/ 119 w 163"/>
                  <a:gd name="T23" fmla="*/ 46 h 169"/>
                  <a:gd name="T24" fmla="*/ 126 w 163"/>
                  <a:gd name="T25" fmla="*/ 53 h 169"/>
                  <a:gd name="T26" fmla="*/ 132 w 163"/>
                  <a:gd name="T27" fmla="*/ 62 h 169"/>
                  <a:gd name="T28" fmla="*/ 138 w 163"/>
                  <a:gd name="T29" fmla="*/ 72 h 169"/>
                  <a:gd name="T30" fmla="*/ 143 w 163"/>
                  <a:gd name="T31" fmla="*/ 80 h 169"/>
                  <a:gd name="T32" fmla="*/ 148 w 163"/>
                  <a:gd name="T33" fmla="*/ 91 h 169"/>
                  <a:gd name="T34" fmla="*/ 152 w 163"/>
                  <a:gd name="T35" fmla="*/ 103 h 169"/>
                  <a:gd name="T36" fmla="*/ 155 w 163"/>
                  <a:gd name="T37" fmla="*/ 114 h 169"/>
                  <a:gd name="T38" fmla="*/ 158 w 163"/>
                  <a:gd name="T39" fmla="*/ 125 h 169"/>
                  <a:gd name="T40" fmla="*/ 160 w 163"/>
                  <a:gd name="T41" fmla="*/ 136 h 169"/>
                  <a:gd name="T42" fmla="*/ 162 w 163"/>
                  <a:gd name="T43" fmla="*/ 147 h 169"/>
                  <a:gd name="T44" fmla="*/ 163 w 163"/>
                  <a:gd name="T45" fmla="*/ 169 h 169"/>
                  <a:gd name="T46" fmla="*/ 147 w 163"/>
                  <a:gd name="T47" fmla="*/ 169 h 169"/>
                  <a:gd name="T48" fmla="*/ 146 w 163"/>
                  <a:gd name="T49" fmla="*/ 162 h 169"/>
                  <a:gd name="T50" fmla="*/ 146 w 163"/>
                  <a:gd name="T51" fmla="*/ 151 h 169"/>
                  <a:gd name="T52" fmla="*/ 144 w 163"/>
                  <a:gd name="T53" fmla="*/ 141 h 169"/>
                  <a:gd name="T54" fmla="*/ 143 w 163"/>
                  <a:gd name="T55" fmla="*/ 136 h 169"/>
                  <a:gd name="T56" fmla="*/ 141 w 163"/>
                  <a:gd name="T57" fmla="*/ 129 h 169"/>
                  <a:gd name="T58" fmla="*/ 137 w 163"/>
                  <a:gd name="T59" fmla="*/ 114 h 169"/>
                  <a:gd name="T60" fmla="*/ 134 w 163"/>
                  <a:gd name="T61" fmla="*/ 106 h 169"/>
                  <a:gd name="T62" fmla="*/ 129 w 163"/>
                  <a:gd name="T63" fmla="*/ 96 h 169"/>
                  <a:gd name="T64" fmla="*/ 122 w 163"/>
                  <a:gd name="T65" fmla="*/ 87 h 169"/>
                  <a:gd name="T66" fmla="*/ 114 w 163"/>
                  <a:gd name="T67" fmla="*/ 78 h 169"/>
                  <a:gd name="T68" fmla="*/ 107 w 163"/>
                  <a:gd name="T69" fmla="*/ 70 h 169"/>
                  <a:gd name="T70" fmla="*/ 99 w 163"/>
                  <a:gd name="T71" fmla="*/ 63 h 169"/>
                  <a:gd name="T72" fmla="*/ 90 w 163"/>
                  <a:gd name="T73" fmla="*/ 56 h 169"/>
                  <a:gd name="T74" fmla="*/ 81 w 163"/>
                  <a:gd name="T75" fmla="*/ 50 h 169"/>
                  <a:gd name="T76" fmla="*/ 71 w 163"/>
                  <a:gd name="T77" fmla="*/ 44 h 169"/>
                  <a:gd name="T78" fmla="*/ 64 w 163"/>
                  <a:gd name="T79" fmla="*/ 41 h 169"/>
                  <a:gd name="T80" fmla="*/ 54 w 163"/>
                  <a:gd name="T81" fmla="*/ 36 h 169"/>
                  <a:gd name="T82" fmla="*/ 47 w 163"/>
                  <a:gd name="T83" fmla="*/ 34 h 169"/>
                  <a:gd name="T84" fmla="*/ 40 w 163"/>
                  <a:gd name="T85" fmla="*/ 31 h 169"/>
                  <a:gd name="T86" fmla="*/ 31 w 163"/>
                  <a:gd name="T87" fmla="*/ 28 h 169"/>
                  <a:gd name="T88" fmla="*/ 17 w 163"/>
                  <a:gd name="T89" fmla="*/ 25 h 169"/>
                  <a:gd name="T90" fmla="*/ 0 w 163"/>
                  <a:gd name="T91" fmla="*/ 22 h 169"/>
                  <a:gd name="T92" fmla="*/ 11 w 163"/>
                  <a:gd name="T93" fmla="*/ 21 h 169"/>
                  <a:gd name="T94" fmla="*/ 16 w 163"/>
                  <a:gd name="T95" fmla="*/ 20 h 169"/>
                  <a:gd name="T96" fmla="*/ 20 w 163"/>
                  <a:gd name="T97" fmla="*/ 18 h 169"/>
                  <a:gd name="T98" fmla="*/ 23 w 163"/>
                  <a:gd name="T99" fmla="*/ 15 h 169"/>
                  <a:gd name="T100" fmla="*/ 25 w 163"/>
                  <a:gd name="T101" fmla="*/ 11 h 169"/>
                  <a:gd name="T102" fmla="*/ 26 w 163"/>
                  <a:gd name="T103" fmla="*/ 7 h 169"/>
                  <a:gd name="T104" fmla="*/ 24 w 163"/>
                  <a:gd name="T105" fmla="*/ 3 h 169"/>
                  <a:gd name="T106" fmla="*/ 22 w 163"/>
                  <a:gd name="T107" fmla="*/ 0 h 16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63" h="169">
                    <a:moveTo>
                      <a:pt x="22" y="0"/>
                    </a:moveTo>
                    <a:lnTo>
                      <a:pt x="38" y="1"/>
                    </a:lnTo>
                    <a:lnTo>
                      <a:pt x="48" y="3"/>
                    </a:lnTo>
                    <a:lnTo>
                      <a:pt x="55" y="5"/>
                    </a:lnTo>
                    <a:lnTo>
                      <a:pt x="62" y="7"/>
                    </a:lnTo>
                    <a:lnTo>
                      <a:pt x="71" y="10"/>
                    </a:lnTo>
                    <a:lnTo>
                      <a:pt x="80" y="14"/>
                    </a:lnTo>
                    <a:lnTo>
                      <a:pt x="90" y="20"/>
                    </a:lnTo>
                    <a:lnTo>
                      <a:pt x="98" y="26"/>
                    </a:lnTo>
                    <a:lnTo>
                      <a:pt x="105" y="31"/>
                    </a:lnTo>
                    <a:lnTo>
                      <a:pt x="113" y="39"/>
                    </a:lnTo>
                    <a:lnTo>
                      <a:pt x="119" y="46"/>
                    </a:lnTo>
                    <a:lnTo>
                      <a:pt x="126" y="53"/>
                    </a:lnTo>
                    <a:lnTo>
                      <a:pt x="132" y="62"/>
                    </a:lnTo>
                    <a:lnTo>
                      <a:pt x="138" y="72"/>
                    </a:lnTo>
                    <a:lnTo>
                      <a:pt x="143" y="80"/>
                    </a:lnTo>
                    <a:lnTo>
                      <a:pt x="148" y="91"/>
                    </a:lnTo>
                    <a:lnTo>
                      <a:pt x="152" y="103"/>
                    </a:lnTo>
                    <a:lnTo>
                      <a:pt x="155" y="114"/>
                    </a:lnTo>
                    <a:lnTo>
                      <a:pt x="158" y="125"/>
                    </a:lnTo>
                    <a:lnTo>
                      <a:pt x="160" y="136"/>
                    </a:lnTo>
                    <a:lnTo>
                      <a:pt x="162" y="147"/>
                    </a:lnTo>
                    <a:lnTo>
                      <a:pt x="163" y="169"/>
                    </a:lnTo>
                    <a:lnTo>
                      <a:pt x="147" y="169"/>
                    </a:lnTo>
                    <a:lnTo>
                      <a:pt x="146" y="162"/>
                    </a:lnTo>
                    <a:lnTo>
                      <a:pt x="146" y="151"/>
                    </a:lnTo>
                    <a:lnTo>
                      <a:pt x="144" y="141"/>
                    </a:lnTo>
                    <a:lnTo>
                      <a:pt x="143" y="136"/>
                    </a:lnTo>
                    <a:lnTo>
                      <a:pt x="141" y="129"/>
                    </a:lnTo>
                    <a:lnTo>
                      <a:pt x="137" y="114"/>
                    </a:lnTo>
                    <a:lnTo>
                      <a:pt x="134" y="106"/>
                    </a:lnTo>
                    <a:lnTo>
                      <a:pt x="129" y="96"/>
                    </a:lnTo>
                    <a:lnTo>
                      <a:pt x="122" y="87"/>
                    </a:lnTo>
                    <a:lnTo>
                      <a:pt x="114" y="78"/>
                    </a:lnTo>
                    <a:lnTo>
                      <a:pt x="107" y="70"/>
                    </a:lnTo>
                    <a:lnTo>
                      <a:pt x="99" y="63"/>
                    </a:lnTo>
                    <a:lnTo>
                      <a:pt x="90" y="56"/>
                    </a:lnTo>
                    <a:lnTo>
                      <a:pt x="81" y="50"/>
                    </a:lnTo>
                    <a:lnTo>
                      <a:pt x="71" y="44"/>
                    </a:lnTo>
                    <a:lnTo>
                      <a:pt x="64" y="41"/>
                    </a:lnTo>
                    <a:lnTo>
                      <a:pt x="54" y="36"/>
                    </a:lnTo>
                    <a:lnTo>
                      <a:pt x="47" y="34"/>
                    </a:lnTo>
                    <a:lnTo>
                      <a:pt x="40" y="31"/>
                    </a:lnTo>
                    <a:lnTo>
                      <a:pt x="31" y="28"/>
                    </a:lnTo>
                    <a:lnTo>
                      <a:pt x="17" y="25"/>
                    </a:lnTo>
                    <a:lnTo>
                      <a:pt x="0" y="22"/>
                    </a:lnTo>
                    <a:lnTo>
                      <a:pt x="11" y="21"/>
                    </a:lnTo>
                    <a:lnTo>
                      <a:pt x="16" y="20"/>
                    </a:lnTo>
                    <a:lnTo>
                      <a:pt x="20" y="18"/>
                    </a:lnTo>
                    <a:lnTo>
                      <a:pt x="23" y="15"/>
                    </a:lnTo>
                    <a:lnTo>
                      <a:pt x="25" y="11"/>
                    </a:lnTo>
                    <a:lnTo>
                      <a:pt x="26" y="7"/>
                    </a:lnTo>
                    <a:lnTo>
                      <a:pt x="24" y="3"/>
                    </a:lnTo>
                    <a:lnTo>
                      <a:pt x="22" y="0"/>
                    </a:lnTo>
                    <a:close/>
                  </a:path>
                </a:pathLst>
              </a:custGeom>
              <a:solidFill>
                <a:srgbClr val="600000"/>
              </a:solidFill>
              <a:ln w="3175">
                <a:solidFill>
                  <a:srgbClr val="000000"/>
                </a:solidFill>
                <a:prstDash val="solid"/>
                <a:round/>
                <a:headEnd/>
                <a:tailEnd/>
              </a:ln>
            </p:spPr>
            <p:txBody>
              <a:bodyPr/>
              <a:lstStyle/>
              <a:p>
                <a:endParaRPr lang="fr-FR"/>
              </a:p>
            </p:txBody>
          </p:sp>
          <p:sp>
            <p:nvSpPr>
              <p:cNvPr id="17479" name="Freeform 487"/>
              <p:cNvSpPr>
                <a:spLocks/>
              </p:cNvSpPr>
              <p:nvPr/>
            </p:nvSpPr>
            <p:spPr bwMode="auto">
              <a:xfrm>
                <a:off x="2439" y="3049"/>
                <a:ext cx="152" cy="92"/>
              </a:xfrm>
              <a:custGeom>
                <a:avLst/>
                <a:gdLst>
                  <a:gd name="T0" fmla="*/ 0 w 152"/>
                  <a:gd name="T1" fmla="*/ 1 h 92"/>
                  <a:gd name="T2" fmla="*/ 21 w 152"/>
                  <a:gd name="T3" fmla="*/ 0 h 92"/>
                  <a:gd name="T4" fmla="*/ 39 w 152"/>
                  <a:gd name="T5" fmla="*/ 1 h 92"/>
                  <a:gd name="T6" fmla="*/ 57 w 152"/>
                  <a:gd name="T7" fmla="*/ 3 h 92"/>
                  <a:gd name="T8" fmla="*/ 70 w 152"/>
                  <a:gd name="T9" fmla="*/ 6 h 92"/>
                  <a:gd name="T10" fmla="*/ 82 w 152"/>
                  <a:gd name="T11" fmla="*/ 10 h 92"/>
                  <a:gd name="T12" fmla="*/ 93 w 152"/>
                  <a:gd name="T13" fmla="*/ 15 h 92"/>
                  <a:gd name="T14" fmla="*/ 102 w 152"/>
                  <a:gd name="T15" fmla="*/ 21 h 92"/>
                  <a:gd name="T16" fmla="*/ 111 w 152"/>
                  <a:gd name="T17" fmla="*/ 27 h 92"/>
                  <a:gd name="T18" fmla="*/ 120 w 152"/>
                  <a:gd name="T19" fmla="*/ 35 h 92"/>
                  <a:gd name="T20" fmla="*/ 126 w 152"/>
                  <a:gd name="T21" fmla="*/ 42 h 92"/>
                  <a:gd name="T22" fmla="*/ 132 w 152"/>
                  <a:gd name="T23" fmla="*/ 50 h 92"/>
                  <a:gd name="T24" fmla="*/ 138 w 152"/>
                  <a:gd name="T25" fmla="*/ 59 h 92"/>
                  <a:gd name="T26" fmla="*/ 143 w 152"/>
                  <a:gd name="T27" fmla="*/ 69 h 92"/>
                  <a:gd name="T28" fmla="*/ 146 w 152"/>
                  <a:gd name="T29" fmla="*/ 77 h 92"/>
                  <a:gd name="T30" fmla="*/ 152 w 152"/>
                  <a:gd name="T31" fmla="*/ 92 h 92"/>
                  <a:gd name="T32" fmla="*/ 131 w 152"/>
                  <a:gd name="T33" fmla="*/ 66 h 92"/>
                  <a:gd name="T34" fmla="*/ 122 w 152"/>
                  <a:gd name="T35" fmla="*/ 55 h 92"/>
                  <a:gd name="T36" fmla="*/ 115 w 152"/>
                  <a:gd name="T37" fmla="*/ 49 h 92"/>
                  <a:gd name="T38" fmla="*/ 107 w 152"/>
                  <a:gd name="T39" fmla="*/ 42 h 92"/>
                  <a:gd name="T40" fmla="*/ 100 w 152"/>
                  <a:gd name="T41" fmla="*/ 37 h 92"/>
                  <a:gd name="T42" fmla="*/ 89 w 152"/>
                  <a:gd name="T43" fmla="*/ 30 h 92"/>
                  <a:gd name="T44" fmla="*/ 78 w 152"/>
                  <a:gd name="T45" fmla="*/ 24 h 92"/>
                  <a:gd name="T46" fmla="*/ 68 w 152"/>
                  <a:gd name="T47" fmla="*/ 20 h 92"/>
                  <a:gd name="T48" fmla="*/ 56 w 152"/>
                  <a:gd name="T49" fmla="*/ 15 h 92"/>
                  <a:gd name="T50" fmla="*/ 45 w 152"/>
                  <a:gd name="T51" fmla="*/ 11 h 92"/>
                  <a:gd name="T52" fmla="*/ 37 w 152"/>
                  <a:gd name="T53" fmla="*/ 9 h 92"/>
                  <a:gd name="T54" fmla="*/ 28 w 152"/>
                  <a:gd name="T55" fmla="*/ 6 h 92"/>
                  <a:gd name="T56" fmla="*/ 17 w 152"/>
                  <a:gd name="T57" fmla="*/ 4 h 92"/>
                  <a:gd name="T58" fmla="*/ 0 w 152"/>
                  <a:gd name="T59" fmla="*/ 1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52" h="92">
                    <a:moveTo>
                      <a:pt x="0" y="1"/>
                    </a:moveTo>
                    <a:lnTo>
                      <a:pt x="21" y="0"/>
                    </a:lnTo>
                    <a:lnTo>
                      <a:pt x="39" y="1"/>
                    </a:lnTo>
                    <a:lnTo>
                      <a:pt x="57" y="3"/>
                    </a:lnTo>
                    <a:lnTo>
                      <a:pt x="70" y="6"/>
                    </a:lnTo>
                    <a:lnTo>
                      <a:pt x="82" y="10"/>
                    </a:lnTo>
                    <a:lnTo>
                      <a:pt x="93" y="15"/>
                    </a:lnTo>
                    <a:lnTo>
                      <a:pt x="102" y="21"/>
                    </a:lnTo>
                    <a:lnTo>
                      <a:pt x="111" y="27"/>
                    </a:lnTo>
                    <a:lnTo>
                      <a:pt x="120" y="35"/>
                    </a:lnTo>
                    <a:lnTo>
                      <a:pt x="126" y="42"/>
                    </a:lnTo>
                    <a:lnTo>
                      <a:pt x="132" y="50"/>
                    </a:lnTo>
                    <a:lnTo>
                      <a:pt x="138" y="59"/>
                    </a:lnTo>
                    <a:lnTo>
                      <a:pt x="143" y="69"/>
                    </a:lnTo>
                    <a:lnTo>
                      <a:pt x="146" y="77"/>
                    </a:lnTo>
                    <a:lnTo>
                      <a:pt x="152" y="92"/>
                    </a:lnTo>
                    <a:lnTo>
                      <a:pt x="131" y="66"/>
                    </a:lnTo>
                    <a:lnTo>
                      <a:pt x="122" y="55"/>
                    </a:lnTo>
                    <a:lnTo>
                      <a:pt x="115" y="49"/>
                    </a:lnTo>
                    <a:lnTo>
                      <a:pt x="107" y="42"/>
                    </a:lnTo>
                    <a:lnTo>
                      <a:pt x="100" y="37"/>
                    </a:lnTo>
                    <a:lnTo>
                      <a:pt x="89" y="30"/>
                    </a:lnTo>
                    <a:lnTo>
                      <a:pt x="78" y="24"/>
                    </a:lnTo>
                    <a:lnTo>
                      <a:pt x="68" y="20"/>
                    </a:lnTo>
                    <a:lnTo>
                      <a:pt x="56" y="15"/>
                    </a:lnTo>
                    <a:lnTo>
                      <a:pt x="45" y="11"/>
                    </a:lnTo>
                    <a:lnTo>
                      <a:pt x="37" y="9"/>
                    </a:lnTo>
                    <a:lnTo>
                      <a:pt x="28" y="6"/>
                    </a:lnTo>
                    <a:lnTo>
                      <a:pt x="17" y="4"/>
                    </a:lnTo>
                    <a:lnTo>
                      <a:pt x="0" y="1"/>
                    </a:lnTo>
                    <a:close/>
                  </a:path>
                </a:pathLst>
              </a:custGeom>
              <a:solidFill>
                <a:srgbClr val="A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480" name="Line 488"/>
              <p:cNvSpPr>
                <a:spLocks noChangeShapeType="1"/>
              </p:cNvSpPr>
              <p:nvPr/>
            </p:nvSpPr>
            <p:spPr bwMode="auto">
              <a:xfrm>
                <a:off x="2312" y="3051"/>
                <a:ext cx="1" cy="143"/>
              </a:xfrm>
              <a:prstGeom prst="line">
                <a:avLst/>
              </a:prstGeom>
              <a:noFill/>
              <a:ln w="3175">
                <a:solidFill>
                  <a:srgbClr val="4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481" name="Line 489"/>
              <p:cNvSpPr>
                <a:spLocks noChangeShapeType="1"/>
              </p:cNvSpPr>
              <p:nvPr/>
            </p:nvSpPr>
            <p:spPr bwMode="auto">
              <a:xfrm>
                <a:off x="2143" y="3052"/>
                <a:ext cx="1" cy="145"/>
              </a:xfrm>
              <a:prstGeom prst="line">
                <a:avLst/>
              </a:prstGeom>
              <a:noFill/>
              <a:ln w="3175">
                <a:solidFill>
                  <a:srgbClr val="4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482" name="Freeform 490"/>
              <p:cNvSpPr>
                <a:spLocks/>
              </p:cNvSpPr>
              <p:nvPr/>
            </p:nvSpPr>
            <p:spPr bwMode="auto">
              <a:xfrm>
                <a:off x="2157" y="3075"/>
                <a:ext cx="26" cy="8"/>
              </a:xfrm>
              <a:custGeom>
                <a:avLst/>
                <a:gdLst>
                  <a:gd name="T0" fmla="*/ 3 w 26"/>
                  <a:gd name="T1" fmla="*/ 0 h 8"/>
                  <a:gd name="T2" fmla="*/ 26 w 26"/>
                  <a:gd name="T3" fmla="*/ 0 h 8"/>
                  <a:gd name="T4" fmla="*/ 26 w 26"/>
                  <a:gd name="T5" fmla="*/ 4 h 8"/>
                  <a:gd name="T6" fmla="*/ 17 w 26"/>
                  <a:gd name="T7" fmla="*/ 4 h 8"/>
                  <a:gd name="T8" fmla="*/ 14 w 26"/>
                  <a:gd name="T9" fmla="*/ 6 h 8"/>
                  <a:gd name="T10" fmla="*/ 11 w 26"/>
                  <a:gd name="T11" fmla="*/ 8 h 8"/>
                  <a:gd name="T12" fmla="*/ 8 w 26"/>
                  <a:gd name="T13" fmla="*/ 8 h 8"/>
                  <a:gd name="T14" fmla="*/ 6 w 26"/>
                  <a:gd name="T15" fmla="*/ 8 h 8"/>
                  <a:gd name="T16" fmla="*/ 4 w 26"/>
                  <a:gd name="T17" fmla="*/ 7 h 8"/>
                  <a:gd name="T18" fmla="*/ 2 w 26"/>
                  <a:gd name="T19" fmla="*/ 5 h 8"/>
                  <a:gd name="T20" fmla="*/ 1 w 26"/>
                  <a:gd name="T21" fmla="*/ 4 h 8"/>
                  <a:gd name="T22" fmla="*/ 1 w 26"/>
                  <a:gd name="T23" fmla="*/ 2 h 8"/>
                  <a:gd name="T24" fmla="*/ 0 w 26"/>
                  <a:gd name="T25" fmla="*/ 0 h 8"/>
                  <a:gd name="T26" fmla="*/ 3 w 26"/>
                  <a:gd name="T27" fmla="*/ 0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6" h="8">
                    <a:moveTo>
                      <a:pt x="3" y="0"/>
                    </a:moveTo>
                    <a:lnTo>
                      <a:pt x="26" y="0"/>
                    </a:lnTo>
                    <a:lnTo>
                      <a:pt x="26" y="4"/>
                    </a:lnTo>
                    <a:lnTo>
                      <a:pt x="17" y="4"/>
                    </a:lnTo>
                    <a:lnTo>
                      <a:pt x="14" y="6"/>
                    </a:lnTo>
                    <a:lnTo>
                      <a:pt x="11" y="8"/>
                    </a:lnTo>
                    <a:lnTo>
                      <a:pt x="8" y="8"/>
                    </a:lnTo>
                    <a:lnTo>
                      <a:pt x="6" y="8"/>
                    </a:lnTo>
                    <a:lnTo>
                      <a:pt x="4" y="7"/>
                    </a:lnTo>
                    <a:lnTo>
                      <a:pt x="2" y="5"/>
                    </a:lnTo>
                    <a:lnTo>
                      <a:pt x="1" y="4"/>
                    </a:lnTo>
                    <a:lnTo>
                      <a:pt x="1" y="2"/>
                    </a:lnTo>
                    <a:lnTo>
                      <a:pt x="0" y="0"/>
                    </a:lnTo>
                    <a:lnTo>
                      <a:pt x="3" y="0"/>
                    </a:lnTo>
                    <a:close/>
                  </a:path>
                </a:pathLst>
              </a:custGeom>
              <a:solidFill>
                <a:srgbClr val="A00000"/>
              </a:solidFill>
              <a:ln w="3175">
                <a:solidFill>
                  <a:srgbClr val="400000"/>
                </a:solidFill>
                <a:prstDash val="solid"/>
                <a:round/>
                <a:headEnd/>
                <a:tailEnd/>
              </a:ln>
            </p:spPr>
            <p:txBody>
              <a:bodyPr/>
              <a:lstStyle/>
              <a:p>
                <a:endParaRPr lang="fr-FR"/>
              </a:p>
            </p:txBody>
          </p:sp>
          <p:sp>
            <p:nvSpPr>
              <p:cNvPr id="17483" name="Rectangle 491"/>
              <p:cNvSpPr>
                <a:spLocks noChangeArrowheads="1"/>
              </p:cNvSpPr>
              <p:nvPr/>
            </p:nvSpPr>
            <p:spPr bwMode="auto">
              <a:xfrm>
                <a:off x="1914" y="3047"/>
                <a:ext cx="211" cy="6"/>
              </a:xfrm>
              <a:prstGeom prst="rect">
                <a:avLst/>
              </a:prstGeom>
              <a:solidFill>
                <a:srgbClr val="A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484" name="Rectangle 492"/>
              <p:cNvSpPr>
                <a:spLocks noChangeArrowheads="1"/>
              </p:cNvSpPr>
              <p:nvPr/>
            </p:nvSpPr>
            <p:spPr bwMode="auto">
              <a:xfrm>
                <a:off x="2123" y="3050"/>
                <a:ext cx="181" cy="7"/>
              </a:xfrm>
              <a:prstGeom prst="rect">
                <a:avLst/>
              </a:prstGeom>
              <a:solidFill>
                <a:srgbClr val="A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485" name="Rectangle 493"/>
              <p:cNvSpPr>
                <a:spLocks noChangeArrowheads="1"/>
              </p:cNvSpPr>
              <p:nvPr/>
            </p:nvSpPr>
            <p:spPr bwMode="auto">
              <a:xfrm>
                <a:off x="1950" y="3072"/>
                <a:ext cx="150" cy="101"/>
              </a:xfrm>
              <a:prstGeom prst="rect">
                <a:avLst/>
              </a:prstGeom>
              <a:solidFill>
                <a:srgbClr val="800000"/>
              </a:solidFill>
              <a:ln w="3175">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486" name="Rectangle 494"/>
              <p:cNvSpPr>
                <a:spLocks noChangeArrowheads="1"/>
              </p:cNvSpPr>
              <p:nvPr/>
            </p:nvSpPr>
            <p:spPr bwMode="auto">
              <a:xfrm>
                <a:off x="1965" y="3075"/>
                <a:ext cx="7" cy="8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487" name="Rectangle 495"/>
              <p:cNvSpPr>
                <a:spLocks noChangeArrowheads="1"/>
              </p:cNvSpPr>
              <p:nvPr/>
            </p:nvSpPr>
            <p:spPr bwMode="auto">
              <a:xfrm>
                <a:off x="1984" y="3075"/>
                <a:ext cx="7" cy="8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488" name="Rectangle 496"/>
              <p:cNvSpPr>
                <a:spLocks noChangeArrowheads="1"/>
              </p:cNvSpPr>
              <p:nvPr/>
            </p:nvSpPr>
            <p:spPr bwMode="auto">
              <a:xfrm>
                <a:off x="2002" y="3075"/>
                <a:ext cx="7" cy="8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489" name="Rectangle 497"/>
              <p:cNvSpPr>
                <a:spLocks noChangeArrowheads="1"/>
              </p:cNvSpPr>
              <p:nvPr/>
            </p:nvSpPr>
            <p:spPr bwMode="auto">
              <a:xfrm>
                <a:off x="2020" y="3075"/>
                <a:ext cx="7" cy="8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490" name="Rectangle 498"/>
              <p:cNvSpPr>
                <a:spLocks noChangeArrowheads="1"/>
              </p:cNvSpPr>
              <p:nvPr/>
            </p:nvSpPr>
            <p:spPr bwMode="auto">
              <a:xfrm>
                <a:off x="1888" y="3055"/>
                <a:ext cx="11" cy="81"/>
              </a:xfrm>
              <a:prstGeom prst="rect">
                <a:avLst/>
              </a:prstGeom>
              <a:solidFill>
                <a:srgbClr val="FF0000"/>
              </a:solidFill>
              <a:ln w="3175">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491" name="Freeform 499"/>
              <p:cNvSpPr>
                <a:spLocks/>
              </p:cNvSpPr>
              <p:nvPr/>
            </p:nvSpPr>
            <p:spPr bwMode="auto">
              <a:xfrm>
                <a:off x="1898" y="3054"/>
                <a:ext cx="43" cy="83"/>
              </a:xfrm>
              <a:custGeom>
                <a:avLst/>
                <a:gdLst>
                  <a:gd name="T0" fmla="*/ 0 w 43"/>
                  <a:gd name="T1" fmla="*/ 0 h 83"/>
                  <a:gd name="T2" fmla="*/ 8 w 43"/>
                  <a:gd name="T3" fmla="*/ 1 h 83"/>
                  <a:gd name="T4" fmla="*/ 15 w 43"/>
                  <a:gd name="T5" fmla="*/ 3 h 83"/>
                  <a:gd name="T6" fmla="*/ 20 w 43"/>
                  <a:gd name="T7" fmla="*/ 5 h 83"/>
                  <a:gd name="T8" fmla="*/ 26 w 43"/>
                  <a:gd name="T9" fmla="*/ 9 h 83"/>
                  <a:gd name="T10" fmla="*/ 31 w 43"/>
                  <a:gd name="T11" fmla="*/ 14 h 83"/>
                  <a:gd name="T12" fmla="*/ 36 w 43"/>
                  <a:gd name="T13" fmla="*/ 18 h 83"/>
                  <a:gd name="T14" fmla="*/ 39 w 43"/>
                  <a:gd name="T15" fmla="*/ 23 h 83"/>
                  <a:gd name="T16" fmla="*/ 42 w 43"/>
                  <a:gd name="T17" fmla="*/ 31 h 83"/>
                  <a:gd name="T18" fmla="*/ 43 w 43"/>
                  <a:gd name="T19" fmla="*/ 37 h 83"/>
                  <a:gd name="T20" fmla="*/ 43 w 43"/>
                  <a:gd name="T21" fmla="*/ 45 h 83"/>
                  <a:gd name="T22" fmla="*/ 42 w 43"/>
                  <a:gd name="T23" fmla="*/ 52 h 83"/>
                  <a:gd name="T24" fmla="*/ 39 w 43"/>
                  <a:gd name="T25" fmla="*/ 60 h 83"/>
                  <a:gd name="T26" fmla="*/ 36 w 43"/>
                  <a:gd name="T27" fmla="*/ 66 h 83"/>
                  <a:gd name="T28" fmla="*/ 29 w 43"/>
                  <a:gd name="T29" fmla="*/ 72 h 83"/>
                  <a:gd name="T30" fmla="*/ 23 w 43"/>
                  <a:gd name="T31" fmla="*/ 77 h 83"/>
                  <a:gd name="T32" fmla="*/ 17 w 43"/>
                  <a:gd name="T33" fmla="*/ 79 h 83"/>
                  <a:gd name="T34" fmla="*/ 11 w 43"/>
                  <a:gd name="T35" fmla="*/ 81 h 83"/>
                  <a:gd name="T36" fmla="*/ 4 w 43"/>
                  <a:gd name="T37" fmla="*/ 82 h 83"/>
                  <a:gd name="T38" fmla="*/ 0 w 43"/>
                  <a:gd name="T39" fmla="*/ 83 h 83"/>
                  <a:gd name="T40" fmla="*/ 0 w 43"/>
                  <a:gd name="T41" fmla="*/ 0 h 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3" h="83">
                    <a:moveTo>
                      <a:pt x="0" y="0"/>
                    </a:moveTo>
                    <a:lnTo>
                      <a:pt x="8" y="1"/>
                    </a:lnTo>
                    <a:lnTo>
                      <a:pt x="15" y="3"/>
                    </a:lnTo>
                    <a:lnTo>
                      <a:pt x="20" y="5"/>
                    </a:lnTo>
                    <a:lnTo>
                      <a:pt x="26" y="9"/>
                    </a:lnTo>
                    <a:lnTo>
                      <a:pt x="31" y="14"/>
                    </a:lnTo>
                    <a:lnTo>
                      <a:pt x="36" y="18"/>
                    </a:lnTo>
                    <a:lnTo>
                      <a:pt x="39" y="23"/>
                    </a:lnTo>
                    <a:lnTo>
                      <a:pt x="42" y="31"/>
                    </a:lnTo>
                    <a:lnTo>
                      <a:pt x="43" y="37"/>
                    </a:lnTo>
                    <a:lnTo>
                      <a:pt x="43" y="45"/>
                    </a:lnTo>
                    <a:lnTo>
                      <a:pt x="42" y="52"/>
                    </a:lnTo>
                    <a:lnTo>
                      <a:pt x="39" y="60"/>
                    </a:lnTo>
                    <a:lnTo>
                      <a:pt x="36" y="66"/>
                    </a:lnTo>
                    <a:lnTo>
                      <a:pt x="29" y="72"/>
                    </a:lnTo>
                    <a:lnTo>
                      <a:pt x="23" y="77"/>
                    </a:lnTo>
                    <a:lnTo>
                      <a:pt x="17" y="79"/>
                    </a:lnTo>
                    <a:lnTo>
                      <a:pt x="11" y="81"/>
                    </a:lnTo>
                    <a:lnTo>
                      <a:pt x="4" y="82"/>
                    </a:lnTo>
                    <a:lnTo>
                      <a:pt x="0" y="83"/>
                    </a:lnTo>
                    <a:lnTo>
                      <a:pt x="0" y="0"/>
                    </a:lnTo>
                    <a:close/>
                  </a:path>
                </a:pathLst>
              </a:custGeom>
              <a:solidFill>
                <a:srgbClr val="FF0000"/>
              </a:solidFill>
              <a:ln w="3175">
                <a:solidFill>
                  <a:srgbClr val="000000"/>
                </a:solidFill>
                <a:prstDash val="solid"/>
                <a:round/>
                <a:headEnd/>
                <a:tailEnd/>
              </a:ln>
            </p:spPr>
            <p:txBody>
              <a:bodyPr/>
              <a:lstStyle/>
              <a:p>
                <a:endParaRPr lang="fr-FR"/>
              </a:p>
            </p:txBody>
          </p:sp>
          <p:sp>
            <p:nvSpPr>
              <p:cNvPr id="17492" name="Oval 500"/>
              <p:cNvSpPr>
                <a:spLocks noChangeArrowheads="1"/>
              </p:cNvSpPr>
              <p:nvPr/>
            </p:nvSpPr>
            <p:spPr bwMode="auto">
              <a:xfrm>
                <a:off x="2005" y="3064"/>
                <a:ext cx="139" cy="138"/>
              </a:xfrm>
              <a:prstGeom prst="ellipse">
                <a:avLst/>
              </a:prstGeom>
              <a:solidFill>
                <a:srgbClr val="808080"/>
              </a:solidFill>
              <a:ln w="317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493" name="Oval 501"/>
              <p:cNvSpPr>
                <a:spLocks noChangeArrowheads="1"/>
              </p:cNvSpPr>
              <p:nvPr/>
            </p:nvSpPr>
            <p:spPr bwMode="auto">
              <a:xfrm>
                <a:off x="2023" y="3081"/>
                <a:ext cx="104" cy="103"/>
              </a:xfrm>
              <a:prstGeom prst="ellipse">
                <a:avLst/>
              </a:prstGeom>
              <a:solidFill>
                <a:srgbClr val="FFFFFF"/>
              </a:solidFill>
              <a:ln w="317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494" name="Oval 502"/>
              <p:cNvSpPr>
                <a:spLocks noChangeArrowheads="1"/>
              </p:cNvSpPr>
              <p:nvPr/>
            </p:nvSpPr>
            <p:spPr bwMode="auto">
              <a:xfrm>
                <a:off x="2035" y="3094"/>
                <a:ext cx="80" cy="79"/>
              </a:xfrm>
              <a:prstGeom prst="ellipse">
                <a:avLst/>
              </a:prstGeom>
              <a:solidFill>
                <a:srgbClr val="C0C0C0"/>
              </a:solidFill>
              <a:ln w="3175">
                <a:solidFill>
                  <a:srgbClr val="808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495" name="Line 503"/>
              <p:cNvSpPr>
                <a:spLocks noChangeShapeType="1"/>
              </p:cNvSpPr>
              <p:nvPr/>
            </p:nvSpPr>
            <p:spPr bwMode="auto">
              <a:xfrm>
                <a:off x="2056" y="3103"/>
                <a:ext cx="21" cy="29"/>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496" name="Line 504"/>
              <p:cNvSpPr>
                <a:spLocks noChangeShapeType="1"/>
              </p:cNvSpPr>
              <p:nvPr/>
            </p:nvSpPr>
            <p:spPr bwMode="auto">
              <a:xfrm>
                <a:off x="2075" y="3097"/>
                <a:ext cx="1" cy="35"/>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497" name="Line 505"/>
              <p:cNvSpPr>
                <a:spLocks noChangeShapeType="1"/>
              </p:cNvSpPr>
              <p:nvPr/>
            </p:nvSpPr>
            <p:spPr bwMode="auto">
              <a:xfrm flipV="1">
                <a:off x="2076" y="3102"/>
                <a:ext cx="18" cy="29"/>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498" name="Line 506"/>
              <p:cNvSpPr>
                <a:spLocks noChangeShapeType="1"/>
              </p:cNvSpPr>
              <p:nvPr/>
            </p:nvSpPr>
            <p:spPr bwMode="auto">
              <a:xfrm flipV="1">
                <a:off x="2077" y="3115"/>
                <a:ext cx="32" cy="2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499" name="Line 507"/>
              <p:cNvSpPr>
                <a:spLocks noChangeShapeType="1"/>
              </p:cNvSpPr>
              <p:nvPr/>
            </p:nvSpPr>
            <p:spPr bwMode="auto">
              <a:xfrm flipH="1" flipV="1">
                <a:off x="2043" y="3116"/>
                <a:ext cx="32" cy="2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00" name="Line 508"/>
              <p:cNvSpPr>
                <a:spLocks noChangeShapeType="1"/>
              </p:cNvSpPr>
              <p:nvPr/>
            </p:nvSpPr>
            <p:spPr bwMode="auto">
              <a:xfrm flipV="1">
                <a:off x="2054" y="3135"/>
                <a:ext cx="21" cy="3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01" name="Line 509"/>
              <p:cNvSpPr>
                <a:spLocks noChangeShapeType="1"/>
              </p:cNvSpPr>
              <p:nvPr/>
            </p:nvSpPr>
            <p:spPr bwMode="auto">
              <a:xfrm flipV="1">
                <a:off x="2074" y="3136"/>
                <a:ext cx="1" cy="35"/>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02" name="Line 510"/>
              <p:cNvSpPr>
                <a:spLocks noChangeShapeType="1"/>
              </p:cNvSpPr>
              <p:nvPr/>
            </p:nvSpPr>
            <p:spPr bwMode="auto">
              <a:xfrm>
                <a:off x="2075" y="3135"/>
                <a:ext cx="20" cy="3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03" name="Line 511"/>
              <p:cNvSpPr>
                <a:spLocks noChangeShapeType="1"/>
              </p:cNvSpPr>
              <p:nvPr/>
            </p:nvSpPr>
            <p:spPr bwMode="auto">
              <a:xfrm>
                <a:off x="2077" y="3132"/>
                <a:ext cx="31" cy="2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04" name="Line 512"/>
              <p:cNvSpPr>
                <a:spLocks noChangeShapeType="1"/>
              </p:cNvSpPr>
              <p:nvPr/>
            </p:nvSpPr>
            <p:spPr bwMode="auto">
              <a:xfrm flipH="1">
                <a:off x="2042" y="3132"/>
                <a:ext cx="29" cy="18"/>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05" name="Line 513"/>
              <p:cNvSpPr>
                <a:spLocks noChangeShapeType="1"/>
              </p:cNvSpPr>
              <p:nvPr/>
            </p:nvSpPr>
            <p:spPr bwMode="auto">
              <a:xfrm flipV="1">
                <a:off x="2038" y="3133"/>
                <a:ext cx="77" cy="1"/>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06" name="Oval 514"/>
              <p:cNvSpPr>
                <a:spLocks noChangeArrowheads="1"/>
              </p:cNvSpPr>
              <p:nvPr/>
            </p:nvSpPr>
            <p:spPr bwMode="auto">
              <a:xfrm>
                <a:off x="2055" y="3114"/>
                <a:ext cx="39" cy="38"/>
              </a:xfrm>
              <a:prstGeom prst="ellipse">
                <a:avLst/>
              </a:prstGeom>
              <a:solidFill>
                <a:srgbClr val="E00000"/>
              </a:solidFill>
              <a:ln w="3175">
                <a:solidFill>
                  <a:srgbClr val="808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07" name="Oval 515"/>
              <p:cNvSpPr>
                <a:spLocks noChangeArrowheads="1"/>
              </p:cNvSpPr>
              <p:nvPr/>
            </p:nvSpPr>
            <p:spPr bwMode="auto">
              <a:xfrm>
                <a:off x="2062" y="3121"/>
                <a:ext cx="26" cy="24"/>
              </a:xfrm>
              <a:prstGeom prst="ellipse">
                <a:avLst/>
              </a:prstGeom>
              <a:solidFill>
                <a:srgbClr val="A00000"/>
              </a:solidFill>
              <a:ln w="3175">
                <a:solidFill>
                  <a:srgbClr val="808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08" name="Freeform 516"/>
              <p:cNvSpPr>
                <a:spLocks/>
              </p:cNvSpPr>
              <p:nvPr/>
            </p:nvSpPr>
            <p:spPr bwMode="auto">
              <a:xfrm>
                <a:off x="2350" y="3110"/>
                <a:ext cx="204" cy="101"/>
              </a:xfrm>
              <a:custGeom>
                <a:avLst/>
                <a:gdLst>
                  <a:gd name="T0" fmla="*/ 204 w 1007"/>
                  <a:gd name="T1" fmla="*/ 101 h 504"/>
                  <a:gd name="T2" fmla="*/ 204 w 1007"/>
                  <a:gd name="T3" fmla="*/ 101 h 504"/>
                  <a:gd name="T4" fmla="*/ 102 w 1007"/>
                  <a:gd name="T5" fmla="*/ 0 h 504"/>
                  <a:gd name="T6" fmla="*/ 0 w 1007"/>
                  <a:gd name="T7" fmla="*/ 100 h 504"/>
                  <a:gd name="T8" fmla="*/ 102 w 1007"/>
                  <a:gd name="T9" fmla="*/ 101 h 504"/>
                  <a:gd name="T10" fmla="*/ 204 w 1007"/>
                  <a:gd name="T11" fmla="*/ 101 h 5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7" h="504">
                    <a:moveTo>
                      <a:pt x="1006" y="504"/>
                    </a:moveTo>
                    <a:cubicBezTo>
                      <a:pt x="1006" y="504"/>
                      <a:pt x="1007" y="503"/>
                      <a:pt x="1007" y="503"/>
                    </a:cubicBezTo>
                    <a:cubicBezTo>
                      <a:pt x="1007" y="225"/>
                      <a:pt x="781" y="1"/>
                      <a:pt x="503" y="1"/>
                    </a:cubicBezTo>
                    <a:cubicBezTo>
                      <a:pt x="226" y="0"/>
                      <a:pt x="1" y="224"/>
                      <a:pt x="0" y="501"/>
                    </a:cubicBezTo>
                    <a:lnTo>
                      <a:pt x="503" y="503"/>
                    </a:lnTo>
                    <a:lnTo>
                      <a:pt x="1006" y="504"/>
                    </a:lnTo>
                    <a:close/>
                  </a:path>
                </a:pathLst>
              </a:custGeom>
              <a:solidFill>
                <a:srgbClr val="202020"/>
              </a:solidFill>
              <a:ln w="3175">
                <a:solidFill>
                  <a:srgbClr val="000000"/>
                </a:solidFill>
                <a:prstDash val="solid"/>
                <a:round/>
                <a:headEnd/>
                <a:tailEnd/>
              </a:ln>
            </p:spPr>
            <p:txBody>
              <a:bodyPr/>
              <a:lstStyle/>
              <a:p>
                <a:endParaRPr lang="fr-FR"/>
              </a:p>
            </p:txBody>
          </p:sp>
          <p:sp>
            <p:nvSpPr>
              <p:cNvPr id="17509" name="Freeform 517"/>
              <p:cNvSpPr>
                <a:spLocks/>
              </p:cNvSpPr>
              <p:nvPr/>
            </p:nvSpPr>
            <p:spPr bwMode="auto">
              <a:xfrm>
                <a:off x="2345" y="3083"/>
                <a:ext cx="257" cy="128"/>
              </a:xfrm>
              <a:custGeom>
                <a:avLst/>
                <a:gdLst>
                  <a:gd name="T0" fmla="*/ 2 w 257"/>
                  <a:gd name="T1" fmla="*/ 98 h 128"/>
                  <a:gd name="T2" fmla="*/ 5 w 257"/>
                  <a:gd name="T3" fmla="*/ 87 h 128"/>
                  <a:gd name="T4" fmla="*/ 10 w 257"/>
                  <a:gd name="T5" fmla="*/ 74 h 128"/>
                  <a:gd name="T6" fmla="*/ 16 w 257"/>
                  <a:gd name="T7" fmla="*/ 63 h 128"/>
                  <a:gd name="T8" fmla="*/ 23 w 257"/>
                  <a:gd name="T9" fmla="*/ 52 h 128"/>
                  <a:gd name="T10" fmla="*/ 32 w 257"/>
                  <a:gd name="T11" fmla="*/ 41 h 128"/>
                  <a:gd name="T12" fmla="*/ 43 w 257"/>
                  <a:gd name="T13" fmla="*/ 30 h 128"/>
                  <a:gd name="T14" fmla="*/ 54 w 257"/>
                  <a:gd name="T15" fmla="*/ 22 h 128"/>
                  <a:gd name="T16" fmla="*/ 65 w 257"/>
                  <a:gd name="T17" fmla="*/ 15 h 128"/>
                  <a:gd name="T18" fmla="*/ 78 w 257"/>
                  <a:gd name="T19" fmla="*/ 9 h 128"/>
                  <a:gd name="T20" fmla="*/ 90 w 257"/>
                  <a:gd name="T21" fmla="*/ 5 h 128"/>
                  <a:gd name="T22" fmla="*/ 105 w 257"/>
                  <a:gd name="T23" fmla="*/ 1 h 128"/>
                  <a:gd name="T24" fmla="*/ 123 w 257"/>
                  <a:gd name="T25" fmla="*/ 0 h 128"/>
                  <a:gd name="T26" fmla="*/ 136 w 257"/>
                  <a:gd name="T27" fmla="*/ 0 h 128"/>
                  <a:gd name="T28" fmla="*/ 150 w 257"/>
                  <a:gd name="T29" fmla="*/ 2 h 128"/>
                  <a:gd name="T30" fmla="*/ 162 w 257"/>
                  <a:gd name="T31" fmla="*/ 5 h 128"/>
                  <a:gd name="T32" fmla="*/ 176 w 257"/>
                  <a:gd name="T33" fmla="*/ 9 h 128"/>
                  <a:gd name="T34" fmla="*/ 190 w 257"/>
                  <a:gd name="T35" fmla="*/ 16 h 128"/>
                  <a:gd name="T36" fmla="*/ 200 w 257"/>
                  <a:gd name="T37" fmla="*/ 22 h 128"/>
                  <a:gd name="T38" fmla="*/ 209 w 257"/>
                  <a:gd name="T39" fmla="*/ 30 h 128"/>
                  <a:gd name="T40" fmla="*/ 218 w 257"/>
                  <a:gd name="T41" fmla="*/ 38 h 128"/>
                  <a:gd name="T42" fmla="*/ 226 w 257"/>
                  <a:gd name="T43" fmla="*/ 46 h 128"/>
                  <a:gd name="T44" fmla="*/ 234 w 257"/>
                  <a:gd name="T45" fmla="*/ 56 h 128"/>
                  <a:gd name="T46" fmla="*/ 240 w 257"/>
                  <a:gd name="T47" fmla="*/ 65 h 128"/>
                  <a:gd name="T48" fmla="*/ 246 w 257"/>
                  <a:gd name="T49" fmla="*/ 77 h 128"/>
                  <a:gd name="T50" fmla="*/ 251 w 257"/>
                  <a:gd name="T51" fmla="*/ 89 h 128"/>
                  <a:gd name="T52" fmla="*/ 255 w 257"/>
                  <a:gd name="T53" fmla="*/ 106 h 128"/>
                  <a:gd name="T54" fmla="*/ 257 w 257"/>
                  <a:gd name="T55" fmla="*/ 119 h 128"/>
                  <a:gd name="T56" fmla="*/ 257 w 257"/>
                  <a:gd name="T57" fmla="*/ 128 h 128"/>
                  <a:gd name="T58" fmla="*/ 204 w 257"/>
                  <a:gd name="T59" fmla="*/ 121 h 128"/>
                  <a:gd name="T60" fmla="*/ 203 w 257"/>
                  <a:gd name="T61" fmla="*/ 107 h 128"/>
                  <a:gd name="T62" fmla="*/ 199 w 257"/>
                  <a:gd name="T63" fmla="*/ 95 h 128"/>
                  <a:gd name="T64" fmla="*/ 196 w 257"/>
                  <a:gd name="T65" fmla="*/ 87 h 128"/>
                  <a:gd name="T66" fmla="*/ 192 w 257"/>
                  <a:gd name="T67" fmla="*/ 78 h 128"/>
                  <a:gd name="T68" fmla="*/ 187 w 257"/>
                  <a:gd name="T69" fmla="*/ 70 h 128"/>
                  <a:gd name="T70" fmla="*/ 177 w 257"/>
                  <a:gd name="T71" fmla="*/ 60 h 128"/>
                  <a:gd name="T72" fmla="*/ 166 w 257"/>
                  <a:gd name="T73" fmla="*/ 49 h 128"/>
                  <a:gd name="T74" fmla="*/ 152 w 257"/>
                  <a:gd name="T75" fmla="*/ 42 h 128"/>
                  <a:gd name="T76" fmla="*/ 137 w 257"/>
                  <a:gd name="T77" fmla="*/ 35 h 128"/>
                  <a:gd name="T78" fmla="*/ 123 w 257"/>
                  <a:gd name="T79" fmla="*/ 33 h 128"/>
                  <a:gd name="T80" fmla="*/ 106 w 257"/>
                  <a:gd name="T81" fmla="*/ 32 h 128"/>
                  <a:gd name="T82" fmla="*/ 92 w 257"/>
                  <a:gd name="T83" fmla="*/ 33 h 128"/>
                  <a:gd name="T84" fmla="*/ 75 w 257"/>
                  <a:gd name="T85" fmla="*/ 37 h 128"/>
                  <a:gd name="T86" fmla="*/ 64 w 257"/>
                  <a:gd name="T87" fmla="*/ 43 h 128"/>
                  <a:gd name="T88" fmla="*/ 53 w 257"/>
                  <a:gd name="T89" fmla="*/ 49 h 128"/>
                  <a:gd name="T90" fmla="*/ 43 w 257"/>
                  <a:gd name="T91" fmla="*/ 57 h 128"/>
                  <a:gd name="T92" fmla="*/ 35 w 257"/>
                  <a:gd name="T93" fmla="*/ 66 h 128"/>
                  <a:gd name="T94" fmla="*/ 28 w 257"/>
                  <a:gd name="T95" fmla="*/ 75 h 128"/>
                  <a:gd name="T96" fmla="*/ 23 w 257"/>
                  <a:gd name="T97" fmla="*/ 84 h 128"/>
                  <a:gd name="T98" fmla="*/ 19 w 257"/>
                  <a:gd name="T99" fmla="*/ 93 h 128"/>
                  <a:gd name="T100" fmla="*/ 15 w 257"/>
                  <a:gd name="T101" fmla="*/ 106 h 1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57" h="128">
                    <a:moveTo>
                      <a:pt x="0" y="106"/>
                    </a:moveTo>
                    <a:lnTo>
                      <a:pt x="2" y="98"/>
                    </a:lnTo>
                    <a:lnTo>
                      <a:pt x="3" y="93"/>
                    </a:lnTo>
                    <a:lnTo>
                      <a:pt x="5" y="87"/>
                    </a:lnTo>
                    <a:lnTo>
                      <a:pt x="7" y="81"/>
                    </a:lnTo>
                    <a:lnTo>
                      <a:pt x="10" y="74"/>
                    </a:lnTo>
                    <a:lnTo>
                      <a:pt x="13" y="69"/>
                    </a:lnTo>
                    <a:lnTo>
                      <a:pt x="16" y="63"/>
                    </a:lnTo>
                    <a:lnTo>
                      <a:pt x="19" y="58"/>
                    </a:lnTo>
                    <a:lnTo>
                      <a:pt x="23" y="52"/>
                    </a:lnTo>
                    <a:lnTo>
                      <a:pt x="27" y="47"/>
                    </a:lnTo>
                    <a:lnTo>
                      <a:pt x="32" y="41"/>
                    </a:lnTo>
                    <a:lnTo>
                      <a:pt x="39" y="34"/>
                    </a:lnTo>
                    <a:lnTo>
                      <a:pt x="43" y="30"/>
                    </a:lnTo>
                    <a:lnTo>
                      <a:pt x="48" y="26"/>
                    </a:lnTo>
                    <a:lnTo>
                      <a:pt x="54" y="22"/>
                    </a:lnTo>
                    <a:lnTo>
                      <a:pt x="60" y="18"/>
                    </a:lnTo>
                    <a:lnTo>
                      <a:pt x="65" y="15"/>
                    </a:lnTo>
                    <a:lnTo>
                      <a:pt x="71" y="12"/>
                    </a:lnTo>
                    <a:lnTo>
                      <a:pt x="78" y="9"/>
                    </a:lnTo>
                    <a:lnTo>
                      <a:pt x="85" y="7"/>
                    </a:lnTo>
                    <a:lnTo>
                      <a:pt x="90" y="5"/>
                    </a:lnTo>
                    <a:lnTo>
                      <a:pt x="98" y="3"/>
                    </a:lnTo>
                    <a:lnTo>
                      <a:pt x="105" y="1"/>
                    </a:lnTo>
                    <a:lnTo>
                      <a:pt x="114" y="0"/>
                    </a:lnTo>
                    <a:lnTo>
                      <a:pt x="123" y="0"/>
                    </a:lnTo>
                    <a:lnTo>
                      <a:pt x="129" y="0"/>
                    </a:lnTo>
                    <a:lnTo>
                      <a:pt x="136" y="0"/>
                    </a:lnTo>
                    <a:lnTo>
                      <a:pt x="143" y="1"/>
                    </a:lnTo>
                    <a:lnTo>
                      <a:pt x="150" y="2"/>
                    </a:lnTo>
                    <a:lnTo>
                      <a:pt x="156" y="3"/>
                    </a:lnTo>
                    <a:lnTo>
                      <a:pt x="162" y="5"/>
                    </a:lnTo>
                    <a:lnTo>
                      <a:pt x="169" y="7"/>
                    </a:lnTo>
                    <a:lnTo>
                      <a:pt x="176" y="9"/>
                    </a:lnTo>
                    <a:lnTo>
                      <a:pt x="183" y="12"/>
                    </a:lnTo>
                    <a:lnTo>
                      <a:pt x="190" y="16"/>
                    </a:lnTo>
                    <a:lnTo>
                      <a:pt x="196" y="19"/>
                    </a:lnTo>
                    <a:lnTo>
                      <a:pt x="200" y="22"/>
                    </a:lnTo>
                    <a:lnTo>
                      <a:pt x="205" y="26"/>
                    </a:lnTo>
                    <a:lnTo>
                      <a:pt x="209" y="30"/>
                    </a:lnTo>
                    <a:lnTo>
                      <a:pt x="214" y="34"/>
                    </a:lnTo>
                    <a:lnTo>
                      <a:pt x="218" y="38"/>
                    </a:lnTo>
                    <a:lnTo>
                      <a:pt x="222" y="42"/>
                    </a:lnTo>
                    <a:lnTo>
                      <a:pt x="226" y="46"/>
                    </a:lnTo>
                    <a:lnTo>
                      <a:pt x="230" y="51"/>
                    </a:lnTo>
                    <a:lnTo>
                      <a:pt x="234" y="56"/>
                    </a:lnTo>
                    <a:lnTo>
                      <a:pt x="237" y="60"/>
                    </a:lnTo>
                    <a:lnTo>
                      <a:pt x="240" y="65"/>
                    </a:lnTo>
                    <a:lnTo>
                      <a:pt x="244" y="72"/>
                    </a:lnTo>
                    <a:lnTo>
                      <a:pt x="246" y="77"/>
                    </a:lnTo>
                    <a:lnTo>
                      <a:pt x="249" y="84"/>
                    </a:lnTo>
                    <a:lnTo>
                      <a:pt x="251" y="89"/>
                    </a:lnTo>
                    <a:lnTo>
                      <a:pt x="253" y="97"/>
                    </a:lnTo>
                    <a:lnTo>
                      <a:pt x="255" y="106"/>
                    </a:lnTo>
                    <a:lnTo>
                      <a:pt x="256" y="114"/>
                    </a:lnTo>
                    <a:lnTo>
                      <a:pt x="257" y="119"/>
                    </a:lnTo>
                    <a:lnTo>
                      <a:pt x="257" y="123"/>
                    </a:lnTo>
                    <a:lnTo>
                      <a:pt x="257" y="128"/>
                    </a:lnTo>
                    <a:lnTo>
                      <a:pt x="204" y="128"/>
                    </a:lnTo>
                    <a:lnTo>
                      <a:pt x="204" y="121"/>
                    </a:lnTo>
                    <a:lnTo>
                      <a:pt x="203" y="114"/>
                    </a:lnTo>
                    <a:lnTo>
                      <a:pt x="203" y="107"/>
                    </a:lnTo>
                    <a:lnTo>
                      <a:pt x="201" y="100"/>
                    </a:lnTo>
                    <a:lnTo>
                      <a:pt x="199" y="95"/>
                    </a:lnTo>
                    <a:lnTo>
                      <a:pt x="198" y="91"/>
                    </a:lnTo>
                    <a:lnTo>
                      <a:pt x="196" y="87"/>
                    </a:lnTo>
                    <a:lnTo>
                      <a:pt x="194" y="82"/>
                    </a:lnTo>
                    <a:lnTo>
                      <a:pt x="192" y="78"/>
                    </a:lnTo>
                    <a:lnTo>
                      <a:pt x="189" y="73"/>
                    </a:lnTo>
                    <a:lnTo>
                      <a:pt x="187" y="70"/>
                    </a:lnTo>
                    <a:lnTo>
                      <a:pt x="183" y="66"/>
                    </a:lnTo>
                    <a:lnTo>
                      <a:pt x="177" y="60"/>
                    </a:lnTo>
                    <a:lnTo>
                      <a:pt x="171" y="54"/>
                    </a:lnTo>
                    <a:lnTo>
                      <a:pt x="166" y="49"/>
                    </a:lnTo>
                    <a:lnTo>
                      <a:pt x="159" y="45"/>
                    </a:lnTo>
                    <a:lnTo>
                      <a:pt x="152" y="42"/>
                    </a:lnTo>
                    <a:lnTo>
                      <a:pt x="144" y="38"/>
                    </a:lnTo>
                    <a:lnTo>
                      <a:pt x="137" y="35"/>
                    </a:lnTo>
                    <a:lnTo>
                      <a:pt x="130" y="34"/>
                    </a:lnTo>
                    <a:lnTo>
                      <a:pt x="123" y="33"/>
                    </a:lnTo>
                    <a:lnTo>
                      <a:pt x="114" y="32"/>
                    </a:lnTo>
                    <a:lnTo>
                      <a:pt x="106" y="32"/>
                    </a:lnTo>
                    <a:lnTo>
                      <a:pt x="99" y="32"/>
                    </a:lnTo>
                    <a:lnTo>
                      <a:pt x="92" y="33"/>
                    </a:lnTo>
                    <a:lnTo>
                      <a:pt x="84" y="35"/>
                    </a:lnTo>
                    <a:lnTo>
                      <a:pt x="75" y="37"/>
                    </a:lnTo>
                    <a:lnTo>
                      <a:pt x="70" y="40"/>
                    </a:lnTo>
                    <a:lnTo>
                      <a:pt x="64" y="43"/>
                    </a:lnTo>
                    <a:lnTo>
                      <a:pt x="58" y="46"/>
                    </a:lnTo>
                    <a:lnTo>
                      <a:pt x="53" y="49"/>
                    </a:lnTo>
                    <a:lnTo>
                      <a:pt x="48" y="53"/>
                    </a:lnTo>
                    <a:lnTo>
                      <a:pt x="43" y="57"/>
                    </a:lnTo>
                    <a:lnTo>
                      <a:pt x="39" y="61"/>
                    </a:lnTo>
                    <a:lnTo>
                      <a:pt x="35" y="66"/>
                    </a:lnTo>
                    <a:lnTo>
                      <a:pt x="31" y="71"/>
                    </a:lnTo>
                    <a:lnTo>
                      <a:pt x="28" y="75"/>
                    </a:lnTo>
                    <a:lnTo>
                      <a:pt x="26" y="79"/>
                    </a:lnTo>
                    <a:lnTo>
                      <a:pt x="23" y="84"/>
                    </a:lnTo>
                    <a:lnTo>
                      <a:pt x="21" y="88"/>
                    </a:lnTo>
                    <a:lnTo>
                      <a:pt x="19" y="93"/>
                    </a:lnTo>
                    <a:lnTo>
                      <a:pt x="18" y="98"/>
                    </a:lnTo>
                    <a:lnTo>
                      <a:pt x="15" y="106"/>
                    </a:lnTo>
                    <a:lnTo>
                      <a:pt x="0" y="106"/>
                    </a:lnTo>
                    <a:close/>
                  </a:path>
                </a:pathLst>
              </a:custGeom>
              <a:solidFill>
                <a:srgbClr val="404040"/>
              </a:solidFill>
              <a:ln w="3175">
                <a:solidFill>
                  <a:srgbClr val="000000"/>
                </a:solidFill>
                <a:prstDash val="solid"/>
                <a:round/>
                <a:headEnd/>
                <a:tailEnd/>
              </a:ln>
            </p:spPr>
            <p:txBody>
              <a:bodyPr/>
              <a:lstStyle/>
              <a:p>
                <a:endParaRPr lang="fr-FR"/>
              </a:p>
            </p:txBody>
          </p:sp>
          <p:sp>
            <p:nvSpPr>
              <p:cNvPr id="17510" name="Freeform 518"/>
              <p:cNvSpPr>
                <a:spLocks/>
              </p:cNvSpPr>
              <p:nvPr/>
            </p:nvSpPr>
            <p:spPr bwMode="auto">
              <a:xfrm>
                <a:off x="2569" y="3149"/>
                <a:ext cx="42" cy="55"/>
              </a:xfrm>
              <a:custGeom>
                <a:avLst/>
                <a:gdLst>
                  <a:gd name="T0" fmla="*/ 0 w 42"/>
                  <a:gd name="T1" fmla="*/ 0 h 55"/>
                  <a:gd name="T2" fmla="*/ 10 w 42"/>
                  <a:gd name="T3" fmla="*/ 13 h 55"/>
                  <a:gd name="T4" fmla="*/ 21 w 42"/>
                  <a:gd name="T5" fmla="*/ 25 h 55"/>
                  <a:gd name="T6" fmla="*/ 28 w 42"/>
                  <a:gd name="T7" fmla="*/ 31 h 55"/>
                  <a:gd name="T8" fmla="*/ 35 w 42"/>
                  <a:gd name="T9" fmla="*/ 36 h 55"/>
                  <a:gd name="T10" fmla="*/ 38 w 42"/>
                  <a:gd name="T11" fmla="*/ 38 h 55"/>
                  <a:gd name="T12" fmla="*/ 42 w 42"/>
                  <a:gd name="T13" fmla="*/ 40 h 55"/>
                  <a:gd name="T14" fmla="*/ 17 w 42"/>
                  <a:gd name="T15" fmla="*/ 55 h 55"/>
                  <a:gd name="T16" fmla="*/ 13 w 42"/>
                  <a:gd name="T17" fmla="*/ 51 h 55"/>
                  <a:gd name="T18" fmla="*/ 9 w 42"/>
                  <a:gd name="T19" fmla="*/ 45 h 55"/>
                  <a:gd name="T20" fmla="*/ 6 w 42"/>
                  <a:gd name="T21" fmla="*/ 37 h 55"/>
                  <a:gd name="T22" fmla="*/ 3 w 42"/>
                  <a:gd name="T23" fmla="*/ 29 h 55"/>
                  <a:gd name="T24" fmla="*/ 2 w 42"/>
                  <a:gd name="T25" fmla="*/ 22 h 55"/>
                  <a:gd name="T26" fmla="*/ 1 w 42"/>
                  <a:gd name="T27" fmla="*/ 13 h 55"/>
                  <a:gd name="T28" fmla="*/ 0 w 42"/>
                  <a:gd name="T29" fmla="*/ 0 h 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55">
                    <a:moveTo>
                      <a:pt x="0" y="0"/>
                    </a:moveTo>
                    <a:lnTo>
                      <a:pt x="10" y="13"/>
                    </a:lnTo>
                    <a:lnTo>
                      <a:pt x="21" y="25"/>
                    </a:lnTo>
                    <a:lnTo>
                      <a:pt x="28" y="31"/>
                    </a:lnTo>
                    <a:lnTo>
                      <a:pt x="35" y="36"/>
                    </a:lnTo>
                    <a:lnTo>
                      <a:pt x="38" y="38"/>
                    </a:lnTo>
                    <a:lnTo>
                      <a:pt x="42" y="40"/>
                    </a:lnTo>
                    <a:lnTo>
                      <a:pt x="17" y="55"/>
                    </a:lnTo>
                    <a:lnTo>
                      <a:pt x="13" y="51"/>
                    </a:lnTo>
                    <a:lnTo>
                      <a:pt x="9" y="45"/>
                    </a:lnTo>
                    <a:lnTo>
                      <a:pt x="6" y="37"/>
                    </a:lnTo>
                    <a:lnTo>
                      <a:pt x="3" y="29"/>
                    </a:lnTo>
                    <a:lnTo>
                      <a:pt x="2" y="22"/>
                    </a:lnTo>
                    <a:lnTo>
                      <a:pt x="1" y="13"/>
                    </a:lnTo>
                    <a:lnTo>
                      <a:pt x="0" y="0"/>
                    </a:lnTo>
                    <a:close/>
                  </a:path>
                </a:pathLst>
              </a:custGeom>
              <a:solidFill>
                <a:srgbClr val="808080"/>
              </a:solidFill>
              <a:ln w="3175">
                <a:solidFill>
                  <a:srgbClr val="A0A0A0"/>
                </a:solidFill>
                <a:prstDash val="solid"/>
                <a:round/>
                <a:headEnd/>
                <a:tailEnd/>
              </a:ln>
            </p:spPr>
            <p:txBody>
              <a:bodyPr/>
              <a:lstStyle/>
              <a:p>
                <a:endParaRPr lang="fr-FR"/>
              </a:p>
            </p:txBody>
          </p:sp>
          <p:sp>
            <p:nvSpPr>
              <p:cNvPr id="17511" name="Freeform 519"/>
              <p:cNvSpPr>
                <a:spLocks/>
              </p:cNvSpPr>
              <p:nvPr/>
            </p:nvSpPr>
            <p:spPr bwMode="auto">
              <a:xfrm>
                <a:off x="1852" y="3113"/>
                <a:ext cx="254" cy="98"/>
              </a:xfrm>
              <a:custGeom>
                <a:avLst/>
                <a:gdLst>
                  <a:gd name="T0" fmla="*/ 0 w 254"/>
                  <a:gd name="T1" fmla="*/ 91 h 98"/>
                  <a:gd name="T2" fmla="*/ 32 w 254"/>
                  <a:gd name="T3" fmla="*/ 98 h 98"/>
                  <a:gd name="T4" fmla="*/ 254 w 254"/>
                  <a:gd name="T5" fmla="*/ 97 h 98"/>
                  <a:gd name="T6" fmla="*/ 254 w 254"/>
                  <a:gd name="T7" fmla="*/ 80 h 98"/>
                  <a:gd name="T8" fmla="*/ 234 w 254"/>
                  <a:gd name="T9" fmla="*/ 77 h 98"/>
                  <a:gd name="T10" fmla="*/ 219 w 254"/>
                  <a:gd name="T11" fmla="*/ 74 h 98"/>
                  <a:gd name="T12" fmla="*/ 204 w 254"/>
                  <a:gd name="T13" fmla="*/ 66 h 98"/>
                  <a:gd name="T14" fmla="*/ 191 w 254"/>
                  <a:gd name="T15" fmla="*/ 57 h 98"/>
                  <a:gd name="T16" fmla="*/ 172 w 254"/>
                  <a:gd name="T17" fmla="*/ 41 h 98"/>
                  <a:gd name="T18" fmla="*/ 160 w 254"/>
                  <a:gd name="T19" fmla="*/ 30 h 98"/>
                  <a:gd name="T20" fmla="*/ 141 w 254"/>
                  <a:gd name="T21" fmla="*/ 14 h 98"/>
                  <a:gd name="T22" fmla="*/ 122 w 254"/>
                  <a:gd name="T23" fmla="*/ 5 h 98"/>
                  <a:gd name="T24" fmla="*/ 106 w 254"/>
                  <a:gd name="T25" fmla="*/ 1 h 98"/>
                  <a:gd name="T26" fmla="*/ 84 w 254"/>
                  <a:gd name="T27" fmla="*/ 0 h 98"/>
                  <a:gd name="T28" fmla="*/ 65 w 254"/>
                  <a:gd name="T29" fmla="*/ 2 h 98"/>
                  <a:gd name="T30" fmla="*/ 46 w 254"/>
                  <a:gd name="T31" fmla="*/ 8 h 98"/>
                  <a:gd name="T32" fmla="*/ 32 w 254"/>
                  <a:gd name="T33" fmla="*/ 17 h 98"/>
                  <a:gd name="T34" fmla="*/ 19 w 254"/>
                  <a:gd name="T35" fmla="*/ 31 h 98"/>
                  <a:gd name="T36" fmla="*/ 12 w 254"/>
                  <a:gd name="T37" fmla="*/ 55 h 98"/>
                  <a:gd name="T38" fmla="*/ 10 w 254"/>
                  <a:gd name="T39" fmla="*/ 73 h 98"/>
                  <a:gd name="T40" fmla="*/ 0 w 254"/>
                  <a:gd name="T41" fmla="*/ 73 h 98"/>
                  <a:gd name="T42" fmla="*/ 0 w 254"/>
                  <a:gd name="T43" fmla="*/ 91 h 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4" h="98">
                    <a:moveTo>
                      <a:pt x="0" y="91"/>
                    </a:moveTo>
                    <a:lnTo>
                      <a:pt x="32" y="98"/>
                    </a:lnTo>
                    <a:lnTo>
                      <a:pt x="254" y="97"/>
                    </a:lnTo>
                    <a:lnTo>
                      <a:pt x="254" y="80"/>
                    </a:lnTo>
                    <a:lnTo>
                      <a:pt x="234" y="77"/>
                    </a:lnTo>
                    <a:lnTo>
                      <a:pt x="219" y="74"/>
                    </a:lnTo>
                    <a:lnTo>
                      <a:pt x="204" y="66"/>
                    </a:lnTo>
                    <a:lnTo>
                      <a:pt x="191" y="57"/>
                    </a:lnTo>
                    <a:lnTo>
                      <a:pt x="172" y="41"/>
                    </a:lnTo>
                    <a:lnTo>
                      <a:pt x="160" y="30"/>
                    </a:lnTo>
                    <a:lnTo>
                      <a:pt x="141" y="14"/>
                    </a:lnTo>
                    <a:lnTo>
                      <a:pt x="122" y="5"/>
                    </a:lnTo>
                    <a:lnTo>
                      <a:pt x="106" y="1"/>
                    </a:lnTo>
                    <a:lnTo>
                      <a:pt x="84" y="0"/>
                    </a:lnTo>
                    <a:lnTo>
                      <a:pt x="65" y="2"/>
                    </a:lnTo>
                    <a:lnTo>
                      <a:pt x="46" y="8"/>
                    </a:lnTo>
                    <a:lnTo>
                      <a:pt x="32" y="17"/>
                    </a:lnTo>
                    <a:lnTo>
                      <a:pt x="19" y="31"/>
                    </a:lnTo>
                    <a:lnTo>
                      <a:pt x="12" y="55"/>
                    </a:lnTo>
                    <a:lnTo>
                      <a:pt x="10" y="73"/>
                    </a:lnTo>
                    <a:lnTo>
                      <a:pt x="0" y="73"/>
                    </a:lnTo>
                    <a:lnTo>
                      <a:pt x="0" y="91"/>
                    </a:lnTo>
                    <a:close/>
                  </a:path>
                </a:pathLst>
              </a:custGeom>
              <a:solidFill>
                <a:srgbClr val="202020"/>
              </a:solidFill>
              <a:ln w="3175">
                <a:solidFill>
                  <a:srgbClr val="000000"/>
                </a:solidFill>
                <a:prstDash val="solid"/>
                <a:round/>
                <a:headEnd/>
                <a:tailEnd/>
              </a:ln>
            </p:spPr>
            <p:txBody>
              <a:bodyPr/>
              <a:lstStyle/>
              <a:p>
                <a:endParaRPr lang="fr-FR"/>
              </a:p>
            </p:txBody>
          </p:sp>
          <p:sp>
            <p:nvSpPr>
              <p:cNvPr id="17512" name="Freeform 520"/>
              <p:cNvSpPr>
                <a:spLocks/>
              </p:cNvSpPr>
              <p:nvPr/>
            </p:nvSpPr>
            <p:spPr bwMode="auto">
              <a:xfrm>
                <a:off x="1829" y="3080"/>
                <a:ext cx="532" cy="131"/>
              </a:xfrm>
              <a:custGeom>
                <a:avLst/>
                <a:gdLst>
                  <a:gd name="T0" fmla="*/ 17 w 532"/>
                  <a:gd name="T1" fmla="*/ 90 h 131"/>
                  <a:gd name="T2" fmla="*/ 19 w 532"/>
                  <a:gd name="T3" fmla="*/ 71 h 131"/>
                  <a:gd name="T4" fmla="*/ 23 w 532"/>
                  <a:gd name="T5" fmla="*/ 55 h 131"/>
                  <a:gd name="T6" fmla="*/ 28 w 532"/>
                  <a:gd name="T7" fmla="*/ 45 h 131"/>
                  <a:gd name="T8" fmla="*/ 36 w 532"/>
                  <a:gd name="T9" fmla="*/ 33 h 131"/>
                  <a:gd name="T10" fmla="*/ 50 w 532"/>
                  <a:gd name="T11" fmla="*/ 21 h 131"/>
                  <a:gd name="T12" fmla="*/ 68 w 532"/>
                  <a:gd name="T13" fmla="*/ 10 h 131"/>
                  <a:gd name="T14" fmla="*/ 85 w 532"/>
                  <a:gd name="T15" fmla="*/ 4 h 131"/>
                  <a:gd name="T16" fmla="*/ 108 w 532"/>
                  <a:gd name="T17" fmla="*/ 0 h 131"/>
                  <a:gd name="T18" fmla="*/ 131 w 532"/>
                  <a:gd name="T19" fmla="*/ 0 h 131"/>
                  <a:gd name="T20" fmla="*/ 158 w 532"/>
                  <a:gd name="T21" fmla="*/ 4 h 131"/>
                  <a:gd name="T22" fmla="*/ 177 w 532"/>
                  <a:gd name="T23" fmla="*/ 11 h 131"/>
                  <a:gd name="T24" fmla="*/ 191 w 532"/>
                  <a:gd name="T25" fmla="*/ 20 h 131"/>
                  <a:gd name="T26" fmla="*/ 212 w 532"/>
                  <a:gd name="T27" fmla="*/ 36 h 131"/>
                  <a:gd name="T28" fmla="*/ 253 w 532"/>
                  <a:gd name="T29" fmla="*/ 70 h 131"/>
                  <a:gd name="T30" fmla="*/ 266 w 532"/>
                  <a:gd name="T31" fmla="*/ 81 h 131"/>
                  <a:gd name="T32" fmla="*/ 280 w 532"/>
                  <a:gd name="T33" fmla="*/ 91 h 131"/>
                  <a:gd name="T34" fmla="*/ 298 w 532"/>
                  <a:gd name="T35" fmla="*/ 100 h 131"/>
                  <a:gd name="T36" fmla="*/ 320 w 532"/>
                  <a:gd name="T37" fmla="*/ 108 h 131"/>
                  <a:gd name="T38" fmla="*/ 532 w 532"/>
                  <a:gd name="T39" fmla="*/ 109 h 131"/>
                  <a:gd name="T40" fmla="*/ 529 w 532"/>
                  <a:gd name="T41" fmla="*/ 118 h 131"/>
                  <a:gd name="T42" fmla="*/ 528 w 532"/>
                  <a:gd name="T43" fmla="*/ 131 h 131"/>
                  <a:gd name="T44" fmla="*/ 276 w 532"/>
                  <a:gd name="T45" fmla="*/ 114 h 131"/>
                  <a:gd name="T46" fmla="*/ 250 w 532"/>
                  <a:gd name="T47" fmla="*/ 113 h 131"/>
                  <a:gd name="T48" fmla="*/ 235 w 532"/>
                  <a:gd name="T49" fmla="*/ 107 h 131"/>
                  <a:gd name="T50" fmla="*/ 221 w 532"/>
                  <a:gd name="T51" fmla="*/ 99 h 131"/>
                  <a:gd name="T52" fmla="*/ 207 w 532"/>
                  <a:gd name="T53" fmla="*/ 90 h 131"/>
                  <a:gd name="T54" fmla="*/ 190 w 532"/>
                  <a:gd name="T55" fmla="*/ 76 h 131"/>
                  <a:gd name="T56" fmla="*/ 180 w 532"/>
                  <a:gd name="T57" fmla="*/ 67 h 131"/>
                  <a:gd name="T58" fmla="*/ 165 w 532"/>
                  <a:gd name="T59" fmla="*/ 53 h 131"/>
                  <a:gd name="T60" fmla="*/ 147 w 532"/>
                  <a:gd name="T61" fmla="*/ 44 h 131"/>
                  <a:gd name="T62" fmla="*/ 130 w 532"/>
                  <a:gd name="T63" fmla="*/ 40 h 131"/>
                  <a:gd name="T64" fmla="*/ 107 w 532"/>
                  <a:gd name="T65" fmla="*/ 39 h 131"/>
                  <a:gd name="T66" fmla="*/ 85 w 532"/>
                  <a:gd name="T67" fmla="*/ 42 h 131"/>
                  <a:gd name="T68" fmla="*/ 68 w 532"/>
                  <a:gd name="T69" fmla="*/ 48 h 131"/>
                  <a:gd name="T70" fmla="*/ 55 w 532"/>
                  <a:gd name="T71" fmla="*/ 57 h 131"/>
                  <a:gd name="T72" fmla="*/ 45 w 532"/>
                  <a:gd name="T73" fmla="*/ 68 h 131"/>
                  <a:gd name="T74" fmla="*/ 39 w 532"/>
                  <a:gd name="T75" fmla="*/ 82 h 131"/>
                  <a:gd name="T76" fmla="*/ 36 w 532"/>
                  <a:gd name="T77" fmla="*/ 98 h 131"/>
                  <a:gd name="T78" fmla="*/ 25 w 532"/>
                  <a:gd name="T79" fmla="*/ 108 h 131"/>
                  <a:gd name="T80" fmla="*/ 20 w 532"/>
                  <a:gd name="T81" fmla="*/ 122 h 131"/>
                  <a:gd name="T82" fmla="*/ 10 w 532"/>
                  <a:gd name="T83" fmla="*/ 120 h 131"/>
                  <a:gd name="T84" fmla="*/ 0 w 532"/>
                  <a:gd name="T85" fmla="*/ 99 h 1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32" h="131">
                    <a:moveTo>
                      <a:pt x="15" y="99"/>
                    </a:moveTo>
                    <a:lnTo>
                      <a:pt x="17" y="90"/>
                    </a:lnTo>
                    <a:lnTo>
                      <a:pt x="18" y="80"/>
                    </a:lnTo>
                    <a:lnTo>
                      <a:pt x="19" y="71"/>
                    </a:lnTo>
                    <a:lnTo>
                      <a:pt x="22" y="62"/>
                    </a:lnTo>
                    <a:lnTo>
                      <a:pt x="23" y="55"/>
                    </a:lnTo>
                    <a:lnTo>
                      <a:pt x="25" y="51"/>
                    </a:lnTo>
                    <a:lnTo>
                      <a:pt x="28" y="45"/>
                    </a:lnTo>
                    <a:lnTo>
                      <a:pt x="32" y="38"/>
                    </a:lnTo>
                    <a:lnTo>
                      <a:pt x="36" y="33"/>
                    </a:lnTo>
                    <a:lnTo>
                      <a:pt x="42" y="27"/>
                    </a:lnTo>
                    <a:lnTo>
                      <a:pt x="50" y="21"/>
                    </a:lnTo>
                    <a:lnTo>
                      <a:pt x="58" y="15"/>
                    </a:lnTo>
                    <a:lnTo>
                      <a:pt x="68" y="10"/>
                    </a:lnTo>
                    <a:lnTo>
                      <a:pt x="75" y="7"/>
                    </a:lnTo>
                    <a:lnTo>
                      <a:pt x="85" y="4"/>
                    </a:lnTo>
                    <a:lnTo>
                      <a:pt x="98" y="1"/>
                    </a:lnTo>
                    <a:lnTo>
                      <a:pt x="108" y="0"/>
                    </a:lnTo>
                    <a:lnTo>
                      <a:pt x="120" y="0"/>
                    </a:lnTo>
                    <a:lnTo>
                      <a:pt x="131" y="0"/>
                    </a:lnTo>
                    <a:lnTo>
                      <a:pt x="145" y="2"/>
                    </a:lnTo>
                    <a:lnTo>
                      <a:pt x="158" y="4"/>
                    </a:lnTo>
                    <a:lnTo>
                      <a:pt x="169" y="7"/>
                    </a:lnTo>
                    <a:lnTo>
                      <a:pt x="177" y="11"/>
                    </a:lnTo>
                    <a:lnTo>
                      <a:pt x="184" y="15"/>
                    </a:lnTo>
                    <a:lnTo>
                      <a:pt x="191" y="20"/>
                    </a:lnTo>
                    <a:lnTo>
                      <a:pt x="201" y="27"/>
                    </a:lnTo>
                    <a:lnTo>
                      <a:pt x="212" y="36"/>
                    </a:lnTo>
                    <a:lnTo>
                      <a:pt x="221" y="43"/>
                    </a:lnTo>
                    <a:lnTo>
                      <a:pt x="253" y="70"/>
                    </a:lnTo>
                    <a:lnTo>
                      <a:pt x="260" y="76"/>
                    </a:lnTo>
                    <a:lnTo>
                      <a:pt x="266" y="81"/>
                    </a:lnTo>
                    <a:lnTo>
                      <a:pt x="272" y="86"/>
                    </a:lnTo>
                    <a:lnTo>
                      <a:pt x="280" y="91"/>
                    </a:lnTo>
                    <a:lnTo>
                      <a:pt x="289" y="96"/>
                    </a:lnTo>
                    <a:lnTo>
                      <a:pt x="298" y="100"/>
                    </a:lnTo>
                    <a:lnTo>
                      <a:pt x="305" y="103"/>
                    </a:lnTo>
                    <a:lnTo>
                      <a:pt x="320" y="108"/>
                    </a:lnTo>
                    <a:lnTo>
                      <a:pt x="326" y="109"/>
                    </a:lnTo>
                    <a:lnTo>
                      <a:pt x="532" y="109"/>
                    </a:lnTo>
                    <a:lnTo>
                      <a:pt x="530" y="113"/>
                    </a:lnTo>
                    <a:lnTo>
                      <a:pt x="529" y="118"/>
                    </a:lnTo>
                    <a:lnTo>
                      <a:pt x="529" y="124"/>
                    </a:lnTo>
                    <a:lnTo>
                      <a:pt x="528" y="131"/>
                    </a:lnTo>
                    <a:lnTo>
                      <a:pt x="277" y="131"/>
                    </a:lnTo>
                    <a:lnTo>
                      <a:pt x="276" y="114"/>
                    </a:lnTo>
                    <a:lnTo>
                      <a:pt x="259" y="114"/>
                    </a:lnTo>
                    <a:lnTo>
                      <a:pt x="250" y="113"/>
                    </a:lnTo>
                    <a:lnTo>
                      <a:pt x="242" y="110"/>
                    </a:lnTo>
                    <a:lnTo>
                      <a:pt x="235" y="107"/>
                    </a:lnTo>
                    <a:lnTo>
                      <a:pt x="227" y="104"/>
                    </a:lnTo>
                    <a:lnTo>
                      <a:pt x="221" y="99"/>
                    </a:lnTo>
                    <a:lnTo>
                      <a:pt x="214" y="95"/>
                    </a:lnTo>
                    <a:lnTo>
                      <a:pt x="207" y="90"/>
                    </a:lnTo>
                    <a:lnTo>
                      <a:pt x="199" y="83"/>
                    </a:lnTo>
                    <a:lnTo>
                      <a:pt x="190" y="76"/>
                    </a:lnTo>
                    <a:lnTo>
                      <a:pt x="185" y="71"/>
                    </a:lnTo>
                    <a:lnTo>
                      <a:pt x="180" y="67"/>
                    </a:lnTo>
                    <a:lnTo>
                      <a:pt x="173" y="60"/>
                    </a:lnTo>
                    <a:lnTo>
                      <a:pt x="165" y="53"/>
                    </a:lnTo>
                    <a:lnTo>
                      <a:pt x="155" y="48"/>
                    </a:lnTo>
                    <a:lnTo>
                      <a:pt x="147" y="44"/>
                    </a:lnTo>
                    <a:lnTo>
                      <a:pt x="139" y="41"/>
                    </a:lnTo>
                    <a:lnTo>
                      <a:pt x="130" y="40"/>
                    </a:lnTo>
                    <a:lnTo>
                      <a:pt x="118" y="39"/>
                    </a:lnTo>
                    <a:lnTo>
                      <a:pt x="107" y="39"/>
                    </a:lnTo>
                    <a:lnTo>
                      <a:pt x="95" y="40"/>
                    </a:lnTo>
                    <a:lnTo>
                      <a:pt x="85" y="42"/>
                    </a:lnTo>
                    <a:lnTo>
                      <a:pt x="75" y="45"/>
                    </a:lnTo>
                    <a:lnTo>
                      <a:pt x="68" y="48"/>
                    </a:lnTo>
                    <a:lnTo>
                      <a:pt x="61" y="52"/>
                    </a:lnTo>
                    <a:lnTo>
                      <a:pt x="55" y="57"/>
                    </a:lnTo>
                    <a:lnTo>
                      <a:pt x="50" y="62"/>
                    </a:lnTo>
                    <a:lnTo>
                      <a:pt x="45" y="68"/>
                    </a:lnTo>
                    <a:lnTo>
                      <a:pt x="42" y="75"/>
                    </a:lnTo>
                    <a:lnTo>
                      <a:pt x="39" y="82"/>
                    </a:lnTo>
                    <a:lnTo>
                      <a:pt x="37" y="91"/>
                    </a:lnTo>
                    <a:lnTo>
                      <a:pt x="36" y="98"/>
                    </a:lnTo>
                    <a:lnTo>
                      <a:pt x="34" y="108"/>
                    </a:lnTo>
                    <a:lnTo>
                      <a:pt x="25" y="108"/>
                    </a:lnTo>
                    <a:lnTo>
                      <a:pt x="25" y="123"/>
                    </a:lnTo>
                    <a:lnTo>
                      <a:pt x="20" y="122"/>
                    </a:lnTo>
                    <a:lnTo>
                      <a:pt x="15" y="121"/>
                    </a:lnTo>
                    <a:lnTo>
                      <a:pt x="10" y="120"/>
                    </a:lnTo>
                    <a:lnTo>
                      <a:pt x="0" y="120"/>
                    </a:lnTo>
                    <a:lnTo>
                      <a:pt x="0" y="99"/>
                    </a:lnTo>
                    <a:lnTo>
                      <a:pt x="15" y="99"/>
                    </a:lnTo>
                    <a:close/>
                  </a:path>
                </a:pathLst>
              </a:custGeom>
              <a:solidFill>
                <a:srgbClr val="404040"/>
              </a:solidFill>
              <a:ln w="3175">
                <a:solidFill>
                  <a:srgbClr val="000000"/>
                </a:solidFill>
                <a:prstDash val="solid"/>
                <a:round/>
                <a:headEnd/>
                <a:tailEnd/>
              </a:ln>
            </p:spPr>
            <p:txBody>
              <a:bodyPr/>
              <a:lstStyle/>
              <a:p>
                <a:endParaRPr lang="fr-FR"/>
              </a:p>
            </p:txBody>
          </p:sp>
          <p:sp>
            <p:nvSpPr>
              <p:cNvPr id="17513" name="Oval 521"/>
              <p:cNvSpPr>
                <a:spLocks noChangeArrowheads="1"/>
              </p:cNvSpPr>
              <p:nvPr/>
            </p:nvSpPr>
            <p:spPr bwMode="auto">
              <a:xfrm>
                <a:off x="1886" y="3129"/>
                <a:ext cx="139" cy="138"/>
              </a:xfrm>
              <a:prstGeom prst="ellipse">
                <a:avLst/>
              </a:prstGeom>
              <a:solidFill>
                <a:srgbClr val="808080"/>
              </a:solidFill>
              <a:ln w="317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14" name="Oval 522"/>
              <p:cNvSpPr>
                <a:spLocks noChangeArrowheads="1"/>
              </p:cNvSpPr>
              <p:nvPr/>
            </p:nvSpPr>
            <p:spPr bwMode="auto">
              <a:xfrm>
                <a:off x="1903" y="3147"/>
                <a:ext cx="105" cy="103"/>
              </a:xfrm>
              <a:prstGeom prst="ellipse">
                <a:avLst/>
              </a:prstGeom>
              <a:solidFill>
                <a:srgbClr val="FFFFFF"/>
              </a:solidFill>
              <a:ln w="317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15" name="Oval 523"/>
              <p:cNvSpPr>
                <a:spLocks noChangeArrowheads="1"/>
              </p:cNvSpPr>
              <p:nvPr/>
            </p:nvSpPr>
            <p:spPr bwMode="auto">
              <a:xfrm>
                <a:off x="1916" y="3159"/>
                <a:ext cx="80" cy="79"/>
              </a:xfrm>
              <a:prstGeom prst="ellipse">
                <a:avLst/>
              </a:prstGeom>
              <a:solidFill>
                <a:srgbClr val="C0C0C0"/>
              </a:solidFill>
              <a:ln w="3175">
                <a:solidFill>
                  <a:srgbClr val="808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16" name="Line 524"/>
              <p:cNvSpPr>
                <a:spLocks noChangeShapeType="1"/>
              </p:cNvSpPr>
              <p:nvPr/>
            </p:nvSpPr>
            <p:spPr bwMode="auto">
              <a:xfrm>
                <a:off x="1936" y="3168"/>
                <a:ext cx="22" cy="3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17" name="Line 525"/>
              <p:cNvSpPr>
                <a:spLocks noChangeShapeType="1"/>
              </p:cNvSpPr>
              <p:nvPr/>
            </p:nvSpPr>
            <p:spPr bwMode="auto">
              <a:xfrm>
                <a:off x="1956" y="3162"/>
                <a:ext cx="1" cy="35"/>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18" name="Line 526"/>
              <p:cNvSpPr>
                <a:spLocks noChangeShapeType="1"/>
              </p:cNvSpPr>
              <p:nvPr/>
            </p:nvSpPr>
            <p:spPr bwMode="auto">
              <a:xfrm flipV="1">
                <a:off x="1956" y="3167"/>
                <a:ext cx="19" cy="29"/>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19" name="Line 527"/>
              <p:cNvSpPr>
                <a:spLocks noChangeShapeType="1"/>
              </p:cNvSpPr>
              <p:nvPr/>
            </p:nvSpPr>
            <p:spPr bwMode="auto">
              <a:xfrm flipV="1">
                <a:off x="1958" y="3180"/>
                <a:ext cx="32" cy="2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20" name="Line 528"/>
              <p:cNvSpPr>
                <a:spLocks noChangeShapeType="1"/>
              </p:cNvSpPr>
              <p:nvPr/>
            </p:nvSpPr>
            <p:spPr bwMode="auto">
              <a:xfrm flipH="1" flipV="1">
                <a:off x="1924" y="3181"/>
                <a:ext cx="32" cy="2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21" name="Line 529"/>
              <p:cNvSpPr>
                <a:spLocks noChangeShapeType="1"/>
              </p:cNvSpPr>
              <p:nvPr/>
            </p:nvSpPr>
            <p:spPr bwMode="auto">
              <a:xfrm flipV="1">
                <a:off x="1935" y="3200"/>
                <a:ext cx="20" cy="29"/>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22" name="Line 530"/>
              <p:cNvSpPr>
                <a:spLocks noChangeShapeType="1"/>
              </p:cNvSpPr>
              <p:nvPr/>
            </p:nvSpPr>
            <p:spPr bwMode="auto">
              <a:xfrm flipV="1">
                <a:off x="1955" y="3201"/>
                <a:ext cx="1" cy="35"/>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23" name="Line 531"/>
              <p:cNvSpPr>
                <a:spLocks noChangeShapeType="1"/>
              </p:cNvSpPr>
              <p:nvPr/>
            </p:nvSpPr>
            <p:spPr bwMode="auto">
              <a:xfrm>
                <a:off x="1955" y="3200"/>
                <a:ext cx="21" cy="31"/>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24" name="Line 532"/>
              <p:cNvSpPr>
                <a:spLocks noChangeShapeType="1"/>
              </p:cNvSpPr>
              <p:nvPr/>
            </p:nvSpPr>
            <p:spPr bwMode="auto">
              <a:xfrm>
                <a:off x="1958" y="3197"/>
                <a:ext cx="31" cy="2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25" name="Line 533"/>
              <p:cNvSpPr>
                <a:spLocks noChangeShapeType="1"/>
              </p:cNvSpPr>
              <p:nvPr/>
            </p:nvSpPr>
            <p:spPr bwMode="auto">
              <a:xfrm flipH="1">
                <a:off x="1923" y="3197"/>
                <a:ext cx="29" cy="18"/>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26" name="Line 534"/>
              <p:cNvSpPr>
                <a:spLocks noChangeShapeType="1"/>
              </p:cNvSpPr>
              <p:nvPr/>
            </p:nvSpPr>
            <p:spPr bwMode="auto">
              <a:xfrm flipV="1">
                <a:off x="1918" y="3200"/>
                <a:ext cx="77" cy="1"/>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27" name="Oval 535"/>
              <p:cNvSpPr>
                <a:spLocks noChangeArrowheads="1"/>
              </p:cNvSpPr>
              <p:nvPr/>
            </p:nvSpPr>
            <p:spPr bwMode="auto">
              <a:xfrm>
                <a:off x="1936" y="3179"/>
                <a:ext cx="39" cy="38"/>
              </a:xfrm>
              <a:prstGeom prst="ellipse">
                <a:avLst/>
              </a:prstGeom>
              <a:solidFill>
                <a:srgbClr val="E00000"/>
              </a:solidFill>
              <a:ln w="3175">
                <a:solidFill>
                  <a:srgbClr val="808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28" name="Oval 536"/>
              <p:cNvSpPr>
                <a:spLocks noChangeArrowheads="1"/>
              </p:cNvSpPr>
              <p:nvPr/>
            </p:nvSpPr>
            <p:spPr bwMode="auto">
              <a:xfrm>
                <a:off x="1943" y="3186"/>
                <a:ext cx="25" cy="24"/>
              </a:xfrm>
              <a:prstGeom prst="ellipse">
                <a:avLst/>
              </a:prstGeom>
              <a:solidFill>
                <a:srgbClr val="A00000"/>
              </a:solidFill>
              <a:ln w="3175">
                <a:solidFill>
                  <a:srgbClr val="808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29" name="Oval 537"/>
              <p:cNvSpPr>
                <a:spLocks noChangeArrowheads="1"/>
              </p:cNvSpPr>
              <p:nvPr/>
            </p:nvSpPr>
            <p:spPr bwMode="auto">
              <a:xfrm>
                <a:off x="2388" y="3132"/>
                <a:ext cx="139" cy="137"/>
              </a:xfrm>
              <a:prstGeom prst="ellipse">
                <a:avLst/>
              </a:prstGeom>
              <a:solidFill>
                <a:srgbClr val="808080"/>
              </a:solidFill>
              <a:ln w="317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30" name="Oval 538"/>
              <p:cNvSpPr>
                <a:spLocks noChangeArrowheads="1"/>
              </p:cNvSpPr>
              <p:nvPr/>
            </p:nvSpPr>
            <p:spPr bwMode="auto">
              <a:xfrm>
                <a:off x="2405" y="3149"/>
                <a:ext cx="104" cy="103"/>
              </a:xfrm>
              <a:prstGeom prst="ellipse">
                <a:avLst/>
              </a:prstGeom>
              <a:solidFill>
                <a:srgbClr val="FFFFFF"/>
              </a:solidFill>
              <a:ln w="317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31" name="Oval 539"/>
              <p:cNvSpPr>
                <a:spLocks noChangeArrowheads="1"/>
              </p:cNvSpPr>
              <p:nvPr/>
            </p:nvSpPr>
            <p:spPr bwMode="auto">
              <a:xfrm>
                <a:off x="2417" y="3161"/>
                <a:ext cx="80" cy="79"/>
              </a:xfrm>
              <a:prstGeom prst="ellipse">
                <a:avLst/>
              </a:prstGeom>
              <a:solidFill>
                <a:srgbClr val="C0C0C0"/>
              </a:solidFill>
              <a:ln w="3175">
                <a:solidFill>
                  <a:srgbClr val="808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32" name="Line 540"/>
              <p:cNvSpPr>
                <a:spLocks noChangeShapeType="1"/>
              </p:cNvSpPr>
              <p:nvPr/>
            </p:nvSpPr>
            <p:spPr bwMode="auto">
              <a:xfrm>
                <a:off x="2437" y="3170"/>
                <a:ext cx="22" cy="3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33" name="Line 541"/>
              <p:cNvSpPr>
                <a:spLocks noChangeShapeType="1"/>
              </p:cNvSpPr>
              <p:nvPr/>
            </p:nvSpPr>
            <p:spPr bwMode="auto">
              <a:xfrm>
                <a:off x="2457" y="3165"/>
                <a:ext cx="1" cy="34"/>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34" name="Line 542"/>
              <p:cNvSpPr>
                <a:spLocks noChangeShapeType="1"/>
              </p:cNvSpPr>
              <p:nvPr/>
            </p:nvSpPr>
            <p:spPr bwMode="auto">
              <a:xfrm flipV="1">
                <a:off x="2458" y="3169"/>
                <a:ext cx="20" cy="3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35" name="Line 543"/>
              <p:cNvSpPr>
                <a:spLocks noChangeShapeType="1"/>
              </p:cNvSpPr>
              <p:nvPr/>
            </p:nvSpPr>
            <p:spPr bwMode="auto">
              <a:xfrm flipV="1">
                <a:off x="2459" y="3182"/>
                <a:ext cx="32" cy="2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36" name="Line 544"/>
              <p:cNvSpPr>
                <a:spLocks noChangeShapeType="1"/>
              </p:cNvSpPr>
              <p:nvPr/>
            </p:nvSpPr>
            <p:spPr bwMode="auto">
              <a:xfrm flipH="1" flipV="1">
                <a:off x="2425" y="3184"/>
                <a:ext cx="32" cy="2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37" name="Line 545"/>
              <p:cNvSpPr>
                <a:spLocks noChangeShapeType="1"/>
              </p:cNvSpPr>
              <p:nvPr/>
            </p:nvSpPr>
            <p:spPr bwMode="auto">
              <a:xfrm flipV="1">
                <a:off x="2436" y="3203"/>
                <a:ext cx="20" cy="29"/>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38" name="Line 546"/>
              <p:cNvSpPr>
                <a:spLocks noChangeShapeType="1"/>
              </p:cNvSpPr>
              <p:nvPr/>
            </p:nvSpPr>
            <p:spPr bwMode="auto">
              <a:xfrm flipV="1">
                <a:off x="2457" y="3204"/>
                <a:ext cx="1" cy="35"/>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39" name="Line 547"/>
              <p:cNvSpPr>
                <a:spLocks noChangeShapeType="1"/>
              </p:cNvSpPr>
              <p:nvPr/>
            </p:nvSpPr>
            <p:spPr bwMode="auto">
              <a:xfrm>
                <a:off x="2457" y="3203"/>
                <a:ext cx="19" cy="31"/>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40" name="Line 548"/>
              <p:cNvSpPr>
                <a:spLocks noChangeShapeType="1"/>
              </p:cNvSpPr>
              <p:nvPr/>
            </p:nvSpPr>
            <p:spPr bwMode="auto">
              <a:xfrm>
                <a:off x="2459" y="3200"/>
                <a:ext cx="31" cy="2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41" name="Line 549"/>
              <p:cNvSpPr>
                <a:spLocks noChangeShapeType="1"/>
              </p:cNvSpPr>
              <p:nvPr/>
            </p:nvSpPr>
            <p:spPr bwMode="auto">
              <a:xfrm flipH="1">
                <a:off x="2425" y="3199"/>
                <a:ext cx="31" cy="2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42" name="Line 550"/>
              <p:cNvSpPr>
                <a:spLocks noChangeShapeType="1"/>
              </p:cNvSpPr>
              <p:nvPr/>
            </p:nvSpPr>
            <p:spPr bwMode="auto">
              <a:xfrm flipV="1">
                <a:off x="2420" y="3202"/>
                <a:ext cx="77" cy="1"/>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543" name="Oval 551"/>
              <p:cNvSpPr>
                <a:spLocks noChangeArrowheads="1"/>
              </p:cNvSpPr>
              <p:nvPr/>
            </p:nvSpPr>
            <p:spPr bwMode="auto">
              <a:xfrm>
                <a:off x="2438" y="3181"/>
                <a:ext cx="39" cy="39"/>
              </a:xfrm>
              <a:prstGeom prst="ellipse">
                <a:avLst/>
              </a:prstGeom>
              <a:solidFill>
                <a:srgbClr val="E00000"/>
              </a:solidFill>
              <a:ln w="3175">
                <a:solidFill>
                  <a:srgbClr val="808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544" name="Oval 552"/>
              <p:cNvSpPr>
                <a:spLocks noChangeArrowheads="1"/>
              </p:cNvSpPr>
              <p:nvPr/>
            </p:nvSpPr>
            <p:spPr bwMode="auto">
              <a:xfrm>
                <a:off x="2445" y="3188"/>
                <a:ext cx="25" cy="25"/>
              </a:xfrm>
              <a:prstGeom prst="ellipse">
                <a:avLst/>
              </a:prstGeom>
              <a:solidFill>
                <a:srgbClr val="A00000"/>
              </a:solidFill>
              <a:ln w="3175">
                <a:solidFill>
                  <a:srgbClr val="808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grpSp>
        <p:grpSp>
          <p:nvGrpSpPr>
            <p:cNvPr id="17443" name="Group 553"/>
            <p:cNvGrpSpPr>
              <a:grpSpLocks/>
            </p:cNvGrpSpPr>
            <p:nvPr/>
          </p:nvGrpSpPr>
          <p:grpSpPr bwMode="auto">
            <a:xfrm>
              <a:off x="3182" y="2539"/>
              <a:ext cx="754" cy="158"/>
              <a:chOff x="3378" y="2729"/>
              <a:chExt cx="754" cy="158"/>
            </a:xfrm>
          </p:grpSpPr>
          <p:sp>
            <p:nvSpPr>
              <p:cNvPr id="17467" name="Rectangle 554"/>
              <p:cNvSpPr>
                <a:spLocks noChangeArrowheads="1"/>
              </p:cNvSpPr>
              <p:nvPr/>
            </p:nvSpPr>
            <p:spPr bwMode="auto">
              <a:xfrm>
                <a:off x="3378" y="2729"/>
                <a:ext cx="754" cy="1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468" name="Rectangle 555"/>
              <p:cNvSpPr>
                <a:spLocks noChangeArrowheads="1"/>
              </p:cNvSpPr>
              <p:nvPr/>
            </p:nvSpPr>
            <p:spPr bwMode="auto">
              <a:xfrm>
                <a:off x="3380" y="2731"/>
                <a:ext cx="750" cy="154"/>
              </a:xfrm>
              <a:prstGeom prst="rect">
                <a:avLst/>
              </a:prstGeom>
              <a:noFill/>
              <a:ln w="6350"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grpSp>
        <p:sp>
          <p:nvSpPr>
            <p:cNvPr id="17444" name="Rectangle 556"/>
            <p:cNvSpPr>
              <a:spLocks noChangeArrowheads="1"/>
            </p:cNvSpPr>
            <p:nvPr/>
          </p:nvSpPr>
          <p:spPr bwMode="auto">
            <a:xfrm>
              <a:off x="3406" y="2568"/>
              <a:ext cx="30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100" b="1">
                  <a:solidFill>
                    <a:srgbClr val="000000"/>
                  </a:solidFill>
                  <a:latin typeface="Arial" panose="020B0604020202020204" pitchFamily="34" charset="0"/>
                </a:rPr>
                <a:t>Voiture</a:t>
              </a:r>
              <a:endParaRPr lang="fr-FR"/>
            </a:p>
          </p:txBody>
        </p:sp>
        <p:grpSp>
          <p:nvGrpSpPr>
            <p:cNvPr id="17445" name="Group 557"/>
            <p:cNvGrpSpPr>
              <a:grpSpLocks/>
            </p:cNvGrpSpPr>
            <p:nvPr/>
          </p:nvGrpSpPr>
          <p:grpSpPr bwMode="auto">
            <a:xfrm>
              <a:off x="3182" y="3191"/>
              <a:ext cx="754" cy="159"/>
              <a:chOff x="3378" y="3381"/>
              <a:chExt cx="754" cy="159"/>
            </a:xfrm>
          </p:grpSpPr>
          <p:sp>
            <p:nvSpPr>
              <p:cNvPr id="17465" name="Rectangle 558"/>
              <p:cNvSpPr>
                <a:spLocks noChangeArrowheads="1"/>
              </p:cNvSpPr>
              <p:nvPr/>
            </p:nvSpPr>
            <p:spPr bwMode="auto">
              <a:xfrm>
                <a:off x="3378" y="3381"/>
                <a:ext cx="754" cy="1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466" name="Rectangle 559"/>
              <p:cNvSpPr>
                <a:spLocks noChangeArrowheads="1"/>
              </p:cNvSpPr>
              <p:nvPr/>
            </p:nvSpPr>
            <p:spPr bwMode="auto">
              <a:xfrm>
                <a:off x="3380" y="3383"/>
                <a:ext cx="750" cy="155"/>
              </a:xfrm>
              <a:prstGeom prst="rect">
                <a:avLst/>
              </a:prstGeom>
              <a:noFill/>
              <a:ln w="6350"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grpSp>
        <p:sp>
          <p:nvSpPr>
            <p:cNvPr id="17446" name="Rectangle 560"/>
            <p:cNvSpPr>
              <a:spLocks noChangeArrowheads="1"/>
            </p:cNvSpPr>
            <p:nvPr/>
          </p:nvSpPr>
          <p:spPr bwMode="auto">
            <a:xfrm>
              <a:off x="3406" y="3221"/>
              <a:ext cx="30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100" b="1">
                  <a:solidFill>
                    <a:srgbClr val="000000"/>
                  </a:solidFill>
                  <a:latin typeface="Arial" panose="020B0604020202020204" pitchFamily="34" charset="0"/>
                </a:rPr>
                <a:t>Voiture</a:t>
              </a:r>
              <a:endParaRPr lang="fr-FR"/>
            </a:p>
          </p:txBody>
        </p:sp>
        <p:sp>
          <p:nvSpPr>
            <p:cNvPr id="17447" name="Freeform 561"/>
            <p:cNvSpPr>
              <a:spLocks noEditPoints="1"/>
            </p:cNvSpPr>
            <p:nvPr/>
          </p:nvSpPr>
          <p:spPr bwMode="auto">
            <a:xfrm>
              <a:off x="2124" y="2410"/>
              <a:ext cx="1058" cy="233"/>
            </a:xfrm>
            <a:custGeom>
              <a:avLst/>
              <a:gdLst>
                <a:gd name="T0" fmla="*/ 1 w 1058"/>
                <a:gd name="T1" fmla="*/ 134 h 233"/>
                <a:gd name="T2" fmla="*/ 9 w 1058"/>
                <a:gd name="T3" fmla="*/ 118 h 233"/>
                <a:gd name="T4" fmla="*/ 21 w 1058"/>
                <a:gd name="T5" fmla="*/ 104 h 233"/>
                <a:gd name="T6" fmla="*/ 37 w 1058"/>
                <a:gd name="T7" fmla="*/ 90 h 233"/>
                <a:gd name="T8" fmla="*/ 56 w 1058"/>
                <a:gd name="T9" fmla="*/ 78 h 233"/>
                <a:gd name="T10" fmla="*/ 98 w 1058"/>
                <a:gd name="T11" fmla="*/ 58 h 233"/>
                <a:gd name="T12" fmla="*/ 157 w 1058"/>
                <a:gd name="T13" fmla="*/ 38 h 233"/>
                <a:gd name="T14" fmla="*/ 225 w 1058"/>
                <a:gd name="T15" fmla="*/ 21 h 233"/>
                <a:gd name="T16" fmla="*/ 299 w 1058"/>
                <a:gd name="T17" fmla="*/ 9 h 233"/>
                <a:gd name="T18" fmla="*/ 378 w 1058"/>
                <a:gd name="T19" fmla="*/ 1 h 233"/>
                <a:gd name="T20" fmla="*/ 459 w 1058"/>
                <a:gd name="T21" fmla="*/ 0 h 233"/>
                <a:gd name="T22" fmla="*/ 539 w 1058"/>
                <a:gd name="T23" fmla="*/ 3 h 233"/>
                <a:gd name="T24" fmla="*/ 617 w 1058"/>
                <a:gd name="T25" fmla="*/ 10 h 233"/>
                <a:gd name="T26" fmla="*/ 688 w 1058"/>
                <a:gd name="T27" fmla="*/ 21 h 233"/>
                <a:gd name="T28" fmla="*/ 751 w 1058"/>
                <a:gd name="T29" fmla="*/ 34 h 233"/>
                <a:gd name="T30" fmla="*/ 804 w 1058"/>
                <a:gd name="T31" fmla="*/ 50 h 233"/>
                <a:gd name="T32" fmla="*/ 831 w 1058"/>
                <a:gd name="T33" fmla="*/ 61 h 233"/>
                <a:gd name="T34" fmla="*/ 849 w 1058"/>
                <a:gd name="T35" fmla="*/ 70 h 233"/>
                <a:gd name="T36" fmla="*/ 863 w 1058"/>
                <a:gd name="T37" fmla="*/ 80 h 233"/>
                <a:gd name="T38" fmla="*/ 873 w 1058"/>
                <a:gd name="T39" fmla="*/ 91 h 233"/>
                <a:gd name="T40" fmla="*/ 878 w 1058"/>
                <a:gd name="T41" fmla="*/ 105 h 233"/>
                <a:gd name="T42" fmla="*/ 881 w 1058"/>
                <a:gd name="T43" fmla="*/ 120 h 233"/>
                <a:gd name="T44" fmla="*/ 889 w 1058"/>
                <a:gd name="T45" fmla="*/ 134 h 233"/>
                <a:gd name="T46" fmla="*/ 905 w 1058"/>
                <a:gd name="T47" fmla="*/ 149 h 233"/>
                <a:gd name="T48" fmla="*/ 926 w 1058"/>
                <a:gd name="T49" fmla="*/ 164 h 233"/>
                <a:gd name="T50" fmla="*/ 953 w 1058"/>
                <a:gd name="T51" fmla="*/ 176 h 233"/>
                <a:gd name="T52" fmla="*/ 1004 w 1058"/>
                <a:gd name="T53" fmla="*/ 190 h 233"/>
                <a:gd name="T54" fmla="*/ 952 w 1058"/>
                <a:gd name="T55" fmla="*/ 200 h 233"/>
                <a:gd name="T56" fmla="*/ 922 w 1058"/>
                <a:gd name="T57" fmla="*/ 187 h 233"/>
                <a:gd name="T58" fmla="*/ 896 w 1058"/>
                <a:gd name="T59" fmla="*/ 171 h 233"/>
                <a:gd name="T60" fmla="*/ 876 w 1058"/>
                <a:gd name="T61" fmla="*/ 152 h 233"/>
                <a:gd name="T62" fmla="*/ 862 w 1058"/>
                <a:gd name="T63" fmla="*/ 132 h 233"/>
                <a:gd name="T64" fmla="*/ 857 w 1058"/>
                <a:gd name="T65" fmla="*/ 110 h 233"/>
                <a:gd name="T66" fmla="*/ 856 w 1058"/>
                <a:gd name="T67" fmla="*/ 106 h 233"/>
                <a:gd name="T68" fmla="*/ 851 w 1058"/>
                <a:gd name="T69" fmla="*/ 99 h 233"/>
                <a:gd name="T70" fmla="*/ 841 w 1058"/>
                <a:gd name="T71" fmla="*/ 91 h 233"/>
                <a:gd name="T72" fmla="*/ 826 w 1058"/>
                <a:gd name="T73" fmla="*/ 83 h 233"/>
                <a:gd name="T74" fmla="*/ 808 w 1058"/>
                <a:gd name="T75" fmla="*/ 75 h 233"/>
                <a:gd name="T76" fmla="*/ 760 w 1058"/>
                <a:gd name="T77" fmla="*/ 59 h 233"/>
                <a:gd name="T78" fmla="*/ 700 w 1058"/>
                <a:gd name="T79" fmla="*/ 46 h 233"/>
                <a:gd name="T80" fmla="*/ 632 w 1058"/>
                <a:gd name="T81" fmla="*/ 35 h 233"/>
                <a:gd name="T82" fmla="*/ 557 w 1058"/>
                <a:gd name="T83" fmla="*/ 27 h 233"/>
                <a:gd name="T84" fmla="*/ 479 w 1058"/>
                <a:gd name="T85" fmla="*/ 22 h 233"/>
                <a:gd name="T86" fmla="*/ 400 w 1058"/>
                <a:gd name="T87" fmla="*/ 22 h 233"/>
                <a:gd name="T88" fmla="*/ 321 w 1058"/>
                <a:gd name="T89" fmla="*/ 28 h 233"/>
                <a:gd name="T90" fmla="*/ 247 w 1058"/>
                <a:gd name="T91" fmla="*/ 39 h 233"/>
                <a:gd name="T92" fmla="*/ 179 w 1058"/>
                <a:gd name="T93" fmla="*/ 54 h 233"/>
                <a:gd name="T94" fmla="*/ 120 w 1058"/>
                <a:gd name="T95" fmla="*/ 73 h 233"/>
                <a:gd name="T96" fmla="*/ 72 w 1058"/>
                <a:gd name="T97" fmla="*/ 94 h 233"/>
                <a:gd name="T98" fmla="*/ 54 w 1058"/>
                <a:gd name="T99" fmla="*/ 105 h 233"/>
                <a:gd name="T100" fmla="*/ 39 w 1058"/>
                <a:gd name="T101" fmla="*/ 116 h 233"/>
                <a:gd name="T102" fmla="*/ 29 w 1058"/>
                <a:gd name="T103" fmla="*/ 127 h 233"/>
                <a:gd name="T104" fmla="*/ 24 w 1058"/>
                <a:gd name="T105" fmla="*/ 137 h 233"/>
                <a:gd name="T106" fmla="*/ 22 w 1058"/>
                <a:gd name="T107" fmla="*/ 146 h 233"/>
                <a:gd name="T108" fmla="*/ 988 w 1058"/>
                <a:gd name="T109" fmla="*/ 233 h 2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058" h="233">
                  <a:moveTo>
                    <a:pt x="0" y="145"/>
                  </a:moveTo>
                  <a:lnTo>
                    <a:pt x="0" y="142"/>
                  </a:lnTo>
                  <a:lnTo>
                    <a:pt x="0" y="138"/>
                  </a:lnTo>
                  <a:lnTo>
                    <a:pt x="1" y="134"/>
                  </a:lnTo>
                  <a:lnTo>
                    <a:pt x="3" y="130"/>
                  </a:lnTo>
                  <a:lnTo>
                    <a:pt x="4" y="126"/>
                  </a:lnTo>
                  <a:lnTo>
                    <a:pt x="6" y="122"/>
                  </a:lnTo>
                  <a:lnTo>
                    <a:pt x="9" y="118"/>
                  </a:lnTo>
                  <a:lnTo>
                    <a:pt x="11" y="114"/>
                  </a:lnTo>
                  <a:lnTo>
                    <a:pt x="14" y="111"/>
                  </a:lnTo>
                  <a:lnTo>
                    <a:pt x="17" y="107"/>
                  </a:lnTo>
                  <a:lnTo>
                    <a:pt x="21" y="104"/>
                  </a:lnTo>
                  <a:lnTo>
                    <a:pt x="24" y="100"/>
                  </a:lnTo>
                  <a:lnTo>
                    <a:pt x="28" y="97"/>
                  </a:lnTo>
                  <a:lnTo>
                    <a:pt x="32" y="94"/>
                  </a:lnTo>
                  <a:lnTo>
                    <a:pt x="37" y="90"/>
                  </a:lnTo>
                  <a:lnTo>
                    <a:pt x="41" y="87"/>
                  </a:lnTo>
                  <a:lnTo>
                    <a:pt x="46" y="84"/>
                  </a:lnTo>
                  <a:lnTo>
                    <a:pt x="51" y="81"/>
                  </a:lnTo>
                  <a:lnTo>
                    <a:pt x="56" y="78"/>
                  </a:lnTo>
                  <a:lnTo>
                    <a:pt x="62" y="75"/>
                  </a:lnTo>
                  <a:lnTo>
                    <a:pt x="73" y="69"/>
                  </a:lnTo>
                  <a:lnTo>
                    <a:pt x="85" y="63"/>
                  </a:lnTo>
                  <a:lnTo>
                    <a:pt x="98" y="58"/>
                  </a:lnTo>
                  <a:lnTo>
                    <a:pt x="112" y="52"/>
                  </a:lnTo>
                  <a:lnTo>
                    <a:pt x="126" y="47"/>
                  </a:lnTo>
                  <a:lnTo>
                    <a:pt x="141" y="42"/>
                  </a:lnTo>
                  <a:lnTo>
                    <a:pt x="157" y="38"/>
                  </a:lnTo>
                  <a:lnTo>
                    <a:pt x="173" y="33"/>
                  </a:lnTo>
                  <a:lnTo>
                    <a:pt x="190" y="29"/>
                  </a:lnTo>
                  <a:lnTo>
                    <a:pt x="207" y="25"/>
                  </a:lnTo>
                  <a:lnTo>
                    <a:pt x="225" y="21"/>
                  </a:lnTo>
                  <a:lnTo>
                    <a:pt x="243" y="18"/>
                  </a:lnTo>
                  <a:lnTo>
                    <a:pt x="261" y="14"/>
                  </a:lnTo>
                  <a:lnTo>
                    <a:pt x="280" y="11"/>
                  </a:lnTo>
                  <a:lnTo>
                    <a:pt x="299" y="9"/>
                  </a:lnTo>
                  <a:lnTo>
                    <a:pt x="319" y="6"/>
                  </a:lnTo>
                  <a:lnTo>
                    <a:pt x="338" y="4"/>
                  </a:lnTo>
                  <a:lnTo>
                    <a:pt x="358" y="3"/>
                  </a:lnTo>
                  <a:lnTo>
                    <a:pt x="378" y="1"/>
                  </a:lnTo>
                  <a:lnTo>
                    <a:pt x="398" y="0"/>
                  </a:lnTo>
                  <a:lnTo>
                    <a:pt x="419" y="0"/>
                  </a:lnTo>
                  <a:lnTo>
                    <a:pt x="439" y="0"/>
                  </a:lnTo>
                  <a:lnTo>
                    <a:pt x="459" y="0"/>
                  </a:lnTo>
                  <a:lnTo>
                    <a:pt x="480" y="0"/>
                  </a:lnTo>
                  <a:lnTo>
                    <a:pt x="500" y="1"/>
                  </a:lnTo>
                  <a:lnTo>
                    <a:pt x="520" y="2"/>
                  </a:lnTo>
                  <a:lnTo>
                    <a:pt x="539" y="3"/>
                  </a:lnTo>
                  <a:lnTo>
                    <a:pt x="559" y="4"/>
                  </a:lnTo>
                  <a:lnTo>
                    <a:pt x="579" y="6"/>
                  </a:lnTo>
                  <a:lnTo>
                    <a:pt x="598" y="8"/>
                  </a:lnTo>
                  <a:lnTo>
                    <a:pt x="617" y="10"/>
                  </a:lnTo>
                  <a:lnTo>
                    <a:pt x="635" y="13"/>
                  </a:lnTo>
                  <a:lnTo>
                    <a:pt x="653" y="15"/>
                  </a:lnTo>
                  <a:lnTo>
                    <a:pt x="671" y="18"/>
                  </a:lnTo>
                  <a:lnTo>
                    <a:pt x="688" y="21"/>
                  </a:lnTo>
                  <a:lnTo>
                    <a:pt x="704" y="24"/>
                  </a:lnTo>
                  <a:lnTo>
                    <a:pt x="721" y="27"/>
                  </a:lnTo>
                  <a:lnTo>
                    <a:pt x="736" y="31"/>
                  </a:lnTo>
                  <a:lnTo>
                    <a:pt x="751" y="34"/>
                  </a:lnTo>
                  <a:lnTo>
                    <a:pt x="765" y="38"/>
                  </a:lnTo>
                  <a:lnTo>
                    <a:pt x="779" y="42"/>
                  </a:lnTo>
                  <a:lnTo>
                    <a:pt x="792" y="46"/>
                  </a:lnTo>
                  <a:lnTo>
                    <a:pt x="804" y="50"/>
                  </a:lnTo>
                  <a:lnTo>
                    <a:pt x="815" y="54"/>
                  </a:lnTo>
                  <a:lnTo>
                    <a:pt x="821" y="56"/>
                  </a:lnTo>
                  <a:lnTo>
                    <a:pt x="826" y="58"/>
                  </a:lnTo>
                  <a:lnTo>
                    <a:pt x="831" y="61"/>
                  </a:lnTo>
                  <a:lnTo>
                    <a:pt x="836" y="63"/>
                  </a:lnTo>
                  <a:lnTo>
                    <a:pt x="840" y="65"/>
                  </a:lnTo>
                  <a:lnTo>
                    <a:pt x="844" y="68"/>
                  </a:lnTo>
                  <a:lnTo>
                    <a:pt x="849" y="70"/>
                  </a:lnTo>
                  <a:lnTo>
                    <a:pt x="852" y="72"/>
                  </a:lnTo>
                  <a:lnTo>
                    <a:pt x="856" y="75"/>
                  </a:lnTo>
                  <a:lnTo>
                    <a:pt x="859" y="77"/>
                  </a:lnTo>
                  <a:lnTo>
                    <a:pt x="863" y="80"/>
                  </a:lnTo>
                  <a:lnTo>
                    <a:pt x="865" y="82"/>
                  </a:lnTo>
                  <a:lnTo>
                    <a:pt x="868" y="85"/>
                  </a:lnTo>
                  <a:lnTo>
                    <a:pt x="871" y="88"/>
                  </a:lnTo>
                  <a:lnTo>
                    <a:pt x="873" y="91"/>
                  </a:lnTo>
                  <a:lnTo>
                    <a:pt x="875" y="94"/>
                  </a:lnTo>
                  <a:lnTo>
                    <a:pt x="876" y="97"/>
                  </a:lnTo>
                  <a:lnTo>
                    <a:pt x="878" y="101"/>
                  </a:lnTo>
                  <a:lnTo>
                    <a:pt x="878" y="105"/>
                  </a:lnTo>
                  <a:lnTo>
                    <a:pt x="879" y="108"/>
                  </a:lnTo>
                  <a:lnTo>
                    <a:pt x="879" y="113"/>
                  </a:lnTo>
                  <a:lnTo>
                    <a:pt x="880" y="116"/>
                  </a:lnTo>
                  <a:lnTo>
                    <a:pt x="881" y="120"/>
                  </a:lnTo>
                  <a:lnTo>
                    <a:pt x="882" y="123"/>
                  </a:lnTo>
                  <a:lnTo>
                    <a:pt x="884" y="127"/>
                  </a:lnTo>
                  <a:lnTo>
                    <a:pt x="886" y="131"/>
                  </a:lnTo>
                  <a:lnTo>
                    <a:pt x="889" y="134"/>
                  </a:lnTo>
                  <a:lnTo>
                    <a:pt x="892" y="138"/>
                  </a:lnTo>
                  <a:lnTo>
                    <a:pt x="896" y="142"/>
                  </a:lnTo>
                  <a:lnTo>
                    <a:pt x="900" y="146"/>
                  </a:lnTo>
                  <a:lnTo>
                    <a:pt x="905" y="149"/>
                  </a:lnTo>
                  <a:lnTo>
                    <a:pt x="909" y="153"/>
                  </a:lnTo>
                  <a:lnTo>
                    <a:pt x="915" y="157"/>
                  </a:lnTo>
                  <a:lnTo>
                    <a:pt x="920" y="160"/>
                  </a:lnTo>
                  <a:lnTo>
                    <a:pt x="926" y="164"/>
                  </a:lnTo>
                  <a:lnTo>
                    <a:pt x="932" y="167"/>
                  </a:lnTo>
                  <a:lnTo>
                    <a:pt x="939" y="170"/>
                  </a:lnTo>
                  <a:lnTo>
                    <a:pt x="946" y="173"/>
                  </a:lnTo>
                  <a:lnTo>
                    <a:pt x="953" y="176"/>
                  </a:lnTo>
                  <a:lnTo>
                    <a:pt x="960" y="179"/>
                  </a:lnTo>
                  <a:lnTo>
                    <a:pt x="975" y="184"/>
                  </a:lnTo>
                  <a:lnTo>
                    <a:pt x="991" y="188"/>
                  </a:lnTo>
                  <a:lnTo>
                    <a:pt x="1004" y="190"/>
                  </a:lnTo>
                  <a:lnTo>
                    <a:pt x="1001" y="212"/>
                  </a:lnTo>
                  <a:lnTo>
                    <a:pt x="985" y="210"/>
                  </a:lnTo>
                  <a:lnTo>
                    <a:pt x="968" y="205"/>
                  </a:lnTo>
                  <a:lnTo>
                    <a:pt x="952" y="200"/>
                  </a:lnTo>
                  <a:lnTo>
                    <a:pt x="944" y="197"/>
                  </a:lnTo>
                  <a:lnTo>
                    <a:pt x="936" y="194"/>
                  </a:lnTo>
                  <a:lnTo>
                    <a:pt x="929" y="190"/>
                  </a:lnTo>
                  <a:lnTo>
                    <a:pt x="922" y="187"/>
                  </a:lnTo>
                  <a:lnTo>
                    <a:pt x="915" y="183"/>
                  </a:lnTo>
                  <a:lnTo>
                    <a:pt x="908" y="179"/>
                  </a:lnTo>
                  <a:lnTo>
                    <a:pt x="902" y="175"/>
                  </a:lnTo>
                  <a:lnTo>
                    <a:pt x="896" y="171"/>
                  </a:lnTo>
                  <a:lnTo>
                    <a:pt x="890" y="166"/>
                  </a:lnTo>
                  <a:lnTo>
                    <a:pt x="885" y="162"/>
                  </a:lnTo>
                  <a:lnTo>
                    <a:pt x="880" y="157"/>
                  </a:lnTo>
                  <a:lnTo>
                    <a:pt x="876" y="152"/>
                  </a:lnTo>
                  <a:lnTo>
                    <a:pt x="871" y="148"/>
                  </a:lnTo>
                  <a:lnTo>
                    <a:pt x="868" y="142"/>
                  </a:lnTo>
                  <a:lnTo>
                    <a:pt x="864" y="137"/>
                  </a:lnTo>
                  <a:lnTo>
                    <a:pt x="862" y="132"/>
                  </a:lnTo>
                  <a:lnTo>
                    <a:pt x="859" y="126"/>
                  </a:lnTo>
                  <a:lnTo>
                    <a:pt x="858" y="120"/>
                  </a:lnTo>
                  <a:lnTo>
                    <a:pt x="857" y="114"/>
                  </a:lnTo>
                  <a:lnTo>
                    <a:pt x="857" y="110"/>
                  </a:lnTo>
                  <a:lnTo>
                    <a:pt x="857" y="109"/>
                  </a:lnTo>
                  <a:lnTo>
                    <a:pt x="857" y="108"/>
                  </a:lnTo>
                  <a:lnTo>
                    <a:pt x="856" y="107"/>
                  </a:lnTo>
                  <a:lnTo>
                    <a:pt x="856" y="106"/>
                  </a:lnTo>
                  <a:lnTo>
                    <a:pt x="855" y="104"/>
                  </a:lnTo>
                  <a:lnTo>
                    <a:pt x="854" y="102"/>
                  </a:lnTo>
                  <a:lnTo>
                    <a:pt x="852" y="101"/>
                  </a:lnTo>
                  <a:lnTo>
                    <a:pt x="851" y="99"/>
                  </a:lnTo>
                  <a:lnTo>
                    <a:pt x="849" y="97"/>
                  </a:lnTo>
                  <a:lnTo>
                    <a:pt x="846" y="95"/>
                  </a:lnTo>
                  <a:lnTo>
                    <a:pt x="844" y="93"/>
                  </a:lnTo>
                  <a:lnTo>
                    <a:pt x="841" y="91"/>
                  </a:lnTo>
                  <a:lnTo>
                    <a:pt x="837" y="89"/>
                  </a:lnTo>
                  <a:lnTo>
                    <a:pt x="834" y="87"/>
                  </a:lnTo>
                  <a:lnTo>
                    <a:pt x="830" y="85"/>
                  </a:lnTo>
                  <a:lnTo>
                    <a:pt x="826" y="83"/>
                  </a:lnTo>
                  <a:lnTo>
                    <a:pt x="822" y="81"/>
                  </a:lnTo>
                  <a:lnTo>
                    <a:pt x="817" y="79"/>
                  </a:lnTo>
                  <a:lnTo>
                    <a:pt x="812" y="77"/>
                  </a:lnTo>
                  <a:lnTo>
                    <a:pt x="808" y="75"/>
                  </a:lnTo>
                  <a:lnTo>
                    <a:pt x="797" y="71"/>
                  </a:lnTo>
                  <a:lnTo>
                    <a:pt x="785" y="67"/>
                  </a:lnTo>
                  <a:lnTo>
                    <a:pt x="773" y="63"/>
                  </a:lnTo>
                  <a:lnTo>
                    <a:pt x="760" y="59"/>
                  </a:lnTo>
                  <a:lnTo>
                    <a:pt x="746" y="56"/>
                  </a:lnTo>
                  <a:lnTo>
                    <a:pt x="731" y="52"/>
                  </a:lnTo>
                  <a:lnTo>
                    <a:pt x="716" y="49"/>
                  </a:lnTo>
                  <a:lnTo>
                    <a:pt x="700" y="46"/>
                  </a:lnTo>
                  <a:lnTo>
                    <a:pt x="684" y="43"/>
                  </a:lnTo>
                  <a:lnTo>
                    <a:pt x="667" y="40"/>
                  </a:lnTo>
                  <a:lnTo>
                    <a:pt x="650" y="37"/>
                  </a:lnTo>
                  <a:lnTo>
                    <a:pt x="632" y="35"/>
                  </a:lnTo>
                  <a:lnTo>
                    <a:pt x="614" y="32"/>
                  </a:lnTo>
                  <a:lnTo>
                    <a:pt x="595" y="30"/>
                  </a:lnTo>
                  <a:lnTo>
                    <a:pt x="577" y="28"/>
                  </a:lnTo>
                  <a:lnTo>
                    <a:pt x="557" y="27"/>
                  </a:lnTo>
                  <a:lnTo>
                    <a:pt x="538" y="25"/>
                  </a:lnTo>
                  <a:lnTo>
                    <a:pt x="519" y="24"/>
                  </a:lnTo>
                  <a:lnTo>
                    <a:pt x="499" y="23"/>
                  </a:lnTo>
                  <a:lnTo>
                    <a:pt x="479" y="22"/>
                  </a:lnTo>
                  <a:lnTo>
                    <a:pt x="459" y="22"/>
                  </a:lnTo>
                  <a:lnTo>
                    <a:pt x="439" y="22"/>
                  </a:lnTo>
                  <a:lnTo>
                    <a:pt x="419" y="22"/>
                  </a:lnTo>
                  <a:lnTo>
                    <a:pt x="400" y="22"/>
                  </a:lnTo>
                  <a:lnTo>
                    <a:pt x="380" y="23"/>
                  </a:lnTo>
                  <a:lnTo>
                    <a:pt x="360" y="25"/>
                  </a:lnTo>
                  <a:lnTo>
                    <a:pt x="341" y="26"/>
                  </a:lnTo>
                  <a:lnTo>
                    <a:pt x="321" y="28"/>
                  </a:lnTo>
                  <a:lnTo>
                    <a:pt x="302" y="31"/>
                  </a:lnTo>
                  <a:lnTo>
                    <a:pt x="284" y="33"/>
                  </a:lnTo>
                  <a:lnTo>
                    <a:pt x="265" y="36"/>
                  </a:lnTo>
                  <a:lnTo>
                    <a:pt x="247" y="39"/>
                  </a:lnTo>
                  <a:lnTo>
                    <a:pt x="229" y="43"/>
                  </a:lnTo>
                  <a:lnTo>
                    <a:pt x="212" y="46"/>
                  </a:lnTo>
                  <a:lnTo>
                    <a:pt x="195" y="50"/>
                  </a:lnTo>
                  <a:lnTo>
                    <a:pt x="179" y="54"/>
                  </a:lnTo>
                  <a:lnTo>
                    <a:pt x="163" y="59"/>
                  </a:lnTo>
                  <a:lnTo>
                    <a:pt x="148" y="63"/>
                  </a:lnTo>
                  <a:lnTo>
                    <a:pt x="134" y="68"/>
                  </a:lnTo>
                  <a:lnTo>
                    <a:pt x="120" y="73"/>
                  </a:lnTo>
                  <a:lnTo>
                    <a:pt x="107" y="78"/>
                  </a:lnTo>
                  <a:lnTo>
                    <a:pt x="94" y="83"/>
                  </a:lnTo>
                  <a:lnTo>
                    <a:pt x="83" y="89"/>
                  </a:lnTo>
                  <a:lnTo>
                    <a:pt x="72" y="94"/>
                  </a:lnTo>
                  <a:lnTo>
                    <a:pt x="67" y="97"/>
                  </a:lnTo>
                  <a:lnTo>
                    <a:pt x="63" y="100"/>
                  </a:lnTo>
                  <a:lnTo>
                    <a:pt x="58" y="103"/>
                  </a:lnTo>
                  <a:lnTo>
                    <a:pt x="54" y="105"/>
                  </a:lnTo>
                  <a:lnTo>
                    <a:pt x="50" y="108"/>
                  </a:lnTo>
                  <a:lnTo>
                    <a:pt x="46" y="111"/>
                  </a:lnTo>
                  <a:lnTo>
                    <a:pt x="43" y="114"/>
                  </a:lnTo>
                  <a:lnTo>
                    <a:pt x="39" y="116"/>
                  </a:lnTo>
                  <a:lnTo>
                    <a:pt x="36" y="119"/>
                  </a:lnTo>
                  <a:lnTo>
                    <a:pt x="34" y="122"/>
                  </a:lnTo>
                  <a:lnTo>
                    <a:pt x="31" y="124"/>
                  </a:lnTo>
                  <a:lnTo>
                    <a:pt x="29" y="127"/>
                  </a:lnTo>
                  <a:lnTo>
                    <a:pt x="28" y="130"/>
                  </a:lnTo>
                  <a:lnTo>
                    <a:pt x="26" y="132"/>
                  </a:lnTo>
                  <a:lnTo>
                    <a:pt x="25" y="134"/>
                  </a:lnTo>
                  <a:lnTo>
                    <a:pt x="24" y="137"/>
                  </a:lnTo>
                  <a:lnTo>
                    <a:pt x="23" y="139"/>
                  </a:lnTo>
                  <a:lnTo>
                    <a:pt x="22" y="141"/>
                  </a:lnTo>
                  <a:lnTo>
                    <a:pt x="22" y="143"/>
                  </a:lnTo>
                  <a:lnTo>
                    <a:pt x="22" y="146"/>
                  </a:lnTo>
                  <a:lnTo>
                    <a:pt x="0" y="145"/>
                  </a:lnTo>
                  <a:close/>
                  <a:moveTo>
                    <a:pt x="995" y="167"/>
                  </a:moveTo>
                  <a:lnTo>
                    <a:pt x="1058" y="208"/>
                  </a:lnTo>
                  <a:lnTo>
                    <a:pt x="988" y="233"/>
                  </a:lnTo>
                  <a:lnTo>
                    <a:pt x="995" y="167"/>
                  </a:lnTo>
                  <a:close/>
                </a:path>
              </a:pathLst>
            </a:custGeom>
            <a:solidFill>
              <a:srgbClr val="FC0128"/>
            </a:solidFill>
            <a:ln w="0" cap="flat">
              <a:solidFill>
                <a:srgbClr val="FC0128"/>
              </a:solidFill>
              <a:prstDash val="solid"/>
              <a:bevel/>
              <a:headEnd/>
              <a:tailEnd/>
            </a:ln>
          </p:spPr>
          <p:txBody>
            <a:bodyPr/>
            <a:lstStyle/>
            <a:p>
              <a:endParaRPr lang="fr-FR"/>
            </a:p>
          </p:txBody>
        </p:sp>
        <p:sp>
          <p:nvSpPr>
            <p:cNvPr id="17448" name="Rectangle 562"/>
            <p:cNvSpPr>
              <a:spLocks noChangeArrowheads="1"/>
            </p:cNvSpPr>
            <p:nvPr/>
          </p:nvSpPr>
          <p:spPr bwMode="auto">
            <a:xfrm>
              <a:off x="2307" y="2403"/>
              <a:ext cx="619" cy="1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449" name="Rectangle 563"/>
            <p:cNvSpPr>
              <a:spLocks noChangeArrowheads="1"/>
            </p:cNvSpPr>
            <p:nvPr/>
          </p:nvSpPr>
          <p:spPr bwMode="auto">
            <a:xfrm>
              <a:off x="2325" y="2418"/>
              <a:ext cx="58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100" b="1" i="1">
                  <a:solidFill>
                    <a:srgbClr val="000099"/>
                  </a:solidFill>
                  <a:latin typeface="Courier New" panose="02070309020205020404" pitchFamily="49" charset="0"/>
                </a:rPr>
                <a:t>Abstraction</a:t>
              </a:r>
              <a:endParaRPr lang="fr-FR"/>
            </a:p>
          </p:txBody>
        </p:sp>
        <p:sp>
          <p:nvSpPr>
            <p:cNvPr id="17450" name="Rectangle 564"/>
            <p:cNvSpPr>
              <a:spLocks noChangeArrowheads="1"/>
            </p:cNvSpPr>
            <p:nvPr/>
          </p:nvSpPr>
          <p:spPr bwMode="auto">
            <a:xfrm>
              <a:off x="3381" y="2406"/>
              <a:ext cx="35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100" b="1">
                  <a:solidFill>
                    <a:srgbClr val="000000"/>
                  </a:solidFill>
                  <a:latin typeface="Arial" panose="020B0604020202020204" pitchFamily="34" charset="0"/>
                </a:rPr>
                <a:t>Vendeur</a:t>
              </a:r>
              <a:endParaRPr lang="fr-FR"/>
            </a:p>
          </p:txBody>
        </p:sp>
        <p:sp>
          <p:nvSpPr>
            <p:cNvPr id="17451" name="Rectangle 565"/>
            <p:cNvSpPr>
              <a:spLocks noChangeArrowheads="1"/>
            </p:cNvSpPr>
            <p:nvPr/>
          </p:nvSpPr>
          <p:spPr bwMode="auto">
            <a:xfrm>
              <a:off x="3281" y="3053"/>
              <a:ext cx="55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100" b="1">
                  <a:solidFill>
                    <a:srgbClr val="000000"/>
                  </a:solidFill>
                  <a:latin typeface="Arial" panose="020B0604020202020204" pitchFamily="34" charset="0"/>
                </a:rPr>
                <a:t>Constructeur</a:t>
              </a:r>
              <a:endParaRPr lang="fr-FR"/>
            </a:p>
          </p:txBody>
        </p:sp>
        <p:sp>
          <p:nvSpPr>
            <p:cNvPr id="17452" name="Freeform 566"/>
            <p:cNvSpPr>
              <a:spLocks noEditPoints="1"/>
            </p:cNvSpPr>
            <p:nvPr/>
          </p:nvSpPr>
          <p:spPr bwMode="auto">
            <a:xfrm>
              <a:off x="2124" y="3243"/>
              <a:ext cx="1058" cy="180"/>
            </a:xfrm>
            <a:custGeom>
              <a:avLst/>
              <a:gdLst>
                <a:gd name="T0" fmla="*/ 22 w 14308"/>
                <a:gd name="T1" fmla="*/ 81 h 2431"/>
                <a:gd name="T2" fmla="*/ 25 w 14308"/>
                <a:gd name="T3" fmla="*/ 85 h 2431"/>
                <a:gd name="T4" fmla="*/ 33 w 14308"/>
                <a:gd name="T5" fmla="*/ 91 h 2431"/>
                <a:gd name="T6" fmla="*/ 45 w 14308"/>
                <a:gd name="T7" fmla="*/ 98 h 2431"/>
                <a:gd name="T8" fmla="*/ 61 w 14308"/>
                <a:gd name="T9" fmla="*/ 106 h 2431"/>
                <a:gd name="T10" fmla="*/ 93 w 14308"/>
                <a:gd name="T11" fmla="*/ 117 h 2431"/>
                <a:gd name="T12" fmla="*/ 147 w 14308"/>
                <a:gd name="T13" fmla="*/ 130 h 2431"/>
                <a:gd name="T14" fmla="*/ 212 w 14308"/>
                <a:gd name="T15" fmla="*/ 141 h 2431"/>
                <a:gd name="T16" fmla="*/ 283 w 14308"/>
                <a:gd name="T17" fmla="*/ 150 h 2431"/>
                <a:gd name="T18" fmla="*/ 360 w 14308"/>
                <a:gd name="T19" fmla="*/ 156 h 2431"/>
                <a:gd name="T20" fmla="*/ 440 w 14308"/>
                <a:gd name="T21" fmla="*/ 158 h 2431"/>
                <a:gd name="T22" fmla="*/ 558 w 14308"/>
                <a:gd name="T23" fmla="*/ 154 h 2431"/>
                <a:gd name="T24" fmla="*/ 633 w 14308"/>
                <a:gd name="T25" fmla="*/ 149 h 2431"/>
                <a:gd name="T26" fmla="*/ 701 w 14308"/>
                <a:gd name="T27" fmla="*/ 141 h 2431"/>
                <a:gd name="T28" fmla="*/ 761 w 14308"/>
                <a:gd name="T29" fmla="*/ 131 h 2431"/>
                <a:gd name="T30" fmla="*/ 809 w 14308"/>
                <a:gd name="T31" fmla="*/ 120 h 2431"/>
                <a:gd name="T32" fmla="*/ 828 w 14308"/>
                <a:gd name="T33" fmla="*/ 114 h 2431"/>
                <a:gd name="T34" fmla="*/ 842 w 14308"/>
                <a:gd name="T35" fmla="*/ 108 h 2431"/>
                <a:gd name="T36" fmla="*/ 853 w 14308"/>
                <a:gd name="T37" fmla="*/ 102 h 2431"/>
                <a:gd name="T38" fmla="*/ 857 w 14308"/>
                <a:gd name="T39" fmla="*/ 98 h 2431"/>
                <a:gd name="T40" fmla="*/ 857 w 14308"/>
                <a:gd name="T41" fmla="*/ 98 h 2431"/>
                <a:gd name="T42" fmla="*/ 857 w 14308"/>
                <a:gd name="T43" fmla="*/ 94 h 2431"/>
                <a:gd name="T44" fmla="*/ 860 w 14308"/>
                <a:gd name="T45" fmla="*/ 84 h 2431"/>
                <a:gd name="T46" fmla="*/ 873 w 14308"/>
                <a:gd name="T47" fmla="*/ 68 h 2431"/>
                <a:gd name="T48" fmla="*/ 892 w 14308"/>
                <a:gd name="T49" fmla="*/ 54 h 2431"/>
                <a:gd name="T50" fmla="*/ 917 w 14308"/>
                <a:gd name="T51" fmla="*/ 42 h 2431"/>
                <a:gd name="T52" fmla="*/ 945 w 14308"/>
                <a:gd name="T53" fmla="*/ 32 h 2431"/>
                <a:gd name="T54" fmla="*/ 1002 w 14308"/>
                <a:gd name="T55" fmla="*/ 21 h 2431"/>
                <a:gd name="T56" fmla="*/ 959 w 14308"/>
                <a:gd name="T57" fmla="*/ 51 h 2431"/>
                <a:gd name="T58" fmla="*/ 932 w 14308"/>
                <a:gd name="T59" fmla="*/ 60 h 2431"/>
                <a:gd name="T60" fmla="*/ 909 w 14308"/>
                <a:gd name="T61" fmla="*/ 70 h 2431"/>
                <a:gd name="T62" fmla="*/ 892 w 14308"/>
                <a:gd name="T63" fmla="*/ 81 h 2431"/>
                <a:gd name="T64" fmla="*/ 882 w 14308"/>
                <a:gd name="T65" fmla="*/ 90 h 2431"/>
                <a:gd name="T66" fmla="*/ 879 w 14308"/>
                <a:gd name="T67" fmla="*/ 98 h 2431"/>
                <a:gd name="T68" fmla="*/ 879 w 14308"/>
                <a:gd name="T69" fmla="*/ 103 h 2431"/>
                <a:gd name="T70" fmla="*/ 875 w 14308"/>
                <a:gd name="T71" fmla="*/ 111 h 2431"/>
                <a:gd name="T72" fmla="*/ 867 w 14308"/>
                <a:gd name="T73" fmla="*/ 119 h 2431"/>
                <a:gd name="T74" fmla="*/ 855 w 14308"/>
                <a:gd name="T75" fmla="*/ 126 h 2431"/>
                <a:gd name="T76" fmla="*/ 839 w 14308"/>
                <a:gd name="T77" fmla="*/ 133 h 2431"/>
                <a:gd name="T78" fmla="*/ 820 w 14308"/>
                <a:gd name="T79" fmla="*/ 139 h 2431"/>
                <a:gd name="T80" fmla="*/ 779 w 14308"/>
                <a:gd name="T81" fmla="*/ 150 h 2431"/>
                <a:gd name="T82" fmla="*/ 721 w 14308"/>
                <a:gd name="T83" fmla="*/ 160 h 2431"/>
                <a:gd name="T84" fmla="*/ 653 w 14308"/>
                <a:gd name="T85" fmla="*/ 169 h 2431"/>
                <a:gd name="T86" fmla="*/ 579 w 14308"/>
                <a:gd name="T87" fmla="*/ 175 h 2431"/>
                <a:gd name="T88" fmla="*/ 480 w 14308"/>
                <a:gd name="T89" fmla="*/ 180 h 2431"/>
                <a:gd name="T90" fmla="*/ 379 w 14308"/>
                <a:gd name="T91" fmla="*/ 179 h 2431"/>
                <a:gd name="T92" fmla="*/ 300 w 14308"/>
                <a:gd name="T93" fmla="*/ 174 h 2431"/>
                <a:gd name="T94" fmla="*/ 226 w 14308"/>
                <a:gd name="T95" fmla="*/ 166 h 2431"/>
                <a:gd name="T96" fmla="*/ 158 w 14308"/>
                <a:gd name="T97" fmla="*/ 155 h 2431"/>
                <a:gd name="T98" fmla="*/ 100 w 14308"/>
                <a:gd name="T99" fmla="*/ 141 h 2431"/>
                <a:gd name="T100" fmla="*/ 58 w 14308"/>
                <a:gd name="T101" fmla="*/ 128 h 2431"/>
                <a:gd name="T102" fmla="*/ 39 w 14308"/>
                <a:gd name="T103" fmla="*/ 120 h 2431"/>
                <a:gd name="T104" fmla="*/ 23 w 14308"/>
                <a:gd name="T105" fmla="*/ 111 h 2431"/>
                <a:gd name="T106" fmla="*/ 10 w 14308"/>
                <a:gd name="T107" fmla="*/ 101 h 2431"/>
                <a:gd name="T108" fmla="*/ 2 w 14308"/>
                <a:gd name="T109" fmla="*/ 89 h 2431"/>
                <a:gd name="T110" fmla="*/ 0 w 14308"/>
                <a:gd name="T111" fmla="*/ 80 h 2431"/>
                <a:gd name="T112" fmla="*/ 994 w 14308"/>
                <a:gd name="T113" fmla="*/ 66 h 243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4308" h="2431">
                  <a:moveTo>
                    <a:pt x="299" y="1054"/>
                  </a:moveTo>
                  <a:lnTo>
                    <a:pt x="301" y="1083"/>
                  </a:lnTo>
                  <a:lnTo>
                    <a:pt x="298" y="1060"/>
                  </a:lnTo>
                  <a:lnTo>
                    <a:pt x="304" y="1089"/>
                  </a:lnTo>
                  <a:lnTo>
                    <a:pt x="309" y="1099"/>
                  </a:lnTo>
                  <a:lnTo>
                    <a:pt x="317" y="1111"/>
                  </a:lnTo>
                  <a:lnTo>
                    <a:pt x="328" y="1127"/>
                  </a:lnTo>
                  <a:lnTo>
                    <a:pt x="340" y="1142"/>
                  </a:lnTo>
                  <a:lnTo>
                    <a:pt x="360" y="1163"/>
                  </a:lnTo>
                  <a:lnTo>
                    <a:pt x="382" y="1182"/>
                  </a:lnTo>
                  <a:lnTo>
                    <a:pt x="409" y="1204"/>
                  </a:lnTo>
                  <a:lnTo>
                    <a:pt x="441" y="1228"/>
                  </a:lnTo>
                  <a:lnTo>
                    <a:pt x="475" y="1251"/>
                  </a:lnTo>
                  <a:lnTo>
                    <a:pt x="515" y="1275"/>
                  </a:lnTo>
                  <a:lnTo>
                    <a:pt x="559" y="1300"/>
                  </a:lnTo>
                  <a:lnTo>
                    <a:pt x="606" y="1326"/>
                  </a:lnTo>
                  <a:lnTo>
                    <a:pt x="656" y="1350"/>
                  </a:lnTo>
                  <a:lnTo>
                    <a:pt x="711" y="1376"/>
                  </a:lnTo>
                  <a:lnTo>
                    <a:pt x="768" y="1401"/>
                  </a:lnTo>
                  <a:lnTo>
                    <a:pt x="830" y="1426"/>
                  </a:lnTo>
                  <a:lnTo>
                    <a:pt x="894" y="1451"/>
                  </a:lnTo>
                  <a:lnTo>
                    <a:pt x="962" y="1476"/>
                  </a:lnTo>
                  <a:lnTo>
                    <a:pt x="1107" y="1525"/>
                  </a:lnTo>
                  <a:lnTo>
                    <a:pt x="1264" y="1574"/>
                  </a:lnTo>
                  <a:lnTo>
                    <a:pt x="1431" y="1621"/>
                  </a:lnTo>
                  <a:lnTo>
                    <a:pt x="1609" y="1667"/>
                  </a:lnTo>
                  <a:lnTo>
                    <a:pt x="1796" y="1712"/>
                  </a:lnTo>
                  <a:lnTo>
                    <a:pt x="1993" y="1755"/>
                  </a:lnTo>
                  <a:lnTo>
                    <a:pt x="2198" y="1796"/>
                  </a:lnTo>
                  <a:lnTo>
                    <a:pt x="2412" y="1835"/>
                  </a:lnTo>
                  <a:lnTo>
                    <a:pt x="2633" y="1873"/>
                  </a:lnTo>
                  <a:lnTo>
                    <a:pt x="2861" y="1909"/>
                  </a:lnTo>
                  <a:lnTo>
                    <a:pt x="3096" y="1942"/>
                  </a:lnTo>
                  <a:lnTo>
                    <a:pt x="3336" y="1973"/>
                  </a:lnTo>
                  <a:lnTo>
                    <a:pt x="3582" y="2001"/>
                  </a:lnTo>
                  <a:lnTo>
                    <a:pt x="3833" y="2028"/>
                  </a:lnTo>
                  <a:lnTo>
                    <a:pt x="4087" y="2051"/>
                  </a:lnTo>
                  <a:lnTo>
                    <a:pt x="4346" y="2071"/>
                  </a:lnTo>
                  <a:lnTo>
                    <a:pt x="4608" y="2089"/>
                  </a:lnTo>
                  <a:lnTo>
                    <a:pt x="4872" y="2104"/>
                  </a:lnTo>
                  <a:lnTo>
                    <a:pt x="5139" y="2116"/>
                  </a:lnTo>
                  <a:lnTo>
                    <a:pt x="5407" y="2124"/>
                  </a:lnTo>
                  <a:lnTo>
                    <a:pt x="5677" y="2129"/>
                  </a:lnTo>
                  <a:lnTo>
                    <a:pt x="5946" y="2131"/>
                  </a:lnTo>
                  <a:lnTo>
                    <a:pt x="6487" y="2126"/>
                  </a:lnTo>
                  <a:lnTo>
                    <a:pt x="7022" y="2110"/>
                  </a:lnTo>
                  <a:lnTo>
                    <a:pt x="7287" y="2099"/>
                  </a:lnTo>
                  <a:lnTo>
                    <a:pt x="7549" y="2085"/>
                  </a:lnTo>
                  <a:lnTo>
                    <a:pt x="7807" y="2068"/>
                  </a:lnTo>
                  <a:lnTo>
                    <a:pt x="8063" y="2050"/>
                  </a:lnTo>
                  <a:lnTo>
                    <a:pt x="8314" y="2029"/>
                  </a:lnTo>
                  <a:lnTo>
                    <a:pt x="8560" y="2007"/>
                  </a:lnTo>
                  <a:lnTo>
                    <a:pt x="8801" y="1983"/>
                  </a:lnTo>
                  <a:lnTo>
                    <a:pt x="9036" y="1956"/>
                  </a:lnTo>
                  <a:lnTo>
                    <a:pt x="9265" y="1929"/>
                  </a:lnTo>
                  <a:lnTo>
                    <a:pt x="9486" y="1899"/>
                  </a:lnTo>
                  <a:lnTo>
                    <a:pt x="9700" y="1868"/>
                  </a:lnTo>
                  <a:lnTo>
                    <a:pt x="9907" y="1835"/>
                  </a:lnTo>
                  <a:lnTo>
                    <a:pt x="10104" y="1801"/>
                  </a:lnTo>
                  <a:lnTo>
                    <a:pt x="10292" y="1766"/>
                  </a:lnTo>
                  <a:lnTo>
                    <a:pt x="10471" y="1730"/>
                  </a:lnTo>
                  <a:lnTo>
                    <a:pt x="10639" y="1693"/>
                  </a:lnTo>
                  <a:lnTo>
                    <a:pt x="10796" y="1654"/>
                  </a:lnTo>
                  <a:lnTo>
                    <a:pt x="10942" y="1615"/>
                  </a:lnTo>
                  <a:lnTo>
                    <a:pt x="11009" y="1596"/>
                  </a:lnTo>
                  <a:lnTo>
                    <a:pt x="11074" y="1576"/>
                  </a:lnTo>
                  <a:lnTo>
                    <a:pt x="11135" y="1556"/>
                  </a:lnTo>
                  <a:lnTo>
                    <a:pt x="11195" y="1536"/>
                  </a:lnTo>
                  <a:lnTo>
                    <a:pt x="11249" y="1516"/>
                  </a:lnTo>
                  <a:lnTo>
                    <a:pt x="11302" y="1496"/>
                  </a:lnTo>
                  <a:lnTo>
                    <a:pt x="11348" y="1476"/>
                  </a:lnTo>
                  <a:lnTo>
                    <a:pt x="11393" y="1456"/>
                  </a:lnTo>
                  <a:lnTo>
                    <a:pt x="11434" y="1436"/>
                  </a:lnTo>
                  <a:lnTo>
                    <a:pt x="11470" y="1417"/>
                  </a:lnTo>
                  <a:lnTo>
                    <a:pt x="11500" y="1399"/>
                  </a:lnTo>
                  <a:lnTo>
                    <a:pt x="11529" y="1380"/>
                  </a:lnTo>
                  <a:lnTo>
                    <a:pt x="11552" y="1363"/>
                  </a:lnTo>
                  <a:lnTo>
                    <a:pt x="11570" y="1347"/>
                  </a:lnTo>
                  <a:lnTo>
                    <a:pt x="11583" y="1333"/>
                  </a:lnTo>
                  <a:lnTo>
                    <a:pt x="11593" y="1320"/>
                  </a:lnTo>
                  <a:lnTo>
                    <a:pt x="11581" y="1338"/>
                  </a:lnTo>
                  <a:lnTo>
                    <a:pt x="11595" y="1315"/>
                  </a:lnTo>
                  <a:lnTo>
                    <a:pt x="11597" y="1309"/>
                  </a:lnTo>
                  <a:lnTo>
                    <a:pt x="11589" y="1329"/>
                  </a:lnTo>
                  <a:lnTo>
                    <a:pt x="11595" y="1307"/>
                  </a:lnTo>
                  <a:lnTo>
                    <a:pt x="11590" y="1337"/>
                  </a:lnTo>
                  <a:lnTo>
                    <a:pt x="11592" y="1314"/>
                  </a:lnTo>
                  <a:lnTo>
                    <a:pt x="11595" y="1271"/>
                  </a:lnTo>
                  <a:cubicBezTo>
                    <a:pt x="11596" y="1263"/>
                    <a:pt x="11597" y="1255"/>
                    <a:pt x="11599" y="1247"/>
                  </a:cubicBezTo>
                  <a:lnTo>
                    <a:pt x="11610" y="1202"/>
                  </a:lnTo>
                  <a:cubicBezTo>
                    <a:pt x="11612" y="1195"/>
                    <a:pt x="11614" y="1188"/>
                    <a:pt x="11617" y="1180"/>
                  </a:cubicBezTo>
                  <a:lnTo>
                    <a:pt x="11635" y="1136"/>
                  </a:lnTo>
                  <a:lnTo>
                    <a:pt x="11667" y="1076"/>
                  </a:lnTo>
                  <a:lnTo>
                    <a:pt x="11708" y="1018"/>
                  </a:lnTo>
                  <a:lnTo>
                    <a:pt x="11756" y="963"/>
                  </a:lnTo>
                  <a:lnTo>
                    <a:pt x="11807" y="912"/>
                  </a:lnTo>
                  <a:lnTo>
                    <a:pt x="11864" y="863"/>
                  </a:lnTo>
                  <a:lnTo>
                    <a:pt x="11927" y="815"/>
                  </a:lnTo>
                  <a:lnTo>
                    <a:pt x="11995" y="770"/>
                  </a:lnTo>
                  <a:lnTo>
                    <a:pt x="12066" y="727"/>
                  </a:lnTo>
                  <a:lnTo>
                    <a:pt x="12143" y="684"/>
                  </a:lnTo>
                  <a:lnTo>
                    <a:pt x="12223" y="644"/>
                  </a:lnTo>
                  <a:lnTo>
                    <a:pt x="12308" y="605"/>
                  </a:lnTo>
                  <a:lnTo>
                    <a:pt x="12397" y="568"/>
                  </a:lnTo>
                  <a:lnTo>
                    <a:pt x="12488" y="532"/>
                  </a:lnTo>
                  <a:lnTo>
                    <a:pt x="12586" y="497"/>
                  </a:lnTo>
                  <a:lnTo>
                    <a:pt x="12684" y="465"/>
                  </a:lnTo>
                  <a:lnTo>
                    <a:pt x="12786" y="434"/>
                  </a:lnTo>
                  <a:lnTo>
                    <a:pt x="12892" y="405"/>
                  </a:lnTo>
                  <a:lnTo>
                    <a:pt x="13109" y="353"/>
                  </a:lnTo>
                  <a:lnTo>
                    <a:pt x="13337" y="308"/>
                  </a:lnTo>
                  <a:lnTo>
                    <a:pt x="13546" y="287"/>
                  </a:lnTo>
                  <a:lnTo>
                    <a:pt x="13575" y="585"/>
                  </a:lnTo>
                  <a:lnTo>
                    <a:pt x="13394" y="603"/>
                  </a:lnTo>
                  <a:lnTo>
                    <a:pt x="13179" y="644"/>
                  </a:lnTo>
                  <a:lnTo>
                    <a:pt x="12971" y="694"/>
                  </a:lnTo>
                  <a:lnTo>
                    <a:pt x="12873" y="721"/>
                  </a:lnTo>
                  <a:lnTo>
                    <a:pt x="12778" y="750"/>
                  </a:lnTo>
                  <a:lnTo>
                    <a:pt x="12685" y="780"/>
                  </a:lnTo>
                  <a:lnTo>
                    <a:pt x="12598" y="811"/>
                  </a:lnTo>
                  <a:lnTo>
                    <a:pt x="12513" y="844"/>
                  </a:lnTo>
                  <a:lnTo>
                    <a:pt x="12433" y="878"/>
                  </a:lnTo>
                  <a:lnTo>
                    <a:pt x="12358" y="912"/>
                  </a:lnTo>
                  <a:lnTo>
                    <a:pt x="12287" y="947"/>
                  </a:lnTo>
                  <a:lnTo>
                    <a:pt x="12222" y="983"/>
                  </a:lnTo>
                  <a:lnTo>
                    <a:pt x="12161" y="1020"/>
                  </a:lnTo>
                  <a:lnTo>
                    <a:pt x="12107" y="1056"/>
                  </a:lnTo>
                  <a:lnTo>
                    <a:pt x="12059" y="1091"/>
                  </a:lnTo>
                  <a:lnTo>
                    <a:pt x="12017" y="1127"/>
                  </a:lnTo>
                  <a:lnTo>
                    <a:pt x="11980" y="1162"/>
                  </a:lnTo>
                  <a:lnTo>
                    <a:pt x="11952" y="1193"/>
                  </a:lnTo>
                  <a:lnTo>
                    <a:pt x="11930" y="1222"/>
                  </a:lnTo>
                  <a:lnTo>
                    <a:pt x="11912" y="1251"/>
                  </a:lnTo>
                  <a:lnTo>
                    <a:pt x="11894" y="1296"/>
                  </a:lnTo>
                  <a:lnTo>
                    <a:pt x="11901" y="1274"/>
                  </a:lnTo>
                  <a:lnTo>
                    <a:pt x="11890" y="1319"/>
                  </a:lnTo>
                  <a:lnTo>
                    <a:pt x="11894" y="1295"/>
                  </a:lnTo>
                  <a:lnTo>
                    <a:pt x="11890" y="1341"/>
                  </a:lnTo>
                  <a:lnTo>
                    <a:pt x="11888" y="1363"/>
                  </a:lnTo>
                  <a:cubicBezTo>
                    <a:pt x="11887" y="1373"/>
                    <a:pt x="11886" y="1383"/>
                    <a:pt x="11883" y="1392"/>
                  </a:cubicBezTo>
                  <a:lnTo>
                    <a:pt x="11876" y="1414"/>
                  </a:lnTo>
                  <a:cubicBezTo>
                    <a:pt x="11874" y="1422"/>
                    <a:pt x="11872" y="1429"/>
                    <a:pt x="11868" y="1435"/>
                  </a:cubicBezTo>
                  <a:lnTo>
                    <a:pt x="11849" y="1474"/>
                  </a:lnTo>
                  <a:lnTo>
                    <a:pt x="11835" y="1496"/>
                  </a:lnTo>
                  <a:cubicBezTo>
                    <a:pt x="11832" y="1502"/>
                    <a:pt x="11827" y="1508"/>
                    <a:pt x="11823" y="1514"/>
                  </a:cubicBezTo>
                  <a:lnTo>
                    <a:pt x="11796" y="1545"/>
                  </a:lnTo>
                  <a:lnTo>
                    <a:pt x="11764" y="1576"/>
                  </a:lnTo>
                  <a:lnTo>
                    <a:pt x="11730" y="1604"/>
                  </a:lnTo>
                  <a:lnTo>
                    <a:pt x="11692" y="1631"/>
                  </a:lnTo>
                  <a:lnTo>
                    <a:pt x="11654" y="1656"/>
                  </a:lnTo>
                  <a:lnTo>
                    <a:pt x="11610" y="1682"/>
                  </a:lnTo>
                  <a:lnTo>
                    <a:pt x="11564" y="1706"/>
                  </a:lnTo>
                  <a:lnTo>
                    <a:pt x="11516" y="1729"/>
                  </a:lnTo>
                  <a:lnTo>
                    <a:pt x="11465" y="1752"/>
                  </a:lnTo>
                  <a:lnTo>
                    <a:pt x="11409" y="1775"/>
                  </a:lnTo>
                  <a:lnTo>
                    <a:pt x="11353" y="1797"/>
                  </a:lnTo>
                  <a:lnTo>
                    <a:pt x="11291" y="1820"/>
                  </a:lnTo>
                  <a:lnTo>
                    <a:pt x="11229" y="1841"/>
                  </a:lnTo>
                  <a:lnTo>
                    <a:pt x="11162" y="1863"/>
                  </a:lnTo>
                  <a:lnTo>
                    <a:pt x="11092" y="1884"/>
                  </a:lnTo>
                  <a:lnTo>
                    <a:pt x="11019" y="1905"/>
                  </a:lnTo>
                  <a:lnTo>
                    <a:pt x="10867" y="1946"/>
                  </a:lnTo>
                  <a:lnTo>
                    <a:pt x="10704" y="1985"/>
                  </a:lnTo>
                  <a:lnTo>
                    <a:pt x="10530" y="2024"/>
                  </a:lnTo>
                  <a:lnTo>
                    <a:pt x="10347" y="2061"/>
                  </a:lnTo>
                  <a:lnTo>
                    <a:pt x="10155" y="2097"/>
                  </a:lnTo>
                  <a:lnTo>
                    <a:pt x="9953" y="2132"/>
                  </a:lnTo>
                  <a:lnTo>
                    <a:pt x="9744" y="2164"/>
                  </a:lnTo>
                  <a:lnTo>
                    <a:pt x="9526" y="2196"/>
                  </a:lnTo>
                  <a:lnTo>
                    <a:pt x="9301" y="2226"/>
                  </a:lnTo>
                  <a:lnTo>
                    <a:pt x="9070" y="2255"/>
                  </a:lnTo>
                  <a:lnTo>
                    <a:pt x="8831" y="2281"/>
                  </a:lnTo>
                  <a:lnTo>
                    <a:pt x="8588" y="2306"/>
                  </a:lnTo>
                  <a:lnTo>
                    <a:pt x="8338" y="2328"/>
                  </a:lnTo>
                  <a:lnTo>
                    <a:pt x="8084" y="2349"/>
                  </a:lnTo>
                  <a:lnTo>
                    <a:pt x="7826" y="2368"/>
                  </a:lnTo>
                  <a:lnTo>
                    <a:pt x="7564" y="2384"/>
                  </a:lnTo>
                  <a:lnTo>
                    <a:pt x="7299" y="2398"/>
                  </a:lnTo>
                  <a:lnTo>
                    <a:pt x="7031" y="2410"/>
                  </a:lnTo>
                  <a:lnTo>
                    <a:pt x="6489" y="2426"/>
                  </a:lnTo>
                  <a:lnTo>
                    <a:pt x="5944" y="2431"/>
                  </a:lnTo>
                  <a:lnTo>
                    <a:pt x="5670" y="2429"/>
                  </a:lnTo>
                  <a:lnTo>
                    <a:pt x="5398" y="2424"/>
                  </a:lnTo>
                  <a:lnTo>
                    <a:pt x="5126" y="2415"/>
                  </a:lnTo>
                  <a:lnTo>
                    <a:pt x="4856" y="2404"/>
                  </a:lnTo>
                  <a:lnTo>
                    <a:pt x="4587" y="2389"/>
                  </a:lnTo>
                  <a:lnTo>
                    <a:pt x="4322" y="2371"/>
                  </a:lnTo>
                  <a:lnTo>
                    <a:pt x="4060" y="2350"/>
                  </a:lnTo>
                  <a:lnTo>
                    <a:pt x="3801" y="2326"/>
                  </a:lnTo>
                  <a:lnTo>
                    <a:pt x="3547" y="2299"/>
                  </a:lnTo>
                  <a:lnTo>
                    <a:pt x="3298" y="2270"/>
                  </a:lnTo>
                  <a:lnTo>
                    <a:pt x="3053" y="2239"/>
                  </a:lnTo>
                  <a:lnTo>
                    <a:pt x="2815" y="2205"/>
                  </a:lnTo>
                  <a:lnTo>
                    <a:pt x="2582" y="2169"/>
                  </a:lnTo>
                  <a:lnTo>
                    <a:pt x="2357" y="2130"/>
                  </a:lnTo>
                  <a:lnTo>
                    <a:pt x="2139" y="2090"/>
                  </a:lnTo>
                  <a:lnTo>
                    <a:pt x="1928" y="2048"/>
                  </a:lnTo>
                  <a:lnTo>
                    <a:pt x="1726" y="2003"/>
                  </a:lnTo>
                  <a:lnTo>
                    <a:pt x="1533" y="1958"/>
                  </a:lnTo>
                  <a:lnTo>
                    <a:pt x="1349" y="1910"/>
                  </a:lnTo>
                  <a:lnTo>
                    <a:pt x="1174" y="1861"/>
                  </a:lnTo>
                  <a:lnTo>
                    <a:pt x="1011" y="1810"/>
                  </a:lnTo>
                  <a:lnTo>
                    <a:pt x="858" y="1758"/>
                  </a:lnTo>
                  <a:lnTo>
                    <a:pt x="786" y="1731"/>
                  </a:lnTo>
                  <a:lnTo>
                    <a:pt x="715" y="1704"/>
                  </a:lnTo>
                  <a:lnTo>
                    <a:pt x="649" y="1676"/>
                  </a:lnTo>
                  <a:lnTo>
                    <a:pt x="584" y="1648"/>
                  </a:lnTo>
                  <a:lnTo>
                    <a:pt x="524" y="1620"/>
                  </a:lnTo>
                  <a:lnTo>
                    <a:pt x="464" y="1590"/>
                  </a:lnTo>
                  <a:lnTo>
                    <a:pt x="409" y="1561"/>
                  </a:lnTo>
                  <a:lnTo>
                    <a:pt x="357" y="1531"/>
                  </a:lnTo>
                  <a:lnTo>
                    <a:pt x="308" y="1500"/>
                  </a:lnTo>
                  <a:lnTo>
                    <a:pt x="260" y="1468"/>
                  </a:lnTo>
                  <a:lnTo>
                    <a:pt x="218" y="1436"/>
                  </a:lnTo>
                  <a:lnTo>
                    <a:pt x="177" y="1402"/>
                  </a:lnTo>
                  <a:lnTo>
                    <a:pt x="139" y="1365"/>
                  </a:lnTo>
                  <a:lnTo>
                    <a:pt x="107" y="1329"/>
                  </a:lnTo>
                  <a:lnTo>
                    <a:pt x="74" y="1288"/>
                  </a:lnTo>
                  <a:lnTo>
                    <a:pt x="49" y="1247"/>
                  </a:lnTo>
                  <a:lnTo>
                    <a:pt x="28" y="1202"/>
                  </a:lnTo>
                  <a:lnTo>
                    <a:pt x="12" y="1155"/>
                  </a:lnTo>
                  <a:lnTo>
                    <a:pt x="5" y="1127"/>
                  </a:lnTo>
                  <a:cubicBezTo>
                    <a:pt x="4" y="1119"/>
                    <a:pt x="2" y="1112"/>
                    <a:pt x="2" y="1104"/>
                  </a:cubicBezTo>
                  <a:lnTo>
                    <a:pt x="0" y="1075"/>
                  </a:lnTo>
                  <a:lnTo>
                    <a:pt x="299" y="1054"/>
                  </a:lnTo>
                  <a:close/>
                  <a:moveTo>
                    <a:pt x="13374" y="0"/>
                  </a:moveTo>
                  <a:lnTo>
                    <a:pt x="14308" y="373"/>
                  </a:lnTo>
                  <a:lnTo>
                    <a:pt x="13449" y="897"/>
                  </a:lnTo>
                  <a:lnTo>
                    <a:pt x="13374" y="0"/>
                  </a:lnTo>
                  <a:close/>
                </a:path>
              </a:pathLst>
            </a:custGeom>
            <a:solidFill>
              <a:srgbClr val="FC0128"/>
            </a:solidFill>
            <a:ln w="0" cap="flat">
              <a:solidFill>
                <a:srgbClr val="FC0128"/>
              </a:solidFill>
              <a:prstDash val="solid"/>
              <a:bevel/>
              <a:headEnd/>
              <a:tailEnd/>
            </a:ln>
          </p:spPr>
          <p:txBody>
            <a:bodyPr/>
            <a:lstStyle/>
            <a:p>
              <a:endParaRPr lang="fr-FR"/>
            </a:p>
          </p:txBody>
        </p:sp>
        <p:sp>
          <p:nvSpPr>
            <p:cNvPr id="17453" name="Rectangle 567"/>
            <p:cNvSpPr>
              <a:spLocks noChangeArrowheads="1"/>
            </p:cNvSpPr>
            <p:nvPr/>
          </p:nvSpPr>
          <p:spPr bwMode="auto">
            <a:xfrm>
              <a:off x="2307" y="3528"/>
              <a:ext cx="619" cy="1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454" name="Rectangle 568"/>
            <p:cNvSpPr>
              <a:spLocks noChangeArrowheads="1"/>
            </p:cNvSpPr>
            <p:nvPr/>
          </p:nvSpPr>
          <p:spPr bwMode="auto">
            <a:xfrm>
              <a:off x="2325" y="3542"/>
              <a:ext cx="58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100" b="1" i="1">
                  <a:solidFill>
                    <a:srgbClr val="000099"/>
                  </a:solidFill>
                  <a:latin typeface="Courier New" panose="02070309020205020404" pitchFamily="49" charset="0"/>
                </a:rPr>
                <a:t>Abstraction</a:t>
              </a:r>
              <a:endParaRPr lang="fr-FR"/>
            </a:p>
          </p:txBody>
        </p:sp>
        <p:sp>
          <p:nvSpPr>
            <p:cNvPr id="17455" name="Line 569"/>
            <p:cNvSpPr>
              <a:spLocks noChangeShapeType="1"/>
            </p:cNvSpPr>
            <p:nvPr/>
          </p:nvSpPr>
          <p:spPr bwMode="auto">
            <a:xfrm>
              <a:off x="3400" y="3352"/>
              <a:ext cx="1" cy="24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7456" name="Line 570"/>
            <p:cNvSpPr>
              <a:spLocks noChangeShapeType="1"/>
            </p:cNvSpPr>
            <p:nvPr/>
          </p:nvSpPr>
          <p:spPr bwMode="auto">
            <a:xfrm>
              <a:off x="3888" y="3352"/>
              <a:ext cx="1" cy="24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grpSp>
          <p:nvGrpSpPr>
            <p:cNvPr id="17457" name="Group 571"/>
            <p:cNvGrpSpPr>
              <a:grpSpLocks/>
            </p:cNvGrpSpPr>
            <p:nvPr/>
          </p:nvGrpSpPr>
          <p:grpSpPr bwMode="auto">
            <a:xfrm>
              <a:off x="3186" y="3495"/>
              <a:ext cx="402" cy="158"/>
              <a:chOff x="3382" y="3685"/>
              <a:chExt cx="402" cy="158"/>
            </a:xfrm>
          </p:grpSpPr>
          <p:sp>
            <p:nvSpPr>
              <p:cNvPr id="17463" name="Rectangle 572"/>
              <p:cNvSpPr>
                <a:spLocks noChangeArrowheads="1"/>
              </p:cNvSpPr>
              <p:nvPr/>
            </p:nvSpPr>
            <p:spPr bwMode="auto">
              <a:xfrm>
                <a:off x="3382" y="3685"/>
                <a:ext cx="402" cy="1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464" name="Rectangle 573"/>
              <p:cNvSpPr>
                <a:spLocks noChangeArrowheads="1"/>
              </p:cNvSpPr>
              <p:nvPr/>
            </p:nvSpPr>
            <p:spPr bwMode="auto">
              <a:xfrm>
                <a:off x="3384" y="3687"/>
                <a:ext cx="398" cy="154"/>
              </a:xfrm>
              <a:prstGeom prst="rect">
                <a:avLst/>
              </a:prstGeom>
              <a:noFill/>
              <a:ln w="6350"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grpSp>
        <p:sp>
          <p:nvSpPr>
            <p:cNvPr id="17458" name="Rectangle 574"/>
            <p:cNvSpPr>
              <a:spLocks noChangeArrowheads="1"/>
            </p:cNvSpPr>
            <p:nvPr/>
          </p:nvSpPr>
          <p:spPr bwMode="auto">
            <a:xfrm>
              <a:off x="3276" y="3524"/>
              <a:ext cx="220"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100" b="1">
                  <a:solidFill>
                    <a:srgbClr val="000000"/>
                  </a:solidFill>
                  <a:latin typeface="Arial" panose="020B0604020202020204" pitchFamily="34" charset="0"/>
                </a:rPr>
                <a:t>Boîte</a:t>
              </a:r>
              <a:endParaRPr lang="fr-FR"/>
            </a:p>
          </p:txBody>
        </p:sp>
        <p:grpSp>
          <p:nvGrpSpPr>
            <p:cNvPr id="17459" name="Group 575"/>
            <p:cNvGrpSpPr>
              <a:grpSpLocks/>
            </p:cNvGrpSpPr>
            <p:nvPr/>
          </p:nvGrpSpPr>
          <p:grpSpPr bwMode="auto">
            <a:xfrm>
              <a:off x="3688" y="3495"/>
              <a:ext cx="402" cy="158"/>
              <a:chOff x="3884" y="3685"/>
              <a:chExt cx="402" cy="158"/>
            </a:xfrm>
          </p:grpSpPr>
          <p:sp>
            <p:nvSpPr>
              <p:cNvPr id="17461" name="Rectangle 576"/>
              <p:cNvSpPr>
                <a:spLocks noChangeArrowheads="1"/>
              </p:cNvSpPr>
              <p:nvPr/>
            </p:nvSpPr>
            <p:spPr bwMode="auto">
              <a:xfrm>
                <a:off x="3884" y="3685"/>
                <a:ext cx="402" cy="1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462" name="Rectangle 577"/>
              <p:cNvSpPr>
                <a:spLocks noChangeArrowheads="1"/>
              </p:cNvSpPr>
              <p:nvPr/>
            </p:nvSpPr>
            <p:spPr bwMode="auto">
              <a:xfrm>
                <a:off x="3886" y="3687"/>
                <a:ext cx="398" cy="154"/>
              </a:xfrm>
              <a:prstGeom prst="rect">
                <a:avLst/>
              </a:prstGeom>
              <a:noFill/>
              <a:ln w="6350"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grpSp>
        <p:sp>
          <p:nvSpPr>
            <p:cNvPr id="17460" name="Rectangle 578"/>
            <p:cNvSpPr>
              <a:spLocks noChangeArrowheads="1"/>
            </p:cNvSpPr>
            <p:nvPr/>
          </p:nvSpPr>
          <p:spPr bwMode="auto">
            <a:xfrm>
              <a:off x="3741" y="3524"/>
              <a:ext cx="29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100" b="1">
                  <a:solidFill>
                    <a:srgbClr val="000000"/>
                  </a:solidFill>
                  <a:latin typeface="Arial" panose="020B0604020202020204" pitchFamily="34" charset="0"/>
                </a:rPr>
                <a:t>Moteur</a:t>
              </a:r>
              <a:endParaRPr lang="fr-FR"/>
            </a:p>
          </p:txBody>
        </p:sp>
      </p:grpSp>
      <p:grpSp>
        <p:nvGrpSpPr>
          <p:cNvPr id="17415" name="Group 579"/>
          <p:cNvGrpSpPr>
            <a:grpSpLocks/>
          </p:cNvGrpSpPr>
          <p:nvPr/>
        </p:nvGrpSpPr>
        <p:grpSpPr bwMode="auto">
          <a:xfrm>
            <a:off x="5068888" y="4967288"/>
            <a:ext cx="638175" cy="250825"/>
            <a:chOff x="3382" y="3685"/>
            <a:chExt cx="402" cy="158"/>
          </a:xfrm>
        </p:grpSpPr>
        <p:sp>
          <p:nvSpPr>
            <p:cNvPr id="17423" name="Rectangle 580"/>
            <p:cNvSpPr>
              <a:spLocks noChangeArrowheads="1"/>
            </p:cNvSpPr>
            <p:nvPr/>
          </p:nvSpPr>
          <p:spPr bwMode="auto">
            <a:xfrm>
              <a:off x="3382" y="3685"/>
              <a:ext cx="402" cy="1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424" name="Rectangle 581"/>
            <p:cNvSpPr>
              <a:spLocks noChangeArrowheads="1"/>
            </p:cNvSpPr>
            <p:nvPr/>
          </p:nvSpPr>
          <p:spPr bwMode="auto">
            <a:xfrm>
              <a:off x="3384" y="3687"/>
              <a:ext cx="398" cy="154"/>
            </a:xfrm>
            <a:prstGeom prst="rect">
              <a:avLst/>
            </a:prstGeom>
            <a:noFill/>
            <a:ln w="6350"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grpSp>
      <p:grpSp>
        <p:nvGrpSpPr>
          <p:cNvPr id="17416" name="Group 582"/>
          <p:cNvGrpSpPr>
            <a:grpSpLocks/>
          </p:cNvGrpSpPr>
          <p:nvPr/>
        </p:nvGrpSpPr>
        <p:grpSpPr bwMode="auto">
          <a:xfrm>
            <a:off x="5791200" y="4967288"/>
            <a:ext cx="638175" cy="250825"/>
            <a:chOff x="3884" y="3685"/>
            <a:chExt cx="402" cy="158"/>
          </a:xfrm>
        </p:grpSpPr>
        <p:sp>
          <p:nvSpPr>
            <p:cNvPr id="17421" name="Rectangle 583"/>
            <p:cNvSpPr>
              <a:spLocks noChangeArrowheads="1"/>
            </p:cNvSpPr>
            <p:nvPr/>
          </p:nvSpPr>
          <p:spPr bwMode="auto">
            <a:xfrm>
              <a:off x="3884" y="3685"/>
              <a:ext cx="402" cy="1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7422" name="Rectangle 584"/>
            <p:cNvSpPr>
              <a:spLocks noChangeArrowheads="1"/>
            </p:cNvSpPr>
            <p:nvPr/>
          </p:nvSpPr>
          <p:spPr bwMode="auto">
            <a:xfrm>
              <a:off x="3886" y="3687"/>
              <a:ext cx="398" cy="154"/>
            </a:xfrm>
            <a:prstGeom prst="rect">
              <a:avLst/>
            </a:prstGeom>
            <a:noFill/>
            <a:ln w="6350"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grpSp>
      <p:sp>
        <p:nvSpPr>
          <p:cNvPr id="17417" name="Line 585"/>
          <p:cNvSpPr>
            <a:spLocks noChangeShapeType="1"/>
          </p:cNvSpPr>
          <p:nvPr/>
        </p:nvSpPr>
        <p:spPr bwMode="auto">
          <a:xfrm>
            <a:off x="5411788" y="4764088"/>
            <a:ext cx="0" cy="2047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418" name="Line 586"/>
          <p:cNvSpPr>
            <a:spLocks noChangeShapeType="1"/>
          </p:cNvSpPr>
          <p:nvPr/>
        </p:nvSpPr>
        <p:spPr bwMode="auto">
          <a:xfrm>
            <a:off x="6072188" y="4768850"/>
            <a:ext cx="0" cy="204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419" name="Rectangle 587"/>
          <p:cNvSpPr>
            <a:spLocks noChangeArrowheads="1"/>
          </p:cNvSpPr>
          <p:nvPr/>
        </p:nvSpPr>
        <p:spPr bwMode="auto">
          <a:xfrm>
            <a:off x="5264150" y="5013325"/>
            <a:ext cx="2635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100" b="1">
                <a:solidFill>
                  <a:srgbClr val="000000"/>
                </a:solidFill>
                <a:latin typeface="Arial" panose="020B0604020202020204" pitchFamily="34" charset="0"/>
              </a:rPr>
              <a:t>Prix</a:t>
            </a:r>
            <a:endParaRPr lang="fr-FR"/>
          </a:p>
        </p:txBody>
      </p:sp>
      <p:sp>
        <p:nvSpPr>
          <p:cNvPr id="17420" name="Rectangle 588"/>
          <p:cNvSpPr>
            <a:spLocks noChangeArrowheads="1"/>
          </p:cNvSpPr>
          <p:nvPr/>
        </p:nvSpPr>
        <p:spPr bwMode="auto">
          <a:xfrm>
            <a:off x="5918200" y="5011738"/>
            <a:ext cx="4111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100" b="1">
                <a:solidFill>
                  <a:srgbClr val="000000"/>
                </a:solidFill>
                <a:latin typeface="Arial" panose="020B0604020202020204" pitchFamily="34" charset="0"/>
              </a:rPr>
              <a:t>Marge</a:t>
            </a:r>
            <a:endParaRPr lang="fr-F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945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B516388-1B42-4D46-B2F2-EBA1B2584C60}" type="slidenum">
              <a:rPr lang="fr-FR" sz="1400">
                <a:solidFill>
                  <a:srgbClr val="000099"/>
                </a:solidFill>
              </a:rPr>
              <a:pPr/>
              <a:t>25</a:t>
            </a:fld>
            <a:r>
              <a:rPr lang="fr-FR" sz="1400" dirty="0">
                <a:solidFill>
                  <a:srgbClr val="000099"/>
                </a:solidFill>
              </a:rPr>
              <a:t>)</a:t>
            </a:r>
          </a:p>
        </p:txBody>
      </p:sp>
      <p:sp>
        <p:nvSpPr>
          <p:cNvPr id="19460" name="Rectangle 2"/>
          <p:cNvSpPr>
            <a:spLocks noGrp="1" noChangeArrowheads="1"/>
          </p:cNvSpPr>
          <p:nvPr>
            <p:ph type="title"/>
          </p:nvPr>
        </p:nvSpPr>
        <p:spPr>
          <a:xfrm>
            <a:off x="107950" y="107950"/>
            <a:ext cx="8915400" cy="457200"/>
          </a:xfrm>
        </p:spPr>
        <p:txBody>
          <a:bodyPr/>
          <a:lstStyle/>
          <a:p>
            <a:r>
              <a:rPr lang="fr-FR" dirty="0"/>
              <a:t>Les objets</a:t>
            </a:r>
          </a:p>
        </p:txBody>
      </p:sp>
      <p:sp>
        <p:nvSpPr>
          <p:cNvPr id="19461" name="Rectangle 3"/>
          <p:cNvSpPr>
            <a:spLocks noGrp="1" noChangeArrowheads="1"/>
          </p:cNvSpPr>
          <p:nvPr>
            <p:ph type="body" idx="1"/>
          </p:nvPr>
        </p:nvSpPr>
        <p:spPr>
          <a:xfrm>
            <a:off x="127000" y="968375"/>
            <a:ext cx="8991600" cy="4829175"/>
          </a:xfrm>
          <a:noFill/>
        </p:spPr>
        <p:txBody>
          <a:bodyPr>
            <a:spAutoFit/>
          </a:bodyPr>
          <a:lstStyle/>
          <a:p>
            <a:r>
              <a:rPr lang="fr-FR" sz="2800"/>
              <a:t>L’état d’un objet :</a:t>
            </a:r>
          </a:p>
          <a:p>
            <a:pPr lvl="1"/>
            <a:r>
              <a:rPr lang="fr-FR" sz="2400"/>
              <a:t>regroupe les </a:t>
            </a:r>
            <a:r>
              <a:rPr lang="fr-FR" sz="2400" u="sng"/>
              <a:t>valeurs</a:t>
            </a:r>
            <a:r>
              <a:rPr lang="fr-FR" sz="2400"/>
              <a:t> instantanées de tous les </a:t>
            </a:r>
            <a:r>
              <a:rPr lang="fr-FR" sz="2400" u="sng"/>
              <a:t>attributs</a:t>
            </a:r>
            <a:r>
              <a:rPr lang="fr-FR" sz="2400"/>
              <a:t> d’un objet</a:t>
            </a:r>
          </a:p>
          <a:p>
            <a:pPr lvl="1"/>
            <a:r>
              <a:rPr lang="fr-FR" sz="2400"/>
              <a:t>évolue au cours du temps</a:t>
            </a:r>
          </a:p>
          <a:p>
            <a:pPr lvl="1"/>
            <a:r>
              <a:rPr lang="fr-FR" sz="2400"/>
              <a:t>est la conséquence des comportements passés</a:t>
            </a:r>
          </a:p>
          <a:p>
            <a:pPr lvl="1"/>
            <a:endParaRPr lang="fr-FR" sz="2400"/>
          </a:p>
          <a:p>
            <a:r>
              <a:rPr lang="fr-FR" sz="2800"/>
              <a:t>Exemples :</a:t>
            </a:r>
          </a:p>
          <a:p>
            <a:pPr lvl="1"/>
            <a:r>
              <a:rPr lang="fr-FR" sz="2400"/>
              <a:t>un signal électrique :  l’amplitude, la pulsation, la phase, …</a:t>
            </a:r>
          </a:p>
          <a:p>
            <a:pPr lvl="1"/>
            <a:r>
              <a:rPr lang="fr-FR" sz="2400"/>
              <a:t>une voiture : la marque, la puissance, la couleur, le nombre de places assises, …</a:t>
            </a:r>
          </a:p>
          <a:p>
            <a:pPr lvl="1"/>
            <a:r>
              <a:rPr lang="fr-FR" sz="2400"/>
              <a:t>un étudiant : le nom, le prénom, la date de naissance, l'adresse, …</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20483"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4425C7D2-F95D-4419-BA2B-613C20596D3A}" type="slidenum">
              <a:rPr lang="fr-FR" sz="1400">
                <a:solidFill>
                  <a:srgbClr val="000099"/>
                </a:solidFill>
              </a:rPr>
              <a:pPr/>
              <a:t>26</a:t>
            </a:fld>
            <a:r>
              <a:rPr lang="fr-FR" sz="1400" dirty="0">
                <a:solidFill>
                  <a:srgbClr val="000099"/>
                </a:solidFill>
              </a:rPr>
              <a:t>)</a:t>
            </a:r>
          </a:p>
        </p:txBody>
      </p:sp>
      <p:sp>
        <p:nvSpPr>
          <p:cNvPr id="20484" name="Rectangle 2"/>
          <p:cNvSpPr>
            <a:spLocks noGrp="1" noChangeArrowheads="1"/>
          </p:cNvSpPr>
          <p:nvPr>
            <p:ph type="title"/>
          </p:nvPr>
        </p:nvSpPr>
        <p:spPr>
          <a:xfrm>
            <a:off x="107950" y="107950"/>
            <a:ext cx="8915400" cy="457200"/>
          </a:xfrm>
        </p:spPr>
        <p:txBody>
          <a:bodyPr/>
          <a:lstStyle/>
          <a:p>
            <a:r>
              <a:rPr lang="fr-FR" dirty="0"/>
              <a:t>Les objets</a:t>
            </a:r>
          </a:p>
        </p:txBody>
      </p:sp>
      <p:sp>
        <p:nvSpPr>
          <p:cNvPr id="20485" name="Rectangle 3"/>
          <p:cNvSpPr>
            <a:spLocks noGrp="1" noChangeArrowheads="1"/>
          </p:cNvSpPr>
          <p:nvPr>
            <p:ph type="body" idx="1"/>
          </p:nvPr>
        </p:nvSpPr>
        <p:spPr/>
        <p:txBody>
          <a:bodyPr/>
          <a:lstStyle/>
          <a:p>
            <a:pPr>
              <a:lnSpc>
                <a:spcPct val="90000"/>
              </a:lnSpc>
            </a:pPr>
            <a:r>
              <a:rPr lang="fr-FR" sz="2800"/>
              <a:t>Le comportement</a:t>
            </a:r>
          </a:p>
          <a:p>
            <a:pPr lvl="1">
              <a:lnSpc>
                <a:spcPct val="90000"/>
              </a:lnSpc>
            </a:pPr>
            <a:r>
              <a:rPr lang="fr-FR" sz="2400"/>
              <a:t>décrit les actions et les réactions d’un objet</a:t>
            </a:r>
          </a:p>
          <a:p>
            <a:pPr lvl="1">
              <a:lnSpc>
                <a:spcPct val="90000"/>
              </a:lnSpc>
            </a:pPr>
            <a:r>
              <a:rPr lang="fr-FR" sz="2400"/>
              <a:t>regroupe toutes les compétences d’un objet</a:t>
            </a:r>
          </a:p>
          <a:p>
            <a:pPr lvl="1">
              <a:lnSpc>
                <a:spcPct val="90000"/>
              </a:lnSpc>
            </a:pPr>
            <a:r>
              <a:rPr lang="fr-FR" sz="2400"/>
              <a:t>se représente sous la forme d’opérations (méthodes)</a:t>
            </a:r>
          </a:p>
          <a:p>
            <a:pPr>
              <a:lnSpc>
                <a:spcPct val="90000"/>
              </a:lnSpc>
            </a:pPr>
            <a:endParaRPr lang="fr-FR" sz="2800"/>
          </a:p>
          <a:p>
            <a:pPr>
              <a:lnSpc>
                <a:spcPct val="90000"/>
              </a:lnSpc>
            </a:pPr>
            <a:r>
              <a:rPr lang="fr-FR" sz="2800"/>
              <a:t>Un objet peut faire appel aux compétences d’un autre objet</a:t>
            </a:r>
          </a:p>
          <a:p>
            <a:pPr>
              <a:lnSpc>
                <a:spcPct val="90000"/>
              </a:lnSpc>
            </a:pPr>
            <a:endParaRPr lang="fr-FR" sz="2800"/>
          </a:p>
          <a:p>
            <a:pPr>
              <a:lnSpc>
                <a:spcPct val="90000"/>
              </a:lnSpc>
            </a:pPr>
            <a:r>
              <a:rPr lang="fr-FR" sz="2800"/>
              <a:t>L’état et le comportement sont </a:t>
            </a:r>
            <a:r>
              <a:rPr lang="fr-FR" sz="2800" u="sng"/>
              <a:t>liés</a:t>
            </a:r>
          </a:p>
          <a:p>
            <a:pPr lvl="1">
              <a:lnSpc>
                <a:spcPct val="90000"/>
              </a:lnSpc>
            </a:pPr>
            <a:r>
              <a:rPr lang="fr-FR" sz="2400"/>
              <a:t>Le comportement dépend souvent de l’état</a:t>
            </a:r>
          </a:p>
          <a:p>
            <a:pPr lvl="1">
              <a:lnSpc>
                <a:spcPct val="90000"/>
              </a:lnSpc>
            </a:pPr>
            <a:r>
              <a:rPr lang="fr-FR" sz="2400"/>
              <a:t>L’état est souvent modifié par le comportement</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2150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892ABB6A-0A39-471B-9C24-4F91AB93BFAB}" type="slidenum">
              <a:rPr lang="fr-FR" sz="1400">
                <a:solidFill>
                  <a:srgbClr val="000099"/>
                </a:solidFill>
              </a:rPr>
              <a:pPr/>
              <a:t>27</a:t>
            </a:fld>
            <a:r>
              <a:rPr lang="fr-FR" sz="1400" dirty="0">
                <a:solidFill>
                  <a:srgbClr val="000099"/>
                </a:solidFill>
              </a:rPr>
              <a:t>)</a:t>
            </a:r>
          </a:p>
        </p:txBody>
      </p:sp>
      <p:sp>
        <p:nvSpPr>
          <p:cNvPr id="21508" name="Rectangle 2"/>
          <p:cNvSpPr>
            <a:spLocks noGrp="1" noChangeArrowheads="1"/>
          </p:cNvSpPr>
          <p:nvPr>
            <p:ph type="title"/>
          </p:nvPr>
        </p:nvSpPr>
        <p:spPr>
          <a:xfrm>
            <a:off x="107950" y="120650"/>
            <a:ext cx="8915400" cy="457200"/>
          </a:xfrm>
        </p:spPr>
        <p:txBody>
          <a:bodyPr/>
          <a:lstStyle/>
          <a:p>
            <a:r>
              <a:rPr lang="fr-FR" dirty="0"/>
              <a:t>Les objets</a:t>
            </a:r>
          </a:p>
        </p:txBody>
      </p:sp>
      <p:sp>
        <p:nvSpPr>
          <p:cNvPr id="21509" name="Rectangle 3"/>
          <p:cNvSpPr>
            <a:spLocks noGrp="1" noChangeArrowheads="1"/>
          </p:cNvSpPr>
          <p:nvPr>
            <p:ph type="body" idx="1"/>
          </p:nvPr>
        </p:nvSpPr>
        <p:spPr>
          <a:xfrm>
            <a:off x="203200" y="914400"/>
            <a:ext cx="8686800" cy="2936188"/>
          </a:xfrm>
        </p:spPr>
        <p:txBody>
          <a:bodyPr>
            <a:spAutoFit/>
          </a:bodyPr>
          <a:lstStyle/>
          <a:p>
            <a:r>
              <a:rPr lang="fr-FR" sz="2800" dirty="0"/>
              <a:t>Tout objet possède une identité qui lui est propre et qui le caractérise.</a:t>
            </a:r>
          </a:p>
          <a:p>
            <a:endParaRPr lang="fr-FR" sz="2800" dirty="0"/>
          </a:p>
          <a:p>
            <a:r>
              <a:rPr lang="fr-FR" sz="2800" dirty="0"/>
              <a:t>L’identité permet de distinguer tout objet de façon non ambiguë, indépendamment de son état.</a:t>
            </a:r>
          </a:p>
          <a:p>
            <a:endParaRPr lang="fr-FR" sz="2800"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2150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892ABB6A-0A39-471B-9C24-4F91AB93BFAB}" type="slidenum">
              <a:rPr lang="fr-FR" sz="1400">
                <a:solidFill>
                  <a:srgbClr val="000099"/>
                </a:solidFill>
              </a:rPr>
              <a:pPr/>
              <a:t>28</a:t>
            </a:fld>
            <a:r>
              <a:rPr lang="fr-FR" sz="1400" dirty="0">
                <a:solidFill>
                  <a:srgbClr val="000099"/>
                </a:solidFill>
              </a:rPr>
              <a:t>)</a:t>
            </a:r>
          </a:p>
        </p:txBody>
      </p:sp>
      <p:sp>
        <p:nvSpPr>
          <p:cNvPr id="21508" name="Rectangle 2"/>
          <p:cNvSpPr>
            <a:spLocks noGrp="1" noChangeArrowheads="1"/>
          </p:cNvSpPr>
          <p:nvPr>
            <p:ph type="title"/>
          </p:nvPr>
        </p:nvSpPr>
        <p:spPr>
          <a:xfrm>
            <a:off x="107950" y="120650"/>
            <a:ext cx="8915400" cy="457200"/>
          </a:xfrm>
        </p:spPr>
        <p:txBody>
          <a:bodyPr/>
          <a:lstStyle/>
          <a:p>
            <a:r>
              <a:rPr lang="fr-FR" dirty="0"/>
              <a:t>Les objets</a:t>
            </a:r>
          </a:p>
        </p:txBody>
      </p:sp>
      <p:sp>
        <p:nvSpPr>
          <p:cNvPr id="21509" name="Rectangle 3"/>
          <p:cNvSpPr>
            <a:spLocks noGrp="1" noChangeArrowheads="1"/>
          </p:cNvSpPr>
          <p:nvPr>
            <p:ph type="body" idx="1"/>
          </p:nvPr>
        </p:nvSpPr>
        <p:spPr>
          <a:xfrm>
            <a:off x="203200" y="914400"/>
            <a:ext cx="8820150" cy="1988237"/>
          </a:xfrm>
        </p:spPr>
        <p:txBody>
          <a:bodyPr wrap="square">
            <a:spAutoFit/>
          </a:bodyPr>
          <a:lstStyle/>
          <a:p>
            <a:r>
              <a:rPr lang="fr-FR" sz="2800" dirty="0"/>
              <a:t>Le diagramme d’objets permet la représentation d’objets du système que l’on modélise.</a:t>
            </a:r>
          </a:p>
          <a:p>
            <a:endParaRPr lang="fr-FR" sz="2800" dirty="0"/>
          </a:p>
          <a:p>
            <a:r>
              <a:rPr lang="fr-FR" sz="2800" dirty="0"/>
              <a:t>Exemple :</a:t>
            </a:r>
          </a:p>
        </p:txBody>
      </p:sp>
      <p:pic>
        <p:nvPicPr>
          <p:cNvPr id="808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915" y="2878834"/>
            <a:ext cx="6895255" cy="3251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6595461"/>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2253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447DB03F-7B58-4AEB-9971-9303832D1565}" type="slidenum">
              <a:rPr lang="fr-FR" sz="1400">
                <a:solidFill>
                  <a:srgbClr val="000099"/>
                </a:solidFill>
              </a:rPr>
              <a:pPr/>
              <a:t>29</a:t>
            </a:fld>
            <a:r>
              <a:rPr lang="fr-FR" sz="1400" dirty="0">
                <a:solidFill>
                  <a:srgbClr val="000099"/>
                </a:solidFill>
              </a:rPr>
              <a:t>)</a:t>
            </a:r>
          </a:p>
        </p:txBody>
      </p:sp>
      <p:sp>
        <p:nvSpPr>
          <p:cNvPr id="22532" name="Rectangle 2"/>
          <p:cNvSpPr>
            <a:spLocks noGrp="1" noChangeArrowheads="1"/>
          </p:cNvSpPr>
          <p:nvPr>
            <p:ph type="title"/>
          </p:nvPr>
        </p:nvSpPr>
        <p:spPr>
          <a:xfrm>
            <a:off x="107950" y="120650"/>
            <a:ext cx="8915400" cy="457200"/>
          </a:xfrm>
          <a:noFill/>
        </p:spPr>
        <p:txBody>
          <a:bodyPr lIns="92075" tIns="46038" rIns="92075" bIns="46038"/>
          <a:lstStyle/>
          <a:p>
            <a:r>
              <a:rPr lang="fr-FR" dirty="0"/>
              <a:t>Communication entre objets</a:t>
            </a:r>
          </a:p>
        </p:txBody>
      </p:sp>
      <p:sp>
        <p:nvSpPr>
          <p:cNvPr id="22533" name="Rectangle 3"/>
          <p:cNvSpPr>
            <a:spLocks noGrp="1" noChangeArrowheads="1"/>
          </p:cNvSpPr>
          <p:nvPr>
            <p:ph type="body" idx="1"/>
          </p:nvPr>
        </p:nvSpPr>
        <p:spPr>
          <a:xfrm>
            <a:off x="139700" y="711200"/>
            <a:ext cx="8883650" cy="5764213"/>
          </a:xfrm>
          <a:noFill/>
        </p:spPr>
        <p:txBody>
          <a:bodyPr wrap="square" lIns="92075" tIns="46038" rIns="92075" bIns="46038">
            <a:spAutoFit/>
          </a:bodyPr>
          <a:lstStyle/>
          <a:p>
            <a:r>
              <a:rPr lang="fr-FR" sz="2800" dirty="0"/>
              <a:t>Application = société d'objets collaborant</a:t>
            </a:r>
          </a:p>
          <a:p>
            <a:endParaRPr lang="fr-FR" sz="2800" dirty="0"/>
          </a:p>
          <a:p>
            <a:r>
              <a:rPr lang="fr-FR" sz="2800" dirty="0"/>
              <a:t>Les objets travaillent en synergie afin de réaliser les fonctions de l’application.</a:t>
            </a:r>
          </a:p>
          <a:p>
            <a:endParaRPr lang="fr-FR" sz="2800" dirty="0"/>
          </a:p>
          <a:p>
            <a:r>
              <a:rPr lang="fr-FR" sz="2800" dirty="0"/>
              <a:t>Le comportement global d’une application repose sur la communication entre les objets qui la composent.</a:t>
            </a:r>
          </a:p>
          <a:p>
            <a:endParaRPr lang="fr-FR" sz="2800" dirty="0"/>
          </a:p>
          <a:p>
            <a:r>
              <a:rPr lang="fr-FR" sz="2800" dirty="0"/>
              <a:t>Les objets </a:t>
            </a:r>
          </a:p>
          <a:p>
            <a:pPr lvl="1"/>
            <a:r>
              <a:rPr lang="fr-FR" sz="2400" dirty="0"/>
              <a:t>ne vivent pas en ermites,</a:t>
            </a:r>
          </a:p>
          <a:p>
            <a:pPr lvl="1"/>
            <a:r>
              <a:rPr lang="fr-FR" sz="2400" dirty="0"/>
              <a:t>interagissent les uns avec les autres,</a:t>
            </a:r>
          </a:p>
          <a:p>
            <a:pPr lvl="1"/>
            <a:r>
              <a:rPr lang="fr-FR" sz="2400" dirty="0"/>
              <a:t>communiquent en échangeant des messages.</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8195"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DCFDD4F5-6D6C-4746-AB9B-A25F5D550257}" type="slidenum">
              <a:rPr lang="fr-FR" sz="1400">
                <a:solidFill>
                  <a:srgbClr val="000099"/>
                </a:solidFill>
              </a:rPr>
              <a:pPr/>
              <a:t>3</a:t>
            </a:fld>
            <a:r>
              <a:rPr lang="fr-FR" sz="1400" dirty="0">
                <a:solidFill>
                  <a:srgbClr val="000099"/>
                </a:solidFill>
              </a:rPr>
              <a:t>)</a:t>
            </a:r>
          </a:p>
        </p:txBody>
      </p:sp>
      <p:sp>
        <p:nvSpPr>
          <p:cNvPr id="8197" name="Text Box 3"/>
          <p:cNvSpPr txBox="1">
            <a:spLocks noChangeArrowheads="1"/>
          </p:cNvSpPr>
          <p:nvPr/>
        </p:nvSpPr>
        <p:spPr bwMode="auto">
          <a:xfrm>
            <a:off x="84138" y="2527300"/>
            <a:ext cx="8936037"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fr-FR" sz="2800" b="1" dirty="0">
                <a:solidFill>
                  <a:srgbClr val="000099"/>
                </a:solidFill>
              </a:rPr>
              <a:t>I</a:t>
            </a:r>
          </a:p>
          <a:p>
            <a:pPr algn="ctr" eaLnBrk="1" hangingPunct="1"/>
            <a:endParaRPr lang="fr-FR" sz="2800" b="1" dirty="0">
              <a:solidFill>
                <a:srgbClr val="000099"/>
              </a:solidFill>
              <a:latin typeface="Arial" panose="020B0604020202020204" pitchFamily="34" charset="0"/>
            </a:endParaRPr>
          </a:p>
          <a:p>
            <a:pPr algn="ctr" eaLnBrk="1" hangingPunct="1"/>
            <a:r>
              <a:rPr lang="fr-FR" sz="2800" b="1" dirty="0">
                <a:solidFill>
                  <a:srgbClr val="000099"/>
                </a:solidFill>
                <a:latin typeface="Arial" panose="020B0604020202020204" pitchFamily="34" charset="0"/>
              </a:rPr>
              <a:t>Introduction</a:t>
            </a:r>
          </a:p>
        </p:txBody>
      </p:sp>
      <p:pic>
        <p:nvPicPr>
          <p:cNvPr id="8198" name="Picture 4" descr="logo"/>
          <p:cNvPicPr>
            <a:picLocks noGrp="1" noChangeAspect="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2789238" y="788988"/>
            <a:ext cx="3602037" cy="148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73545" y="824408"/>
            <a:ext cx="1544613" cy="154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2457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2DEFB22C-B984-4F8A-8158-AB164A813149}" type="slidenum">
              <a:rPr lang="fr-FR" sz="1400">
                <a:solidFill>
                  <a:srgbClr val="000099"/>
                </a:solidFill>
              </a:rPr>
              <a:pPr/>
              <a:t>30</a:t>
            </a:fld>
            <a:r>
              <a:rPr lang="fr-FR" sz="1400" dirty="0">
                <a:solidFill>
                  <a:srgbClr val="000099"/>
                </a:solidFill>
              </a:rPr>
              <a:t>)</a:t>
            </a:r>
          </a:p>
        </p:txBody>
      </p:sp>
      <p:sp>
        <p:nvSpPr>
          <p:cNvPr id="24580" name="Rectangle 2"/>
          <p:cNvSpPr>
            <a:spLocks noGrp="1" noChangeArrowheads="1"/>
          </p:cNvSpPr>
          <p:nvPr>
            <p:ph type="title"/>
          </p:nvPr>
        </p:nvSpPr>
        <p:spPr>
          <a:xfrm>
            <a:off x="107950" y="133350"/>
            <a:ext cx="8915400" cy="457200"/>
          </a:xfrm>
        </p:spPr>
        <p:txBody>
          <a:bodyPr/>
          <a:lstStyle/>
          <a:p>
            <a:r>
              <a:rPr lang="fr-FR" dirty="0"/>
              <a:t>Les classes</a:t>
            </a:r>
          </a:p>
        </p:txBody>
      </p:sp>
      <p:sp>
        <p:nvSpPr>
          <p:cNvPr id="24581" name="Rectangle 3"/>
          <p:cNvSpPr>
            <a:spLocks noGrp="1" noChangeArrowheads="1"/>
          </p:cNvSpPr>
          <p:nvPr>
            <p:ph type="body" idx="1"/>
          </p:nvPr>
        </p:nvSpPr>
        <p:spPr>
          <a:xfrm>
            <a:off x="117475" y="804863"/>
            <a:ext cx="8915400" cy="3404009"/>
          </a:xfrm>
          <a:noFill/>
        </p:spPr>
        <p:txBody>
          <a:bodyPr>
            <a:spAutoFit/>
          </a:bodyPr>
          <a:lstStyle/>
          <a:p>
            <a:r>
              <a:rPr lang="fr-FR" sz="2800" dirty="0"/>
              <a:t>La classe </a:t>
            </a:r>
          </a:p>
          <a:p>
            <a:pPr lvl="1"/>
            <a:r>
              <a:rPr lang="fr-FR" sz="2400" dirty="0"/>
              <a:t>est une description abstraite d’un ensemble d’objets</a:t>
            </a:r>
          </a:p>
          <a:p>
            <a:pPr lvl="1"/>
            <a:r>
              <a:rPr lang="fr-FR" sz="2400" dirty="0"/>
              <a:t>peut être vue comme la factorisation des éléments communs à un ensemble d’objets</a:t>
            </a:r>
          </a:p>
          <a:p>
            <a:pPr lvl="1"/>
            <a:r>
              <a:rPr lang="fr-FR" sz="2400" dirty="0"/>
              <a:t>c’est un modèle d’objets ayant les mêmes types de propriétés et de comportements. Chaque instance d’une classe possède ses propres valeurs pour chaque attribut.</a:t>
            </a:r>
          </a:p>
          <a:p>
            <a:pPr lvl="1"/>
            <a:endParaRPr lang="fr-FR" sz="2400" dirty="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2457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2DEFB22C-B984-4F8A-8158-AB164A813149}" type="slidenum">
              <a:rPr lang="fr-FR" sz="1400">
                <a:solidFill>
                  <a:srgbClr val="000099"/>
                </a:solidFill>
              </a:rPr>
              <a:pPr/>
              <a:t>31</a:t>
            </a:fld>
            <a:r>
              <a:rPr lang="fr-FR" sz="1400" dirty="0">
                <a:solidFill>
                  <a:srgbClr val="000099"/>
                </a:solidFill>
              </a:rPr>
              <a:t>)</a:t>
            </a:r>
          </a:p>
        </p:txBody>
      </p:sp>
      <p:sp>
        <p:nvSpPr>
          <p:cNvPr id="24580" name="Rectangle 2"/>
          <p:cNvSpPr>
            <a:spLocks noGrp="1" noChangeArrowheads="1"/>
          </p:cNvSpPr>
          <p:nvPr>
            <p:ph type="title"/>
          </p:nvPr>
        </p:nvSpPr>
        <p:spPr>
          <a:xfrm>
            <a:off x="107950" y="133350"/>
            <a:ext cx="8915400" cy="457200"/>
          </a:xfrm>
        </p:spPr>
        <p:txBody>
          <a:bodyPr/>
          <a:lstStyle/>
          <a:p>
            <a:r>
              <a:rPr lang="fr-FR" dirty="0"/>
              <a:t>Les classes</a:t>
            </a:r>
          </a:p>
        </p:txBody>
      </p:sp>
      <p:sp>
        <p:nvSpPr>
          <p:cNvPr id="24581" name="Rectangle 3"/>
          <p:cNvSpPr>
            <a:spLocks noGrp="1" noChangeArrowheads="1"/>
          </p:cNvSpPr>
          <p:nvPr>
            <p:ph type="body" idx="1"/>
          </p:nvPr>
        </p:nvSpPr>
        <p:spPr>
          <a:xfrm>
            <a:off x="117475" y="804863"/>
            <a:ext cx="8915400" cy="1988237"/>
          </a:xfrm>
          <a:noFill/>
        </p:spPr>
        <p:txBody>
          <a:bodyPr>
            <a:spAutoFit/>
          </a:bodyPr>
          <a:lstStyle/>
          <a:p>
            <a:r>
              <a:rPr lang="fr-FR" sz="2800" dirty="0"/>
              <a:t>Le diagramme de classes permet la représentation des descripteurs d’objets du système que l’on modélise.</a:t>
            </a:r>
          </a:p>
          <a:p>
            <a:endParaRPr lang="fr-FR" sz="2800" dirty="0"/>
          </a:p>
          <a:p>
            <a:r>
              <a:rPr lang="fr-FR" sz="2800" dirty="0"/>
              <a:t>Exemple :</a:t>
            </a:r>
            <a:endParaRPr lang="fr-FR" sz="2400" dirty="0"/>
          </a:p>
        </p:txBody>
      </p:sp>
      <p:pic>
        <p:nvPicPr>
          <p:cNvPr id="81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245" y="3070453"/>
            <a:ext cx="6322429" cy="2067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32241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277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F6556F4-680E-42C5-9AD9-DE23D23C01C9}" type="slidenum">
              <a:rPr lang="fr-FR" sz="1400">
                <a:solidFill>
                  <a:srgbClr val="000099"/>
                </a:solidFill>
              </a:rPr>
              <a:pPr/>
              <a:t>32</a:t>
            </a:fld>
            <a:r>
              <a:rPr lang="fr-FR" sz="1400" dirty="0">
                <a:solidFill>
                  <a:srgbClr val="000099"/>
                </a:solidFill>
              </a:rPr>
              <a:t>)</a:t>
            </a:r>
          </a:p>
        </p:txBody>
      </p:sp>
      <p:sp>
        <p:nvSpPr>
          <p:cNvPr id="32772" name="Rectangle 4"/>
          <p:cNvSpPr>
            <a:spLocks noGrp="1" noChangeArrowheads="1"/>
          </p:cNvSpPr>
          <p:nvPr>
            <p:ph type="title"/>
          </p:nvPr>
        </p:nvSpPr>
        <p:spPr>
          <a:xfrm>
            <a:off x="107950" y="133122"/>
            <a:ext cx="8915400" cy="457200"/>
          </a:xfrm>
          <a:noFill/>
        </p:spPr>
        <p:txBody>
          <a:bodyPr/>
          <a:lstStyle/>
          <a:p>
            <a:r>
              <a:rPr lang="fr-FR" dirty="0"/>
              <a:t>Les classes</a:t>
            </a:r>
          </a:p>
        </p:txBody>
      </p:sp>
      <p:sp>
        <p:nvSpPr>
          <p:cNvPr id="32773" name="Rectangle 5"/>
          <p:cNvSpPr>
            <a:spLocks noGrp="1" noChangeArrowheads="1"/>
          </p:cNvSpPr>
          <p:nvPr>
            <p:ph type="body" idx="1"/>
          </p:nvPr>
        </p:nvSpPr>
        <p:spPr>
          <a:xfrm>
            <a:off x="228600" y="965200"/>
            <a:ext cx="8686800" cy="4930581"/>
          </a:xfrm>
        </p:spPr>
        <p:txBody>
          <a:bodyPr>
            <a:spAutoFit/>
          </a:bodyPr>
          <a:lstStyle/>
          <a:p>
            <a:pPr>
              <a:lnSpc>
                <a:spcPct val="90000"/>
              </a:lnSpc>
            </a:pPr>
            <a:r>
              <a:rPr lang="fr-FR" sz="2800" dirty="0"/>
              <a:t>Le diagramme de classes est le diagramme le plus connu et le plus utilisé.</a:t>
            </a:r>
          </a:p>
          <a:p>
            <a:pPr>
              <a:lnSpc>
                <a:spcPct val="90000"/>
              </a:lnSpc>
            </a:pPr>
            <a:endParaRPr lang="fr-FR" sz="2800" dirty="0"/>
          </a:p>
          <a:p>
            <a:pPr>
              <a:lnSpc>
                <a:spcPct val="90000"/>
              </a:lnSpc>
            </a:pPr>
            <a:r>
              <a:rPr lang="fr-FR" sz="2800" dirty="0"/>
              <a:t>Structure interne statique d’un système.</a:t>
            </a:r>
          </a:p>
          <a:p>
            <a:pPr>
              <a:lnSpc>
                <a:spcPct val="90000"/>
              </a:lnSpc>
            </a:pPr>
            <a:endParaRPr lang="fr-FR" sz="2800" dirty="0"/>
          </a:p>
          <a:p>
            <a:pPr>
              <a:lnSpc>
                <a:spcPct val="90000"/>
              </a:lnSpc>
            </a:pPr>
            <a:r>
              <a:rPr lang="fr-FR" sz="2800" dirty="0"/>
              <a:t>Diagrammes de classes et d’objets sont liés :</a:t>
            </a:r>
          </a:p>
          <a:p>
            <a:pPr lvl="1">
              <a:lnSpc>
                <a:spcPct val="90000"/>
              </a:lnSpc>
            </a:pPr>
            <a:r>
              <a:rPr lang="fr-FR" sz="2400" dirty="0"/>
              <a:t>Le diagramme de classes permet de représenter :</a:t>
            </a:r>
          </a:p>
          <a:p>
            <a:pPr lvl="2">
              <a:lnSpc>
                <a:spcPct val="90000"/>
              </a:lnSpc>
            </a:pPr>
            <a:r>
              <a:rPr lang="fr-FR" sz="2000" dirty="0"/>
              <a:t>des classes (ensembles d’objets),</a:t>
            </a:r>
          </a:p>
          <a:p>
            <a:pPr lvl="2">
              <a:lnSpc>
                <a:spcPct val="90000"/>
              </a:lnSpc>
            </a:pPr>
            <a:r>
              <a:rPr lang="fr-FR" sz="2000" dirty="0"/>
              <a:t>des relations entre classes (ensemble de liens entre objets).</a:t>
            </a:r>
          </a:p>
          <a:p>
            <a:pPr lvl="1">
              <a:lnSpc>
                <a:spcPct val="90000"/>
              </a:lnSpc>
            </a:pPr>
            <a:r>
              <a:rPr lang="fr-FR" sz="2400" dirty="0"/>
              <a:t>Le diagramme d’objets permet de représenter :</a:t>
            </a:r>
          </a:p>
          <a:p>
            <a:pPr lvl="2">
              <a:lnSpc>
                <a:spcPct val="90000"/>
              </a:lnSpc>
            </a:pPr>
            <a:r>
              <a:rPr lang="fr-FR" sz="2000" dirty="0"/>
              <a:t>des instances particulières des classes, des objets,</a:t>
            </a:r>
          </a:p>
          <a:p>
            <a:pPr lvl="2">
              <a:lnSpc>
                <a:spcPct val="90000"/>
              </a:lnSpc>
            </a:pPr>
            <a:r>
              <a:rPr lang="fr-FR" sz="2000" dirty="0"/>
              <a:t>les liens entre ces objets.</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277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F6556F4-680E-42C5-9AD9-DE23D23C01C9}" type="slidenum">
              <a:rPr lang="fr-FR" sz="1400">
                <a:solidFill>
                  <a:srgbClr val="000099"/>
                </a:solidFill>
              </a:rPr>
              <a:pPr/>
              <a:t>33</a:t>
            </a:fld>
            <a:r>
              <a:rPr lang="fr-FR" sz="1400" dirty="0">
                <a:solidFill>
                  <a:srgbClr val="000099"/>
                </a:solidFill>
              </a:rPr>
              <a:t>)</a:t>
            </a:r>
          </a:p>
        </p:txBody>
      </p:sp>
      <p:sp>
        <p:nvSpPr>
          <p:cNvPr id="32772" name="Rectangle 4"/>
          <p:cNvSpPr>
            <a:spLocks noGrp="1" noChangeArrowheads="1"/>
          </p:cNvSpPr>
          <p:nvPr>
            <p:ph type="title"/>
          </p:nvPr>
        </p:nvSpPr>
        <p:spPr>
          <a:xfrm>
            <a:off x="107950" y="133122"/>
            <a:ext cx="8915400" cy="457200"/>
          </a:xfrm>
          <a:noFill/>
        </p:spPr>
        <p:txBody>
          <a:bodyPr/>
          <a:lstStyle/>
          <a:p>
            <a:r>
              <a:rPr lang="fr-FR" dirty="0"/>
              <a:t>Les classes</a:t>
            </a:r>
          </a:p>
        </p:txBody>
      </p:sp>
      <p:sp>
        <p:nvSpPr>
          <p:cNvPr id="32773" name="Rectangle 5"/>
          <p:cNvSpPr>
            <a:spLocks noGrp="1" noChangeArrowheads="1"/>
          </p:cNvSpPr>
          <p:nvPr>
            <p:ph type="body" idx="1"/>
          </p:nvPr>
        </p:nvSpPr>
        <p:spPr>
          <a:xfrm>
            <a:off x="185058" y="820060"/>
            <a:ext cx="8686800" cy="480131"/>
          </a:xfrm>
        </p:spPr>
        <p:txBody>
          <a:bodyPr>
            <a:spAutoFit/>
          </a:bodyPr>
          <a:lstStyle/>
          <a:p>
            <a:pPr>
              <a:lnSpc>
                <a:spcPct val="90000"/>
              </a:lnSpc>
            </a:pPr>
            <a:r>
              <a:rPr lang="fr-FR" sz="2800" dirty="0"/>
              <a:t>Diagrammes de classes et d’objets sont liés !</a:t>
            </a:r>
            <a:endParaRPr lang="fr-FR" sz="2000"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6287" y="3810000"/>
            <a:ext cx="5586686" cy="263419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58" y="1458685"/>
            <a:ext cx="5532758" cy="180936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Virage 2"/>
          <p:cNvSpPr/>
          <p:nvPr/>
        </p:nvSpPr>
        <p:spPr bwMode="auto">
          <a:xfrm rot="10800000">
            <a:off x="1349829" y="3948974"/>
            <a:ext cx="813816" cy="868680"/>
          </a:xfrm>
          <a:prstGeom prst="bentArrow">
            <a:avLst/>
          </a:prstGeom>
          <a:solidFill>
            <a:schemeClr val="accent1"/>
          </a:solidFill>
          <a:ln w="9525" cap="flat" cmpd="sng" algn="ctr">
            <a:solidFill>
              <a:schemeClr val="tx1"/>
            </a:solidFill>
            <a:prstDash val="solid"/>
            <a:round/>
            <a:headEnd type="none" w="med" len="med"/>
            <a:tailEnd type="none" w="med" len="med"/>
          </a:ln>
          <a:effectLst/>
          <a:scene3d>
            <a:camera prst="orthographicFront">
              <a:rot lat="0" lon="10800000" rev="0"/>
            </a:camera>
            <a:lightRig rig="threePt" dir="t"/>
          </a:scene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Times New Roman" pitchFamily="18" charset="0"/>
            </a:endParaRPr>
          </a:p>
        </p:txBody>
      </p:sp>
      <p:sp>
        <p:nvSpPr>
          <p:cNvPr id="10" name="Virage 9"/>
          <p:cNvSpPr/>
          <p:nvPr/>
        </p:nvSpPr>
        <p:spPr bwMode="auto">
          <a:xfrm>
            <a:off x="6836701" y="2092085"/>
            <a:ext cx="813816" cy="868680"/>
          </a:xfrm>
          <a:prstGeom prst="bentArrow">
            <a:avLst/>
          </a:prstGeom>
          <a:solidFill>
            <a:schemeClr val="accent1"/>
          </a:solidFill>
          <a:ln w="9525" cap="flat" cmpd="sng" algn="ctr">
            <a:solidFill>
              <a:schemeClr val="tx1"/>
            </a:solidFill>
            <a:prstDash val="solid"/>
            <a:round/>
            <a:headEnd type="none" w="med" len="med"/>
            <a:tailEnd type="none" w="med" len="med"/>
          </a:ln>
          <a:effectLst/>
          <a:scene3d>
            <a:camera prst="orthographicFront">
              <a:rot lat="0" lon="10800000" rev="0"/>
            </a:camera>
            <a:lightRig rig="threePt" dir="t"/>
          </a:scene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89770194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379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1B08FD4F-5D3A-43B2-BA3D-B0EF61ABFA63}" type="slidenum">
              <a:rPr lang="fr-FR" sz="1400">
                <a:solidFill>
                  <a:srgbClr val="000099"/>
                </a:solidFill>
              </a:rPr>
              <a:pPr/>
              <a:t>34</a:t>
            </a:fld>
            <a:r>
              <a:rPr lang="fr-FR" sz="1400" dirty="0">
                <a:solidFill>
                  <a:srgbClr val="000099"/>
                </a:solidFill>
              </a:rPr>
              <a:t>)</a:t>
            </a:r>
          </a:p>
        </p:txBody>
      </p:sp>
      <p:sp>
        <p:nvSpPr>
          <p:cNvPr id="33796" name="Rectangle 46"/>
          <p:cNvSpPr>
            <a:spLocks noGrp="1" noChangeArrowheads="1"/>
          </p:cNvSpPr>
          <p:nvPr>
            <p:ph type="title"/>
          </p:nvPr>
        </p:nvSpPr>
        <p:spPr/>
        <p:txBody>
          <a:bodyPr/>
          <a:lstStyle/>
          <a:p>
            <a:r>
              <a:rPr lang="fr-FR" dirty="0"/>
              <a:t>Diagrammes de classes – concepts de base</a:t>
            </a:r>
          </a:p>
        </p:txBody>
      </p:sp>
      <p:sp>
        <p:nvSpPr>
          <p:cNvPr id="33797" name="Rectangle 47"/>
          <p:cNvSpPr>
            <a:spLocks noGrp="1" noChangeArrowheads="1"/>
          </p:cNvSpPr>
          <p:nvPr>
            <p:ph type="body" idx="1"/>
          </p:nvPr>
        </p:nvSpPr>
        <p:spPr>
          <a:xfrm>
            <a:off x="39918" y="768809"/>
            <a:ext cx="8686800" cy="4745915"/>
          </a:xfrm>
        </p:spPr>
        <p:txBody>
          <a:bodyPr>
            <a:spAutoFit/>
          </a:bodyPr>
          <a:lstStyle/>
          <a:p>
            <a:pPr>
              <a:lnSpc>
                <a:spcPct val="80000"/>
              </a:lnSpc>
            </a:pPr>
            <a:r>
              <a:rPr lang="fr-FR" sz="2800" dirty="0"/>
              <a:t>Représentation d’une classe :</a:t>
            </a:r>
          </a:p>
          <a:p>
            <a:pPr>
              <a:lnSpc>
                <a:spcPct val="80000"/>
              </a:lnSpc>
            </a:pPr>
            <a:endParaRPr lang="fr-FR" sz="2800" dirty="0"/>
          </a:p>
          <a:p>
            <a:pPr>
              <a:lnSpc>
                <a:spcPct val="80000"/>
              </a:lnSpc>
            </a:pPr>
            <a:endParaRPr lang="fr-FR" sz="2800" dirty="0"/>
          </a:p>
          <a:p>
            <a:pPr>
              <a:lnSpc>
                <a:spcPct val="80000"/>
              </a:lnSpc>
            </a:pPr>
            <a:endParaRPr lang="fr-FR" sz="2800" dirty="0"/>
          </a:p>
          <a:p>
            <a:pPr>
              <a:lnSpc>
                <a:spcPct val="80000"/>
              </a:lnSpc>
            </a:pPr>
            <a:endParaRPr lang="fr-FR" sz="2800" dirty="0"/>
          </a:p>
          <a:p>
            <a:pPr>
              <a:lnSpc>
                <a:spcPct val="80000"/>
              </a:lnSpc>
            </a:pPr>
            <a:endParaRPr lang="fr-FR" sz="2800" dirty="0"/>
          </a:p>
          <a:p>
            <a:pPr>
              <a:lnSpc>
                <a:spcPct val="80000"/>
              </a:lnSpc>
            </a:pPr>
            <a:endParaRPr lang="fr-FR" sz="2800" dirty="0"/>
          </a:p>
          <a:p>
            <a:pPr>
              <a:lnSpc>
                <a:spcPct val="80000"/>
              </a:lnSpc>
            </a:pPr>
            <a:endParaRPr lang="fr-FR" sz="2800" dirty="0"/>
          </a:p>
          <a:p>
            <a:pPr>
              <a:lnSpc>
                <a:spcPct val="80000"/>
              </a:lnSpc>
            </a:pPr>
            <a:endParaRPr lang="fr-FR" sz="2800" dirty="0"/>
          </a:p>
          <a:p>
            <a:pPr>
              <a:lnSpc>
                <a:spcPct val="80000"/>
              </a:lnSpc>
            </a:pPr>
            <a:endParaRPr lang="fr-FR" sz="2800" dirty="0"/>
          </a:p>
          <a:p>
            <a:pPr>
              <a:lnSpc>
                <a:spcPct val="80000"/>
              </a:lnSpc>
            </a:pPr>
            <a:r>
              <a:rPr lang="fr-FR" sz="2800" dirty="0"/>
              <a:t>Possibilité d’afficher +/- d’informations :</a:t>
            </a:r>
          </a:p>
        </p:txBody>
      </p:sp>
      <p:pic>
        <p:nvPicPr>
          <p:cNvPr id="798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6509" y="4797607"/>
            <a:ext cx="1371600"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8322" y="5635807"/>
            <a:ext cx="1257300"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8590" y="5778682"/>
            <a:ext cx="1276350"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Rectangle 5"/>
          <p:cNvSpPr>
            <a:spLocks noChangeArrowheads="1"/>
          </p:cNvSpPr>
          <p:nvPr/>
        </p:nvSpPr>
        <p:spPr bwMode="auto">
          <a:xfrm>
            <a:off x="217849" y="1443493"/>
            <a:ext cx="2628787" cy="89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lvl="1" indent="0" algn="ctr">
              <a:lnSpc>
                <a:spcPct val="90000"/>
              </a:lnSpc>
              <a:spcBef>
                <a:spcPct val="20000"/>
              </a:spcBef>
              <a:buClr>
                <a:srgbClr val="FF0000"/>
              </a:buClr>
            </a:pPr>
            <a:r>
              <a:rPr lang="fr-FR" sz="1800" b="1" i="1" dirty="0">
                <a:solidFill>
                  <a:srgbClr val="000099"/>
                </a:solidFill>
              </a:rPr>
              <a:t>Nom de la classe</a:t>
            </a:r>
          </a:p>
          <a:p>
            <a:pPr marL="0" lvl="1" indent="0" algn="ctr">
              <a:lnSpc>
                <a:spcPct val="90000"/>
              </a:lnSpc>
              <a:spcBef>
                <a:spcPct val="20000"/>
              </a:spcBef>
              <a:buClr>
                <a:srgbClr val="FF0000"/>
              </a:buClr>
            </a:pPr>
            <a:r>
              <a:rPr lang="fr-FR" sz="1800" i="1" dirty="0">
                <a:solidFill>
                  <a:srgbClr val="000099"/>
                </a:solidFill>
              </a:rPr>
              <a:t>La seule chose obligatoire dans une classe !</a:t>
            </a:r>
          </a:p>
        </p:txBody>
      </p:sp>
      <p:sp>
        <p:nvSpPr>
          <p:cNvPr id="39" name="Rectangle 5"/>
          <p:cNvSpPr>
            <a:spLocks noChangeArrowheads="1"/>
          </p:cNvSpPr>
          <p:nvPr/>
        </p:nvSpPr>
        <p:spPr bwMode="auto">
          <a:xfrm>
            <a:off x="5109028" y="1463159"/>
            <a:ext cx="386080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lvl="1" indent="0" algn="ctr">
              <a:lnSpc>
                <a:spcPct val="90000"/>
              </a:lnSpc>
              <a:spcBef>
                <a:spcPct val="20000"/>
              </a:spcBef>
              <a:buClr>
                <a:srgbClr val="FF0000"/>
              </a:buClr>
            </a:pPr>
            <a:r>
              <a:rPr lang="fr-FR" sz="1800" b="1" i="1" dirty="0">
                <a:solidFill>
                  <a:srgbClr val="000099"/>
                </a:solidFill>
              </a:rPr>
              <a:t>Liste des attributs</a:t>
            </a:r>
          </a:p>
          <a:p>
            <a:pPr marL="0" lvl="1" indent="0" algn="ctr">
              <a:lnSpc>
                <a:spcPct val="90000"/>
              </a:lnSpc>
              <a:spcBef>
                <a:spcPct val="20000"/>
              </a:spcBef>
              <a:buClr>
                <a:srgbClr val="FF0000"/>
              </a:buClr>
            </a:pPr>
            <a:r>
              <a:rPr lang="fr-FR" sz="1800" i="1" dirty="0">
                <a:solidFill>
                  <a:srgbClr val="000099"/>
                </a:solidFill>
              </a:rPr>
              <a:t>Peu importe l’ordre</a:t>
            </a:r>
          </a:p>
          <a:p>
            <a:pPr marL="0" lvl="1" indent="0" algn="ctr">
              <a:lnSpc>
                <a:spcPct val="90000"/>
              </a:lnSpc>
              <a:spcBef>
                <a:spcPct val="20000"/>
              </a:spcBef>
              <a:buClr>
                <a:srgbClr val="FF0000"/>
              </a:buClr>
            </a:pPr>
            <a:r>
              <a:rPr lang="fr-FR" sz="1800" i="1" dirty="0">
                <a:solidFill>
                  <a:srgbClr val="000099"/>
                </a:solidFill>
              </a:rPr>
              <a:t>Contiennent l’information portée par chaque objet instance de la classe</a:t>
            </a:r>
          </a:p>
          <a:p>
            <a:pPr marL="0" lvl="1" indent="0" algn="ctr">
              <a:lnSpc>
                <a:spcPct val="90000"/>
              </a:lnSpc>
              <a:spcBef>
                <a:spcPct val="20000"/>
              </a:spcBef>
              <a:buClr>
                <a:srgbClr val="FF0000"/>
              </a:buClr>
            </a:pPr>
            <a:r>
              <a:rPr lang="fr-FR" sz="1800" i="1" dirty="0">
                <a:solidFill>
                  <a:srgbClr val="000099"/>
                </a:solidFill>
              </a:rPr>
              <a:t>L’ensemble permet de renseigner l’état d’un objet</a:t>
            </a:r>
          </a:p>
        </p:txBody>
      </p:sp>
      <p:sp>
        <p:nvSpPr>
          <p:cNvPr id="40" name="Rectangle 5"/>
          <p:cNvSpPr>
            <a:spLocks noChangeArrowheads="1"/>
          </p:cNvSpPr>
          <p:nvPr/>
        </p:nvSpPr>
        <p:spPr bwMode="auto">
          <a:xfrm>
            <a:off x="188821" y="3394842"/>
            <a:ext cx="4791416" cy="150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lvl="1" indent="0" algn="ctr">
              <a:lnSpc>
                <a:spcPct val="90000"/>
              </a:lnSpc>
              <a:spcBef>
                <a:spcPct val="20000"/>
              </a:spcBef>
              <a:buClr>
                <a:srgbClr val="FF0000"/>
              </a:buClr>
            </a:pPr>
            <a:r>
              <a:rPr lang="fr-FR" sz="1800" b="1" i="1" dirty="0">
                <a:solidFill>
                  <a:srgbClr val="000099"/>
                </a:solidFill>
              </a:rPr>
              <a:t>Liste des opérations</a:t>
            </a:r>
          </a:p>
          <a:p>
            <a:pPr marL="0" lvl="1" indent="0" algn="ctr">
              <a:lnSpc>
                <a:spcPct val="90000"/>
              </a:lnSpc>
              <a:spcBef>
                <a:spcPct val="20000"/>
              </a:spcBef>
              <a:buClr>
                <a:srgbClr val="FF0000"/>
              </a:buClr>
            </a:pPr>
            <a:r>
              <a:rPr lang="fr-FR" sz="1800" i="1" dirty="0">
                <a:solidFill>
                  <a:srgbClr val="000099"/>
                </a:solidFill>
              </a:rPr>
              <a:t>Peu importe l’ordre</a:t>
            </a:r>
          </a:p>
          <a:p>
            <a:pPr marL="0" lvl="1" indent="0" algn="ctr">
              <a:lnSpc>
                <a:spcPct val="90000"/>
              </a:lnSpc>
              <a:spcBef>
                <a:spcPct val="20000"/>
              </a:spcBef>
              <a:buClr>
                <a:srgbClr val="FF0000"/>
              </a:buClr>
            </a:pPr>
            <a:r>
              <a:rPr lang="fr-FR" sz="1800" i="1" dirty="0">
                <a:solidFill>
                  <a:srgbClr val="000099"/>
                </a:solidFill>
              </a:rPr>
              <a:t>Correspondent aux services offerts par chaque objet instance de la classe</a:t>
            </a:r>
          </a:p>
          <a:p>
            <a:pPr marL="0" lvl="1" indent="0" algn="ctr">
              <a:lnSpc>
                <a:spcPct val="90000"/>
              </a:lnSpc>
              <a:spcBef>
                <a:spcPct val="20000"/>
              </a:spcBef>
              <a:buClr>
                <a:srgbClr val="FF0000"/>
              </a:buClr>
            </a:pPr>
            <a:r>
              <a:rPr lang="fr-FR" sz="1800" i="1" dirty="0">
                <a:solidFill>
                  <a:srgbClr val="000099"/>
                </a:solidFill>
              </a:rPr>
              <a:t>L’ensemble forme le comportement d’un objet</a:t>
            </a:r>
          </a:p>
        </p:txBody>
      </p:sp>
      <p:pic>
        <p:nvPicPr>
          <p:cNvPr id="798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1774" y="1186338"/>
            <a:ext cx="1678463" cy="2208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Connecteur droit avec flèche 2"/>
          <p:cNvCxnSpPr/>
          <p:nvPr/>
        </p:nvCxnSpPr>
        <p:spPr bwMode="auto">
          <a:xfrm flipV="1">
            <a:off x="2584529" y="2975430"/>
            <a:ext cx="441700" cy="41941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Connecteur droit avec flèche 43"/>
          <p:cNvCxnSpPr/>
          <p:nvPr/>
        </p:nvCxnSpPr>
        <p:spPr bwMode="auto">
          <a:xfrm flipH="1">
            <a:off x="5234940" y="1658151"/>
            <a:ext cx="832032" cy="43190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Accolade ouvrante 6"/>
          <p:cNvSpPr/>
          <p:nvPr/>
        </p:nvSpPr>
        <p:spPr bwMode="auto">
          <a:xfrm>
            <a:off x="3103481" y="2754296"/>
            <a:ext cx="150295" cy="457200"/>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Times New Roman" pitchFamily="18" charset="0"/>
            </a:endParaRPr>
          </a:p>
        </p:txBody>
      </p:sp>
      <p:sp>
        <p:nvSpPr>
          <p:cNvPr id="9" name="Accolade fermante 8"/>
          <p:cNvSpPr/>
          <p:nvPr/>
        </p:nvSpPr>
        <p:spPr bwMode="auto">
          <a:xfrm>
            <a:off x="5010717" y="1705053"/>
            <a:ext cx="155448" cy="91440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i="0" u="none" strike="noStrike" cap="none" normalizeH="0" baseline="0" dirty="0">
              <a:ln>
                <a:noFill/>
              </a:ln>
              <a:noFill/>
              <a:effectLst/>
              <a:latin typeface="Times New Roman" pitchFamily="18" charset="0"/>
            </a:endParaRPr>
          </a:p>
        </p:txBody>
      </p:sp>
      <p:cxnSp>
        <p:nvCxnSpPr>
          <p:cNvPr id="52" name="Connecteur droit avec flèche 51"/>
          <p:cNvCxnSpPr/>
          <p:nvPr/>
        </p:nvCxnSpPr>
        <p:spPr bwMode="auto">
          <a:xfrm flipV="1">
            <a:off x="2489200" y="1422035"/>
            <a:ext cx="757879" cy="20970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4198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EC82C9EC-3886-414E-9BB1-C4442D970F2E}" type="slidenum">
              <a:rPr lang="fr-FR" sz="1400">
                <a:solidFill>
                  <a:srgbClr val="000099"/>
                </a:solidFill>
              </a:rPr>
              <a:pPr/>
              <a:t>35</a:t>
            </a:fld>
            <a:r>
              <a:rPr lang="fr-FR" sz="1400" dirty="0">
                <a:solidFill>
                  <a:srgbClr val="000099"/>
                </a:solidFill>
              </a:rPr>
              <a:t>)</a:t>
            </a:r>
          </a:p>
        </p:txBody>
      </p:sp>
      <p:sp>
        <p:nvSpPr>
          <p:cNvPr id="41988" name="Rectangle 2"/>
          <p:cNvSpPr>
            <a:spLocks noGrp="1" noChangeArrowheads="1"/>
          </p:cNvSpPr>
          <p:nvPr>
            <p:ph type="title"/>
          </p:nvPr>
        </p:nvSpPr>
        <p:spPr>
          <a:xfrm>
            <a:off x="107950" y="168897"/>
            <a:ext cx="8915400" cy="462307"/>
          </a:xfrm>
          <a:noFill/>
        </p:spPr>
        <p:txBody>
          <a:bodyPr lIns="92075" tIns="46038" rIns="92075" bIns="46038"/>
          <a:lstStyle/>
          <a:p>
            <a:r>
              <a:rPr lang="fr-FR" dirty="0"/>
              <a:t>Diagrammes de classes – concepts de base</a:t>
            </a:r>
          </a:p>
        </p:txBody>
      </p:sp>
      <p:sp>
        <p:nvSpPr>
          <p:cNvPr id="41989" name="Rectangle 3"/>
          <p:cNvSpPr>
            <a:spLocks noGrp="1" noChangeArrowheads="1"/>
          </p:cNvSpPr>
          <p:nvPr>
            <p:ph type="body" idx="1"/>
          </p:nvPr>
        </p:nvSpPr>
        <p:spPr>
          <a:xfrm>
            <a:off x="101600" y="788416"/>
            <a:ext cx="8915400" cy="4488024"/>
          </a:xfrm>
          <a:noFill/>
        </p:spPr>
        <p:txBody>
          <a:bodyPr lIns="92075" tIns="46038" rIns="92075" bIns="46038">
            <a:spAutoFit/>
          </a:bodyPr>
          <a:lstStyle/>
          <a:p>
            <a:r>
              <a:rPr lang="fr-FR" sz="2800" dirty="0"/>
              <a:t>L’association exprime une connexion structurelle entre classes. </a:t>
            </a:r>
          </a:p>
          <a:p>
            <a:r>
              <a:rPr lang="fr-FR" sz="2800" dirty="0"/>
              <a:t>Notation :</a:t>
            </a:r>
          </a:p>
          <a:p>
            <a:endParaRPr lang="fr-FR" sz="2800" dirty="0"/>
          </a:p>
          <a:p>
            <a:endParaRPr lang="fr-FR" sz="2800" dirty="0"/>
          </a:p>
          <a:p>
            <a:endParaRPr lang="fr-FR" sz="2800" dirty="0"/>
          </a:p>
          <a:p>
            <a:endParaRPr lang="fr-FR" sz="2800" dirty="0"/>
          </a:p>
          <a:p>
            <a:r>
              <a:rPr lang="fr-FR" sz="2800" dirty="0"/>
              <a:t>Exemple : « une personne est employée par une entreprise » pourra se traduire par :</a:t>
            </a:r>
          </a:p>
        </p:txBody>
      </p:sp>
      <p:pic>
        <p:nvPicPr>
          <p:cNvPr id="808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489" y="1657803"/>
            <a:ext cx="5072456" cy="192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9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489" y="5344430"/>
            <a:ext cx="4935947" cy="983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4403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3BA86196-1E7D-4F4B-B8D0-C58D8FACA131}" type="slidenum">
              <a:rPr lang="fr-FR" sz="1400">
                <a:solidFill>
                  <a:srgbClr val="000099"/>
                </a:solidFill>
              </a:rPr>
              <a:pPr/>
              <a:t>36</a:t>
            </a:fld>
            <a:r>
              <a:rPr lang="fr-FR" sz="1400" dirty="0">
                <a:solidFill>
                  <a:srgbClr val="000099"/>
                </a:solidFill>
              </a:rPr>
              <a:t>)</a:t>
            </a:r>
          </a:p>
        </p:txBody>
      </p:sp>
      <p:sp>
        <p:nvSpPr>
          <p:cNvPr id="44036" name="Rectangle 2"/>
          <p:cNvSpPr>
            <a:spLocks noGrp="1" noChangeArrowheads="1"/>
          </p:cNvSpPr>
          <p:nvPr>
            <p:ph type="title"/>
          </p:nvPr>
        </p:nvSpPr>
        <p:spPr>
          <a:xfrm>
            <a:off x="107950" y="168897"/>
            <a:ext cx="8915400" cy="462307"/>
          </a:xfrm>
          <a:noFill/>
        </p:spPr>
        <p:txBody>
          <a:bodyPr lIns="92075" tIns="46038" rIns="92075" bIns="46038"/>
          <a:lstStyle/>
          <a:p>
            <a:r>
              <a:rPr lang="fr-FR" dirty="0"/>
              <a:t>Diagrammes de classes – concepts de base</a:t>
            </a:r>
          </a:p>
        </p:txBody>
      </p:sp>
      <p:sp>
        <p:nvSpPr>
          <p:cNvPr id="44037" name="Rectangle 3"/>
          <p:cNvSpPr>
            <a:spLocks noGrp="1" noChangeArrowheads="1"/>
          </p:cNvSpPr>
          <p:nvPr>
            <p:ph type="body" idx="1"/>
          </p:nvPr>
        </p:nvSpPr>
        <p:spPr>
          <a:xfrm>
            <a:off x="228600" y="821000"/>
            <a:ext cx="8773510" cy="5337488"/>
          </a:xfrm>
        </p:spPr>
        <p:txBody>
          <a:bodyPr wrap="square" lIns="92075" tIns="46038" rIns="92075" bIns="46038">
            <a:spAutoFit/>
          </a:bodyPr>
          <a:lstStyle/>
          <a:p>
            <a:pPr>
              <a:lnSpc>
                <a:spcPct val="90000"/>
              </a:lnSpc>
            </a:pPr>
            <a:r>
              <a:rPr lang="fr-FR" sz="2800" dirty="0"/>
              <a:t>Oui mais … l’association entre Personne et Entreprise</a:t>
            </a:r>
          </a:p>
          <a:p>
            <a:pPr>
              <a:lnSpc>
                <a:spcPct val="90000"/>
              </a:lnSpc>
            </a:pPr>
            <a:endParaRPr lang="fr-FR" sz="2800" dirty="0"/>
          </a:p>
          <a:p>
            <a:pPr>
              <a:lnSpc>
                <a:spcPct val="90000"/>
              </a:lnSpc>
            </a:pPr>
            <a:endParaRPr lang="fr-FR" sz="2800" dirty="0"/>
          </a:p>
          <a:p>
            <a:pPr marL="0" indent="0">
              <a:lnSpc>
                <a:spcPct val="90000"/>
              </a:lnSpc>
              <a:buNone/>
            </a:pPr>
            <a:r>
              <a:rPr lang="fr-FR" sz="2800" dirty="0"/>
              <a:t>peut être interprétée de plusieurs façons :</a:t>
            </a:r>
          </a:p>
          <a:p>
            <a:pPr lvl="1">
              <a:lnSpc>
                <a:spcPct val="90000"/>
              </a:lnSpc>
            </a:pPr>
            <a:r>
              <a:rPr lang="fr-FR" sz="2400" dirty="0"/>
              <a:t>« une personne travaille dans une entreprise »</a:t>
            </a:r>
          </a:p>
          <a:p>
            <a:pPr lvl="1">
              <a:lnSpc>
                <a:spcPct val="90000"/>
              </a:lnSpc>
            </a:pPr>
            <a:r>
              <a:rPr lang="fr-FR" sz="2400" dirty="0"/>
              <a:t>« une personne dirige une entreprise »</a:t>
            </a:r>
          </a:p>
          <a:p>
            <a:pPr lvl="1">
              <a:lnSpc>
                <a:spcPct val="90000"/>
              </a:lnSpc>
            </a:pPr>
            <a:r>
              <a:rPr lang="fr-FR" sz="2400" dirty="0"/>
              <a:t>« une personne est cliente d’une entreprise »</a:t>
            </a:r>
          </a:p>
          <a:p>
            <a:pPr lvl="1">
              <a:lnSpc>
                <a:spcPct val="90000"/>
              </a:lnSpc>
            </a:pPr>
            <a:r>
              <a:rPr lang="fr-FR" sz="2400" dirty="0"/>
              <a:t>….</a:t>
            </a:r>
          </a:p>
          <a:p>
            <a:pPr>
              <a:lnSpc>
                <a:spcPct val="90000"/>
              </a:lnSpc>
            </a:pPr>
            <a:endParaRPr lang="fr-FR" sz="2800" dirty="0"/>
          </a:p>
          <a:p>
            <a:pPr>
              <a:lnSpc>
                <a:spcPct val="90000"/>
              </a:lnSpc>
            </a:pPr>
            <a:r>
              <a:rPr lang="fr-FR" sz="2800" dirty="0"/>
              <a:t>Il est alors possible d’indiquer la signification de l’association :</a:t>
            </a:r>
          </a:p>
          <a:p>
            <a:pPr>
              <a:lnSpc>
                <a:spcPct val="90000"/>
              </a:lnSpc>
            </a:pPr>
            <a:endParaRPr lang="fr-FR" sz="2800" dirty="0"/>
          </a:p>
        </p:txBody>
      </p:sp>
      <p:pic>
        <p:nvPicPr>
          <p:cNvPr id="81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684" y="1432604"/>
            <a:ext cx="4335162" cy="864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342" y="5646059"/>
            <a:ext cx="4176677" cy="826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988" y="4041988"/>
            <a:ext cx="2978958" cy="1649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03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4403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3BA86196-1E7D-4F4B-B8D0-C58D8FACA131}" type="slidenum">
              <a:rPr lang="fr-FR" sz="1400">
                <a:solidFill>
                  <a:srgbClr val="000099"/>
                </a:solidFill>
              </a:rPr>
              <a:pPr/>
              <a:t>37</a:t>
            </a:fld>
            <a:r>
              <a:rPr lang="fr-FR" sz="1400" dirty="0">
                <a:solidFill>
                  <a:srgbClr val="000099"/>
                </a:solidFill>
              </a:rPr>
              <a:t>)</a:t>
            </a:r>
          </a:p>
        </p:txBody>
      </p:sp>
      <p:sp>
        <p:nvSpPr>
          <p:cNvPr id="44036" name="Rectangle 2"/>
          <p:cNvSpPr>
            <a:spLocks noGrp="1" noChangeArrowheads="1"/>
          </p:cNvSpPr>
          <p:nvPr>
            <p:ph type="title"/>
          </p:nvPr>
        </p:nvSpPr>
        <p:spPr>
          <a:xfrm>
            <a:off x="107950" y="168897"/>
            <a:ext cx="8915400" cy="462307"/>
          </a:xfrm>
          <a:noFill/>
        </p:spPr>
        <p:txBody>
          <a:bodyPr lIns="92075" tIns="46038" rIns="92075" bIns="46038"/>
          <a:lstStyle/>
          <a:p>
            <a:r>
              <a:rPr lang="fr-FR" dirty="0"/>
              <a:t>Diagrammes de classes – concepts de base</a:t>
            </a:r>
          </a:p>
        </p:txBody>
      </p:sp>
      <p:sp>
        <p:nvSpPr>
          <p:cNvPr id="44037" name="Rectangle 3"/>
          <p:cNvSpPr>
            <a:spLocks noGrp="1" noChangeArrowheads="1"/>
          </p:cNvSpPr>
          <p:nvPr>
            <p:ph type="body" idx="1"/>
          </p:nvPr>
        </p:nvSpPr>
        <p:spPr>
          <a:xfrm>
            <a:off x="228600" y="821000"/>
            <a:ext cx="8773510" cy="5522154"/>
          </a:xfrm>
        </p:spPr>
        <p:txBody>
          <a:bodyPr wrap="square" lIns="92075" tIns="46038" rIns="92075" bIns="46038">
            <a:spAutoFit/>
          </a:bodyPr>
          <a:lstStyle/>
          <a:p>
            <a:pPr>
              <a:lnSpc>
                <a:spcPct val="90000"/>
              </a:lnSpc>
            </a:pPr>
            <a:r>
              <a:rPr lang="fr-FR" sz="2800" dirty="0"/>
              <a:t>Sur un diagramme, il est possible de créer plusieurs associations entre les mêmes classes :</a:t>
            </a:r>
          </a:p>
          <a:p>
            <a:pPr>
              <a:lnSpc>
                <a:spcPct val="90000"/>
              </a:lnSpc>
            </a:pPr>
            <a:endParaRPr lang="fr-FR" sz="2800" dirty="0"/>
          </a:p>
          <a:p>
            <a:pPr>
              <a:lnSpc>
                <a:spcPct val="90000"/>
              </a:lnSpc>
            </a:pPr>
            <a:endParaRPr lang="fr-FR" sz="2800" dirty="0"/>
          </a:p>
          <a:p>
            <a:pPr>
              <a:lnSpc>
                <a:spcPct val="90000"/>
              </a:lnSpc>
            </a:pPr>
            <a:endParaRPr lang="fr-FR" sz="2800" dirty="0"/>
          </a:p>
          <a:p>
            <a:pPr>
              <a:lnSpc>
                <a:spcPct val="90000"/>
              </a:lnSpc>
            </a:pPr>
            <a:endParaRPr lang="fr-FR" sz="2800" dirty="0"/>
          </a:p>
          <a:p>
            <a:pPr>
              <a:lnSpc>
                <a:spcPct val="90000"/>
              </a:lnSpc>
            </a:pPr>
            <a:r>
              <a:rPr lang="fr-FR" sz="2800" dirty="0"/>
              <a:t>Il est aussi possible de créer une association d’une classe avec elle-même :</a:t>
            </a:r>
          </a:p>
          <a:p>
            <a:pPr>
              <a:lnSpc>
                <a:spcPct val="90000"/>
              </a:lnSpc>
            </a:pPr>
            <a:endParaRPr lang="fr-FR" sz="2800" dirty="0"/>
          </a:p>
          <a:p>
            <a:pPr>
              <a:lnSpc>
                <a:spcPct val="90000"/>
              </a:lnSpc>
            </a:pPr>
            <a:endParaRPr lang="fr-FR" sz="2800" dirty="0"/>
          </a:p>
          <a:p>
            <a:pPr>
              <a:lnSpc>
                <a:spcPct val="90000"/>
              </a:lnSpc>
            </a:pPr>
            <a:endParaRPr lang="fr-FR" sz="2800" dirty="0"/>
          </a:p>
          <a:p>
            <a:pPr>
              <a:lnSpc>
                <a:spcPct val="90000"/>
              </a:lnSpc>
            </a:pPr>
            <a:r>
              <a:rPr lang="fr-FR" sz="2800" dirty="0"/>
              <a:t>Comment cela se traduit il au niveau des objets ?</a:t>
            </a:r>
          </a:p>
        </p:txBody>
      </p:sp>
      <p:pic>
        <p:nvPicPr>
          <p:cNvPr id="829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8135" y="1866411"/>
            <a:ext cx="4452224" cy="1570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679411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4505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7BE28231-E045-4958-B967-419AADC583B7}" type="slidenum">
              <a:rPr lang="fr-FR" sz="1400">
                <a:solidFill>
                  <a:srgbClr val="000099"/>
                </a:solidFill>
              </a:rPr>
              <a:pPr/>
              <a:t>38</a:t>
            </a:fld>
            <a:r>
              <a:rPr lang="fr-FR" sz="1400" dirty="0">
                <a:solidFill>
                  <a:srgbClr val="000099"/>
                </a:solidFill>
              </a:rPr>
              <a:t>)</a:t>
            </a:r>
          </a:p>
        </p:txBody>
      </p:sp>
      <p:sp>
        <p:nvSpPr>
          <p:cNvPr id="45060" name="Rectangle 1026"/>
          <p:cNvSpPr>
            <a:spLocks noGrp="1" noChangeArrowheads="1"/>
          </p:cNvSpPr>
          <p:nvPr>
            <p:ph type="title"/>
          </p:nvPr>
        </p:nvSpPr>
        <p:spPr>
          <a:xfrm>
            <a:off x="107950" y="168897"/>
            <a:ext cx="8915400" cy="462307"/>
          </a:xfrm>
          <a:noFill/>
        </p:spPr>
        <p:txBody>
          <a:bodyPr lIns="92075" tIns="46038" rIns="92075" bIns="46038"/>
          <a:lstStyle/>
          <a:p>
            <a:r>
              <a:rPr lang="fr-FR" dirty="0"/>
              <a:t>Diagrammes de classes – concepts de base</a:t>
            </a:r>
          </a:p>
        </p:txBody>
      </p:sp>
      <p:sp>
        <p:nvSpPr>
          <p:cNvPr id="45061" name="Rectangle 1027"/>
          <p:cNvSpPr>
            <a:spLocks noGrp="1" noChangeArrowheads="1"/>
          </p:cNvSpPr>
          <p:nvPr>
            <p:ph type="body" idx="1"/>
          </p:nvPr>
        </p:nvSpPr>
        <p:spPr>
          <a:xfrm>
            <a:off x="77072" y="804038"/>
            <a:ext cx="8890000" cy="4962000"/>
          </a:xfrm>
          <a:noFill/>
        </p:spPr>
        <p:txBody>
          <a:bodyPr wrap="square" lIns="92075" tIns="46038" rIns="92075" bIns="46038">
            <a:spAutoFit/>
          </a:bodyPr>
          <a:lstStyle/>
          <a:p>
            <a:pPr>
              <a:lnSpc>
                <a:spcPct val="90000"/>
              </a:lnSpc>
            </a:pPr>
            <a:r>
              <a:rPr lang="fr-FR" sz="2800" dirty="0"/>
              <a:t>Chaque extrémité de l’association peut aussi être nommée :</a:t>
            </a:r>
          </a:p>
          <a:p>
            <a:pPr>
              <a:lnSpc>
                <a:spcPct val="90000"/>
              </a:lnSpc>
            </a:pPr>
            <a:endParaRPr lang="fr-FR" sz="2800" dirty="0"/>
          </a:p>
          <a:p>
            <a:pPr>
              <a:lnSpc>
                <a:spcPct val="90000"/>
              </a:lnSpc>
            </a:pPr>
            <a:endParaRPr lang="fr-FR" sz="2800" dirty="0"/>
          </a:p>
          <a:p>
            <a:pPr>
              <a:lnSpc>
                <a:spcPct val="90000"/>
              </a:lnSpc>
            </a:pPr>
            <a:endParaRPr lang="fr-FR" sz="2800" dirty="0"/>
          </a:p>
          <a:p>
            <a:pPr>
              <a:lnSpc>
                <a:spcPct val="90000"/>
              </a:lnSpc>
            </a:pPr>
            <a:endParaRPr lang="fr-FR" sz="2800" dirty="0"/>
          </a:p>
          <a:p>
            <a:pPr>
              <a:lnSpc>
                <a:spcPct val="90000"/>
              </a:lnSpc>
            </a:pPr>
            <a:r>
              <a:rPr lang="fr-FR" sz="2800" dirty="0"/>
              <a:t>Le rôle décrit comment les objets de la classe correspondante sont perçus par les objets de la classe à l’autre extrémité de l’association.</a:t>
            </a:r>
          </a:p>
          <a:p>
            <a:pPr>
              <a:lnSpc>
                <a:spcPct val="90000"/>
              </a:lnSpc>
            </a:pPr>
            <a:endParaRPr lang="fr-FR" sz="2800" dirty="0"/>
          </a:p>
          <a:p>
            <a:pPr>
              <a:lnSpc>
                <a:spcPct val="90000"/>
              </a:lnSpc>
            </a:pPr>
            <a:r>
              <a:rPr lang="fr-FR" sz="2800" dirty="0"/>
              <a:t>Un rôle a la même nature qu’un attribut….</a:t>
            </a:r>
          </a:p>
        </p:txBody>
      </p:sp>
      <p:pic>
        <p:nvPicPr>
          <p:cNvPr id="83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278" y="1639121"/>
            <a:ext cx="5566794" cy="1750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46083"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8BC991F6-0ABC-4C57-86FA-0EBA206268C5}" type="slidenum">
              <a:rPr lang="fr-FR" sz="1400">
                <a:solidFill>
                  <a:srgbClr val="000099"/>
                </a:solidFill>
              </a:rPr>
              <a:pPr/>
              <a:t>39</a:t>
            </a:fld>
            <a:r>
              <a:rPr lang="fr-FR" sz="1400" dirty="0">
                <a:solidFill>
                  <a:srgbClr val="000099"/>
                </a:solidFill>
              </a:rPr>
              <a:t>)</a:t>
            </a:r>
          </a:p>
        </p:txBody>
      </p:sp>
      <p:sp>
        <p:nvSpPr>
          <p:cNvPr id="46084" name="Rectangle 2"/>
          <p:cNvSpPr>
            <a:spLocks noGrp="1" noChangeArrowheads="1"/>
          </p:cNvSpPr>
          <p:nvPr>
            <p:ph type="title"/>
          </p:nvPr>
        </p:nvSpPr>
        <p:spPr>
          <a:xfrm>
            <a:off x="107950" y="168897"/>
            <a:ext cx="8915400" cy="462307"/>
          </a:xfrm>
          <a:noFill/>
        </p:spPr>
        <p:txBody>
          <a:bodyPr lIns="92075" tIns="46038" rIns="92075" bIns="46038"/>
          <a:lstStyle/>
          <a:p>
            <a:r>
              <a:rPr lang="fr-FR" dirty="0"/>
              <a:t>Diagrammes de classes – concepts de base</a:t>
            </a:r>
          </a:p>
        </p:txBody>
      </p:sp>
      <p:sp>
        <p:nvSpPr>
          <p:cNvPr id="46085" name="Rectangle 4"/>
          <p:cNvSpPr>
            <a:spLocks noChangeArrowheads="1"/>
          </p:cNvSpPr>
          <p:nvPr/>
        </p:nvSpPr>
        <p:spPr bwMode="auto">
          <a:xfrm>
            <a:off x="2386434" y="4633913"/>
            <a:ext cx="5322887" cy="1939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defTabSz="762000">
              <a:defRPr sz="2400">
                <a:solidFill>
                  <a:schemeClr val="tx1"/>
                </a:solidFill>
                <a:latin typeface="Times New Roman" panose="02020603050405020304" pitchFamily="18" charset="0"/>
              </a:defRPr>
            </a:lvl1pPr>
            <a:lvl2pPr marL="742950" indent="-285750" defTabSz="762000">
              <a:defRPr sz="2400">
                <a:solidFill>
                  <a:schemeClr val="tx1"/>
                </a:solidFill>
                <a:latin typeface="Times New Roman" panose="02020603050405020304" pitchFamily="18" charset="0"/>
              </a:defRPr>
            </a:lvl2pPr>
            <a:lvl3pPr marL="1143000" indent="-228600" defTabSz="762000">
              <a:defRPr sz="2400">
                <a:solidFill>
                  <a:schemeClr val="tx1"/>
                </a:solidFill>
                <a:latin typeface="Times New Roman" panose="02020603050405020304" pitchFamily="18" charset="0"/>
              </a:defRPr>
            </a:lvl3pPr>
            <a:lvl4pPr marL="1600200" indent="-228600" defTabSz="762000">
              <a:defRPr sz="2400">
                <a:solidFill>
                  <a:schemeClr val="tx1"/>
                </a:solidFill>
                <a:latin typeface="Times New Roman" panose="02020603050405020304" pitchFamily="18" charset="0"/>
              </a:defRPr>
            </a:lvl4pPr>
            <a:lvl5pPr marL="2057400" indent="-228600" defTabSz="762000">
              <a:defRPr sz="2400">
                <a:solidFill>
                  <a:schemeClr val="tx1"/>
                </a:solidFill>
                <a:latin typeface="Times New Roman" panose="02020603050405020304" pitchFamily="18" charset="0"/>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2000" b="1" dirty="0">
                <a:solidFill>
                  <a:srgbClr val="000099"/>
                </a:solidFill>
              </a:rPr>
              <a:t>Valeur		Signification</a:t>
            </a:r>
          </a:p>
          <a:p>
            <a:r>
              <a:rPr lang="fr-FR" sz="2000" dirty="0">
                <a:solidFill>
                  <a:srgbClr val="000099"/>
                </a:solidFill>
              </a:rPr>
              <a:t>1		un et un seul</a:t>
            </a:r>
          </a:p>
          <a:p>
            <a:r>
              <a:rPr lang="fr-FR" sz="2000" dirty="0">
                <a:solidFill>
                  <a:srgbClr val="000099"/>
                </a:solidFill>
              </a:rPr>
              <a:t>0..1		zéro ou un</a:t>
            </a:r>
          </a:p>
          <a:p>
            <a:r>
              <a:rPr lang="fr-FR" sz="2000" dirty="0">
                <a:solidFill>
                  <a:srgbClr val="000099"/>
                </a:solidFill>
              </a:rPr>
              <a:t>M .. N		de M à N (entiers naturels)</a:t>
            </a:r>
          </a:p>
          <a:p>
            <a:r>
              <a:rPr lang="fr-FR" sz="2000" dirty="0">
                <a:solidFill>
                  <a:srgbClr val="000099"/>
                </a:solidFill>
              </a:rPr>
              <a:t>* ou 0..*	de zéro à plusieurs</a:t>
            </a:r>
          </a:p>
          <a:p>
            <a:r>
              <a:rPr lang="fr-FR" sz="2000" dirty="0">
                <a:solidFill>
                  <a:srgbClr val="000099"/>
                </a:solidFill>
              </a:rPr>
              <a:t>1 .. *		un à plusieurs</a:t>
            </a:r>
          </a:p>
        </p:txBody>
      </p:sp>
      <p:sp>
        <p:nvSpPr>
          <p:cNvPr id="46086" name="Rectangle 5"/>
          <p:cNvSpPr>
            <a:spLocks noGrp="1" noChangeArrowheads="1"/>
          </p:cNvSpPr>
          <p:nvPr>
            <p:ph type="body" idx="1"/>
          </p:nvPr>
        </p:nvSpPr>
        <p:spPr>
          <a:xfrm>
            <a:off x="45540" y="756740"/>
            <a:ext cx="8940800" cy="4487382"/>
          </a:xfrm>
        </p:spPr>
        <p:txBody>
          <a:bodyPr wrap="square">
            <a:spAutoFit/>
          </a:bodyPr>
          <a:lstStyle/>
          <a:p>
            <a:pPr>
              <a:lnSpc>
                <a:spcPct val="90000"/>
              </a:lnSpc>
            </a:pPr>
            <a:r>
              <a:rPr lang="fr-FR" sz="2800" dirty="0"/>
              <a:t>Chaque rôle porte une indication de multiplicité : il s’agit du nombre d’objets de la classe considérée pouvant être liés à un objet de l’autre classe.</a:t>
            </a:r>
          </a:p>
          <a:p>
            <a:pPr>
              <a:lnSpc>
                <a:spcPct val="90000"/>
              </a:lnSpc>
            </a:pPr>
            <a:endParaRPr lang="fr-FR" sz="2800" dirty="0"/>
          </a:p>
          <a:p>
            <a:pPr>
              <a:lnSpc>
                <a:spcPct val="90000"/>
              </a:lnSpc>
            </a:pPr>
            <a:endParaRPr lang="fr-FR" sz="2800" dirty="0"/>
          </a:p>
          <a:p>
            <a:pPr>
              <a:lnSpc>
                <a:spcPct val="90000"/>
              </a:lnSpc>
            </a:pPr>
            <a:endParaRPr lang="fr-FR" sz="2800" dirty="0"/>
          </a:p>
          <a:p>
            <a:pPr>
              <a:lnSpc>
                <a:spcPct val="90000"/>
              </a:lnSpc>
            </a:pPr>
            <a:endParaRPr lang="fr-FR" sz="2800" dirty="0"/>
          </a:p>
          <a:p>
            <a:pPr>
              <a:lnSpc>
                <a:spcPct val="90000"/>
              </a:lnSpc>
            </a:pPr>
            <a:r>
              <a:rPr lang="fr-FR" sz="2800" dirty="0"/>
              <a:t>La multiplicité s’exprime sous la forme d’un intervalle : nombre minimal et nombre maximal d’objets en relation.</a:t>
            </a:r>
          </a:p>
          <a:p>
            <a:pPr>
              <a:lnSpc>
                <a:spcPct val="90000"/>
              </a:lnSpc>
            </a:pPr>
            <a:endParaRPr lang="fr-FR" sz="2800" dirty="0"/>
          </a:p>
        </p:txBody>
      </p:sp>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540" y="1986450"/>
            <a:ext cx="6230772" cy="1904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Espace réservé du pied de page 1"/>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9219" name="Espace réservé du numéro de diapositive 2"/>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D64F467D-70AB-47D7-B3EC-08F925367073}" type="slidenum">
              <a:rPr lang="fr-FR" sz="1400">
                <a:solidFill>
                  <a:srgbClr val="000099"/>
                </a:solidFill>
              </a:rPr>
              <a:pPr/>
              <a:t>4</a:t>
            </a:fld>
            <a:r>
              <a:rPr lang="fr-FR" sz="1400" dirty="0">
                <a:solidFill>
                  <a:srgbClr val="000099"/>
                </a:solidFill>
              </a:rPr>
              <a:t>)</a:t>
            </a:r>
          </a:p>
        </p:txBody>
      </p:sp>
      <p:sp>
        <p:nvSpPr>
          <p:cNvPr id="9221" name="Rectangle 3"/>
          <p:cNvSpPr>
            <a:spLocks noGrp="1" noChangeArrowheads="1"/>
          </p:cNvSpPr>
          <p:nvPr>
            <p:ph type="title" idx="4294967295"/>
          </p:nvPr>
        </p:nvSpPr>
        <p:spPr>
          <a:xfrm>
            <a:off x="79375" y="93663"/>
            <a:ext cx="8894763" cy="457200"/>
          </a:xfrm>
          <a:extLst>
            <a:ext uri="{909E8E84-426E-40DD-AFC4-6F175D3DCCD1}">
              <a14:hiddenFill xmlns:a14="http://schemas.microsoft.com/office/drawing/2010/main">
                <a:solidFill>
                  <a:schemeClr val="accent1"/>
                </a:solidFill>
              </a14:hiddenFill>
            </a:ext>
          </a:extLst>
        </p:spPr>
        <p:txBody>
          <a:bodyPr/>
          <a:lstStyle/>
          <a:p>
            <a:r>
              <a:rPr lang="fr-FR"/>
              <a:t>UML C’est quoi exactement ?</a:t>
            </a:r>
          </a:p>
        </p:txBody>
      </p:sp>
      <p:sp>
        <p:nvSpPr>
          <p:cNvPr id="9223" name="Rectangle 5"/>
          <p:cNvSpPr>
            <a:spLocks noChangeArrowheads="1"/>
          </p:cNvSpPr>
          <p:nvPr/>
        </p:nvSpPr>
        <p:spPr bwMode="auto">
          <a:xfrm>
            <a:off x="68262" y="738188"/>
            <a:ext cx="9012237" cy="573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rgbClr val="FF0000"/>
              </a:buClr>
              <a:buFont typeface="Symbol" panose="05050102010706020507" pitchFamily="18" charset="2"/>
              <a:buChar char="¨"/>
            </a:pPr>
            <a:r>
              <a:rPr lang="fr-FR" sz="2800" dirty="0">
                <a:solidFill>
                  <a:srgbClr val="000099"/>
                </a:solidFill>
              </a:rPr>
              <a:t>Comme disait ma grand-mère … un bon dessin vaut mieux qu’un long discours !</a:t>
            </a:r>
          </a:p>
          <a:p>
            <a:pPr>
              <a:lnSpc>
                <a:spcPct val="90000"/>
              </a:lnSpc>
              <a:spcBef>
                <a:spcPct val="20000"/>
              </a:spcBef>
              <a:buClr>
                <a:srgbClr val="FF0000"/>
              </a:buClr>
              <a:buFont typeface="Symbol" panose="05050102010706020507" pitchFamily="18" charset="2"/>
              <a:buChar char="¨"/>
            </a:pPr>
            <a:endParaRPr lang="fr-FR" sz="2800" dirty="0">
              <a:solidFill>
                <a:srgbClr val="000099"/>
              </a:solidFill>
            </a:endParaRPr>
          </a:p>
          <a:p>
            <a:pPr>
              <a:lnSpc>
                <a:spcPct val="90000"/>
              </a:lnSpc>
              <a:spcBef>
                <a:spcPct val="20000"/>
              </a:spcBef>
              <a:buClr>
                <a:srgbClr val="FF0000"/>
              </a:buClr>
              <a:buFont typeface="Symbol" panose="05050102010706020507" pitchFamily="18" charset="2"/>
              <a:buChar char="¨"/>
            </a:pPr>
            <a:r>
              <a:rPr lang="fr-FR" sz="2800" dirty="0">
                <a:solidFill>
                  <a:srgbClr val="000099"/>
                </a:solidFill>
              </a:rPr>
              <a:t>Quel sont les premiers outils que l’on utilise pour construire une maison, un immeuble, une ville : </a:t>
            </a:r>
          </a:p>
          <a:p>
            <a:pPr marL="1130300" lvl="1" indent="-457200">
              <a:lnSpc>
                <a:spcPct val="90000"/>
              </a:lnSpc>
              <a:spcBef>
                <a:spcPct val="20000"/>
              </a:spcBef>
              <a:buClr>
                <a:srgbClr val="FF0000"/>
              </a:buClr>
              <a:buFont typeface="Arial" panose="020B0604020202020204" pitchFamily="34" charset="0"/>
              <a:buChar char="•"/>
            </a:pPr>
            <a:r>
              <a:rPr lang="fr-FR" dirty="0">
                <a:solidFill>
                  <a:srgbClr val="000099"/>
                </a:solidFill>
              </a:rPr>
              <a:t>La pelle et le seau ? Le crayon et le papier ?</a:t>
            </a:r>
          </a:p>
          <a:p>
            <a:pPr>
              <a:lnSpc>
                <a:spcPct val="90000"/>
              </a:lnSpc>
              <a:spcBef>
                <a:spcPct val="20000"/>
              </a:spcBef>
              <a:buClr>
                <a:srgbClr val="FF0000"/>
              </a:buClr>
              <a:buFont typeface="Symbol" panose="05050102010706020507" pitchFamily="18" charset="2"/>
              <a:buChar char="¨"/>
            </a:pPr>
            <a:endParaRPr lang="fr-FR" sz="2800" dirty="0">
              <a:solidFill>
                <a:srgbClr val="000099"/>
              </a:solidFill>
            </a:endParaRPr>
          </a:p>
          <a:p>
            <a:pPr>
              <a:lnSpc>
                <a:spcPct val="90000"/>
              </a:lnSpc>
              <a:spcBef>
                <a:spcPct val="20000"/>
              </a:spcBef>
              <a:buClr>
                <a:srgbClr val="FF0000"/>
              </a:buClr>
              <a:buFont typeface="Symbol" panose="05050102010706020507" pitchFamily="18" charset="2"/>
              <a:buChar char="¨"/>
            </a:pPr>
            <a:r>
              <a:rPr lang="fr-FR" sz="2800" dirty="0">
                <a:solidFill>
                  <a:srgbClr val="000099"/>
                </a:solidFill>
              </a:rPr>
              <a:t>Quand un système est complexe, il est nécessaire de pouvoir en faire des représentations simples, axées sur un point de vue particulier.</a:t>
            </a:r>
          </a:p>
          <a:p>
            <a:pPr>
              <a:lnSpc>
                <a:spcPct val="90000"/>
              </a:lnSpc>
              <a:spcBef>
                <a:spcPct val="20000"/>
              </a:spcBef>
              <a:buClr>
                <a:srgbClr val="FF0000"/>
              </a:buClr>
              <a:buFont typeface="Symbol" panose="05050102010706020507" pitchFamily="18" charset="2"/>
              <a:buChar char="¨"/>
            </a:pPr>
            <a:endParaRPr lang="fr-FR" sz="2800" dirty="0">
              <a:solidFill>
                <a:srgbClr val="000099"/>
              </a:solidFill>
            </a:endParaRPr>
          </a:p>
          <a:p>
            <a:pPr>
              <a:lnSpc>
                <a:spcPct val="90000"/>
              </a:lnSpc>
              <a:spcBef>
                <a:spcPct val="20000"/>
              </a:spcBef>
              <a:buClr>
                <a:srgbClr val="FF0000"/>
              </a:buClr>
              <a:buFont typeface="Symbol" panose="05050102010706020507" pitchFamily="18" charset="2"/>
              <a:buChar char="¨"/>
            </a:pPr>
            <a:r>
              <a:rPr lang="fr-FR" sz="2800" dirty="0">
                <a:solidFill>
                  <a:srgbClr val="000099"/>
                </a:solidFill>
              </a:rPr>
              <a:t>Exemples : le plan électrique d’une habitation, une carte routière, … </a:t>
            </a:r>
            <a:endParaRPr lang="fr-FR" dirty="0">
              <a:solidFill>
                <a:srgbClr val="000099"/>
              </a:solidFill>
            </a:endParaRPr>
          </a:p>
        </p:txBody>
      </p:sp>
    </p:spTree>
    <p:extLst>
      <p:ext uri="{BB962C8B-B14F-4D97-AF65-F5344CB8AC3E}">
        <p14:creationId xmlns:p14="http://schemas.microsoft.com/office/powerpoint/2010/main" val="197336146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379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1B08FD4F-5D3A-43B2-BA3D-B0EF61ABFA63}" type="slidenum">
              <a:rPr lang="fr-FR" sz="1400">
                <a:solidFill>
                  <a:srgbClr val="000099"/>
                </a:solidFill>
              </a:rPr>
              <a:pPr/>
              <a:t>40</a:t>
            </a:fld>
            <a:r>
              <a:rPr lang="fr-FR" sz="1400" dirty="0">
                <a:solidFill>
                  <a:srgbClr val="000099"/>
                </a:solidFill>
              </a:rPr>
              <a:t>)</a:t>
            </a:r>
          </a:p>
        </p:txBody>
      </p:sp>
      <p:sp>
        <p:nvSpPr>
          <p:cNvPr id="33796" name="Rectangle 46"/>
          <p:cNvSpPr>
            <a:spLocks noGrp="1" noChangeArrowheads="1"/>
          </p:cNvSpPr>
          <p:nvPr>
            <p:ph type="title"/>
          </p:nvPr>
        </p:nvSpPr>
        <p:spPr/>
        <p:txBody>
          <a:bodyPr/>
          <a:lstStyle/>
          <a:p>
            <a:r>
              <a:rPr lang="fr-FR" dirty="0"/>
              <a:t>Diagrammes d’objets – concepts de base</a:t>
            </a:r>
          </a:p>
        </p:txBody>
      </p:sp>
      <p:sp>
        <p:nvSpPr>
          <p:cNvPr id="33797" name="Rectangle 47"/>
          <p:cNvSpPr>
            <a:spLocks noGrp="1" noChangeArrowheads="1"/>
          </p:cNvSpPr>
          <p:nvPr>
            <p:ph type="body" idx="1"/>
          </p:nvPr>
        </p:nvSpPr>
        <p:spPr>
          <a:xfrm>
            <a:off x="39918" y="768809"/>
            <a:ext cx="8686800" cy="3453253"/>
          </a:xfrm>
        </p:spPr>
        <p:txBody>
          <a:bodyPr>
            <a:spAutoFit/>
          </a:bodyPr>
          <a:lstStyle/>
          <a:p>
            <a:pPr>
              <a:lnSpc>
                <a:spcPct val="80000"/>
              </a:lnSpc>
            </a:pPr>
            <a:r>
              <a:rPr lang="fr-FR" sz="2800" dirty="0"/>
              <a:t>Représentation d’un objet :</a:t>
            </a:r>
          </a:p>
          <a:p>
            <a:pPr>
              <a:lnSpc>
                <a:spcPct val="80000"/>
              </a:lnSpc>
            </a:pPr>
            <a:endParaRPr lang="fr-FR" sz="2800" dirty="0"/>
          </a:p>
          <a:p>
            <a:pPr>
              <a:lnSpc>
                <a:spcPct val="80000"/>
              </a:lnSpc>
            </a:pPr>
            <a:endParaRPr lang="fr-FR" sz="2800" dirty="0"/>
          </a:p>
          <a:p>
            <a:pPr>
              <a:lnSpc>
                <a:spcPct val="80000"/>
              </a:lnSpc>
            </a:pPr>
            <a:endParaRPr lang="fr-FR" sz="2800" dirty="0"/>
          </a:p>
          <a:p>
            <a:pPr>
              <a:lnSpc>
                <a:spcPct val="80000"/>
              </a:lnSpc>
            </a:pPr>
            <a:endParaRPr lang="fr-FR" sz="2800" dirty="0"/>
          </a:p>
          <a:p>
            <a:pPr>
              <a:lnSpc>
                <a:spcPct val="80000"/>
              </a:lnSpc>
            </a:pPr>
            <a:endParaRPr lang="fr-FR" sz="2800" dirty="0"/>
          </a:p>
          <a:p>
            <a:pPr>
              <a:lnSpc>
                <a:spcPct val="80000"/>
              </a:lnSpc>
            </a:pPr>
            <a:endParaRPr lang="fr-FR" sz="2800" dirty="0"/>
          </a:p>
          <a:p>
            <a:pPr>
              <a:lnSpc>
                <a:spcPct val="80000"/>
              </a:lnSpc>
            </a:pPr>
            <a:r>
              <a:rPr lang="fr-FR" sz="2800" dirty="0"/>
              <a:t>Possibilité d’afficher +/- d’informations :</a:t>
            </a:r>
          </a:p>
        </p:txBody>
      </p:sp>
      <p:sp>
        <p:nvSpPr>
          <p:cNvPr id="38" name="Rectangle 5"/>
          <p:cNvSpPr>
            <a:spLocks noChangeArrowheads="1"/>
          </p:cNvSpPr>
          <p:nvPr/>
        </p:nvSpPr>
        <p:spPr bwMode="auto">
          <a:xfrm>
            <a:off x="107487" y="1443493"/>
            <a:ext cx="2628787" cy="89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lvl="1" indent="0" algn="ctr">
              <a:lnSpc>
                <a:spcPct val="90000"/>
              </a:lnSpc>
              <a:spcBef>
                <a:spcPct val="20000"/>
              </a:spcBef>
              <a:buClr>
                <a:srgbClr val="FF0000"/>
              </a:buClr>
            </a:pPr>
            <a:r>
              <a:rPr lang="fr-FR" sz="1800" b="1" i="1" dirty="0">
                <a:solidFill>
                  <a:srgbClr val="000099"/>
                </a:solidFill>
              </a:rPr>
              <a:t>Nom de l’objet : nom de la classe</a:t>
            </a:r>
          </a:p>
          <a:p>
            <a:pPr marL="0" lvl="1" indent="0" algn="ctr">
              <a:lnSpc>
                <a:spcPct val="90000"/>
              </a:lnSpc>
              <a:spcBef>
                <a:spcPct val="20000"/>
              </a:spcBef>
              <a:buClr>
                <a:srgbClr val="FF0000"/>
              </a:buClr>
            </a:pPr>
            <a:r>
              <a:rPr lang="fr-FR" sz="1800" i="1" dirty="0">
                <a:solidFill>
                  <a:srgbClr val="000099"/>
                </a:solidFill>
              </a:rPr>
              <a:t>Souligné</a:t>
            </a:r>
          </a:p>
        </p:txBody>
      </p:sp>
      <p:sp>
        <p:nvSpPr>
          <p:cNvPr id="39" name="Rectangle 5"/>
          <p:cNvSpPr>
            <a:spLocks noChangeArrowheads="1"/>
          </p:cNvSpPr>
          <p:nvPr/>
        </p:nvSpPr>
        <p:spPr bwMode="auto">
          <a:xfrm>
            <a:off x="5650956" y="2018365"/>
            <a:ext cx="331887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lvl="1" indent="0" algn="ctr">
              <a:lnSpc>
                <a:spcPct val="90000"/>
              </a:lnSpc>
              <a:spcBef>
                <a:spcPct val="20000"/>
              </a:spcBef>
              <a:buClr>
                <a:srgbClr val="FF0000"/>
              </a:buClr>
            </a:pPr>
            <a:r>
              <a:rPr lang="fr-FR" sz="1800" b="1" i="1" dirty="0">
                <a:solidFill>
                  <a:srgbClr val="000099"/>
                </a:solidFill>
              </a:rPr>
              <a:t>Valeurs des attributs</a:t>
            </a:r>
          </a:p>
          <a:p>
            <a:pPr marL="0" lvl="1" indent="0" algn="ctr">
              <a:lnSpc>
                <a:spcPct val="90000"/>
              </a:lnSpc>
              <a:spcBef>
                <a:spcPct val="20000"/>
              </a:spcBef>
              <a:buClr>
                <a:srgbClr val="FF0000"/>
              </a:buClr>
            </a:pPr>
            <a:r>
              <a:rPr lang="fr-FR" sz="1800" i="1" dirty="0">
                <a:solidFill>
                  <a:srgbClr val="000099"/>
                </a:solidFill>
              </a:rPr>
              <a:t>Peu importe l’ordre</a:t>
            </a:r>
          </a:p>
          <a:p>
            <a:pPr marL="0" lvl="1" indent="0" algn="ctr">
              <a:lnSpc>
                <a:spcPct val="90000"/>
              </a:lnSpc>
              <a:spcBef>
                <a:spcPct val="20000"/>
              </a:spcBef>
              <a:buClr>
                <a:srgbClr val="FF0000"/>
              </a:buClr>
            </a:pPr>
            <a:r>
              <a:rPr lang="fr-FR" sz="1800" i="1" dirty="0">
                <a:solidFill>
                  <a:srgbClr val="000099"/>
                </a:solidFill>
              </a:rPr>
              <a:t>L’ensemble correspond à l’état d’un objet</a:t>
            </a:r>
          </a:p>
        </p:txBody>
      </p:sp>
      <p:cxnSp>
        <p:nvCxnSpPr>
          <p:cNvPr id="44" name="Connecteur droit avec flèche 43"/>
          <p:cNvCxnSpPr/>
          <p:nvPr/>
        </p:nvCxnSpPr>
        <p:spPr bwMode="auto">
          <a:xfrm flipH="1">
            <a:off x="5234940" y="2213357"/>
            <a:ext cx="832032" cy="43190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Accolade fermante 8"/>
          <p:cNvSpPr/>
          <p:nvPr/>
        </p:nvSpPr>
        <p:spPr bwMode="auto">
          <a:xfrm>
            <a:off x="4994950" y="2441679"/>
            <a:ext cx="224223" cy="616849"/>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i="0" u="none" strike="noStrike" cap="none" normalizeH="0" baseline="0" dirty="0">
              <a:ln>
                <a:noFill/>
              </a:ln>
              <a:noFill/>
              <a:effectLst/>
              <a:latin typeface="Times New Roman" pitchFamily="18" charset="0"/>
            </a:endParaRPr>
          </a:p>
        </p:txBody>
      </p:sp>
      <p:cxnSp>
        <p:nvCxnSpPr>
          <p:cNvPr id="52" name="Connecteur droit avec flèche 51"/>
          <p:cNvCxnSpPr/>
          <p:nvPr/>
        </p:nvCxnSpPr>
        <p:spPr bwMode="auto">
          <a:xfrm>
            <a:off x="2190949" y="1778010"/>
            <a:ext cx="378939" cy="22659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60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888" y="1857493"/>
            <a:ext cx="2463806" cy="1376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60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08" y="4306777"/>
            <a:ext cx="6294584" cy="173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271476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7373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76F84A27-0B9D-4CB4-9D2F-5C277CE81D3D}" type="slidenum">
              <a:rPr lang="fr-FR" sz="1400">
                <a:solidFill>
                  <a:srgbClr val="000099"/>
                </a:solidFill>
              </a:rPr>
              <a:pPr/>
              <a:t>41</a:t>
            </a:fld>
            <a:r>
              <a:rPr lang="fr-FR" sz="1400" dirty="0">
                <a:solidFill>
                  <a:srgbClr val="000099"/>
                </a:solidFill>
              </a:rPr>
              <a:t>)</a:t>
            </a:r>
          </a:p>
        </p:txBody>
      </p:sp>
      <p:sp>
        <p:nvSpPr>
          <p:cNvPr id="73732" name="Rectangle 2"/>
          <p:cNvSpPr>
            <a:spLocks noGrp="1" noChangeArrowheads="1"/>
          </p:cNvSpPr>
          <p:nvPr>
            <p:ph type="body" idx="1"/>
          </p:nvPr>
        </p:nvSpPr>
        <p:spPr>
          <a:xfrm>
            <a:off x="137160" y="841756"/>
            <a:ext cx="8686800" cy="954107"/>
          </a:xfrm>
        </p:spPr>
        <p:txBody>
          <a:bodyPr>
            <a:spAutoFit/>
          </a:bodyPr>
          <a:lstStyle/>
          <a:p>
            <a:r>
              <a:rPr lang="fr-FR" sz="2800" dirty="0"/>
              <a:t>Les associations entre classes permettent de créer des liens entre objets :</a:t>
            </a:r>
          </a:p>
        </p:txBody>
      </p:sp>
      <p:sp>
        <p:nvSpPr>
          <p:cNvPr id="73733" name="Rectangle 3"/>
          <p:cNvSpPr>
            <a:spLocks noGrp="1" noChangeArrowheads="1"/>
          </p:cNvSpPr>
          <p:nvPr>
            <p:ph type="title"/>
          </p:nvPr>
        </p:nvSpPr>
        <p:spPr>
          <a:xfrm>
            <a:off x="107950" y="168897"/>
            <a:ext cx="8915400" cy="462307"/>
          </a:xfrm>
          <a:noFill/>
        </p:spPr>
        <p:txBody>
          <a:bodyPr lIns="92075" tIns="46038" rIns="92075" bIns="46038"/>
          <a:lstStyle/>
          <a:p>
            <a:r>
              <a:rPr lang="fr-FR" dirty="0"/>
              <a:t>Diagrammes d’objets – concepts de base</a:t>
            </a:r>
          </a:p>
        </p:txBody>
      </p:sp>
      <p:pic>
        <p:nvPicPr>
          <p:cNvPr id="870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094" y="2081027"/>
            <a:ext cx="6699195" cy="2514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277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F6556F4-680E-42C5-9AD9-DE23D23C01C9}" type="slidenum">
              <a:rPr lang="fr-FR" sz="1400">
                <a:solidFill>
                  <a:srgbClr val="000099"/>
                </a:solidFill>
              </a:rPr>
              <a:pPr/>
              <a:t>42</a:t>
            </a:fld>
            <a:r>
              <a:rPr lang="fr-FR" sz="1400" dirty="0">
                <a:solidFill>
                  <a:srgbClr val="000099"/>
                </a:solidFill>
              </a:rPr>
              <a:t>)</a:t>
            </a:r>
          </a:p>
        </p:txBody>
      </p:sp>
      <p:sp>
        <p:nvSpPr>
          <p:cNvPr id="32772" name="Rectangle 4"/>
          <p:cNvSpPr>
            <a:spLocks noGrp="1" noChangeArrowheads="1"/>
          </p:cNvSpPr>
          <p:nvPr>
            <p:ph type="title"/>
          </p:nvPr>
        </p:nvSpPr>
        <p:spPr>
          <a:xfrm>
            <a:off x="107950" y="46038"/>
            <a:ext cx="8915400" cy="457200"/>
          </a:xfrm>
          <a:noFill/>
        </p:spPr>
        <p:txBody>
          <a:bodyPr/>
          <a:lstStyle/>
          <a:p>
            <a:r>
              <a:rPr lang="fr-FR" dirty="0"/>
              <a:t>Exercice 1</a:t>
            </a:r>
          </a:p>
        </p:txBody>
      </p:sp>
      <p:sp>
        <p:nvSpPr>
          <p:cNvPr id="32773" name="Rectangle 5"/>
          <p:cNvSpPr>
            <a:spLocks noGrp="1" noChangeArrowheads="1"/>
          </p:cNvSpPr>
          <p:nvPr>
            <p:ph type="body" idx="1"/>
          </p:nvPr>
        </p:nvSpPr>
        <p:spPr>
          <a:xfrm>
            <a:off x="39918" y="820060"/>
            <a:ext cx="9046026" cy="5478423"/>
          </a:xfrm>
        </p:spPr>
        <p:txBody>
          <a:bodyPr wrap="square">
            <a:spAutoFit/>
          </a:bodyPr>
          <a:lstStyle/>
          <a:p>
            <a:pPr>
              <a:lnSpc>
                <a:spcPct val="90000"/>
              </a:lnSpc>
            </a:pPr>
            <a:r>
              <a:rPr lang="fr-FR" sz="2800" dirty="0"/>
              <a:t>Réaliser un diagramme de classes pour représenter          les concepts suivants issus d’un système de         réservation de véhicules :</a:t>
            </a:r>
          </a:p>
          <a:p>
            <a:pPr lvl="1">
              <a:lnSpc>
                <a:spcPct val="90000"/>
              </a:lnSpc>
            </a:pPr>
            <a:r>
              <a:rPr lang="fr-FR" sz="2400" dirty="0"/>
              <a:t>Un client peut effectuer des réservations de véhicules.</a:t>
            </a:r>
          </a:p>
          <a:p>
            <a:pPr lvl="1">
              <a:lnSpc>
                <a:spcPct val="90000"/>
              </a:lnSpc>
            </a:pPr>
            <a:r>
              <a:rPr lang="fr-FR" sz="2400" dirty="0"/>
              <a:t>Chaque client est décrit par son nom, son prénom et son numéro d’inscription.</a:t>
            </a:r>
          </a:p>
          <a:p>
            <a:pPr lvl="1">
              <a:lnSpc>
                <a:spcPct val="90000"/>
              </a:lnSpc>
            </a:pPr>
            <a:r>
              <a:rPr lang="fr-FR" sz="2400" dirty="0"/>
              <a:t>Un véhicule possède un numéro d’immatriculation, une marque, une date de mise en service, une puissance fiscale, une vitesse maximale.</a:t>
            </a:r>
          </a:p>
          <a:p>
            <a:pPr lvl="1">
              <a:lnSpc>
                <a:spcPct val="90000"/>
              </a:lnSpc>
            </a:pPr>
            <a:r>
              <a:rPr lang="fr-FR" sz="2400" dirty="0"/>
              <a:t>Pour un client donné, on souhaite pouvoir calculer la puissance moyenne des véhicules qu’il réserve.</a:t>
            </a:r>
          </a:p>
          <a:p>
            <a:pPr lvl="1">
              <a:lnSpc>
                <a:spcPct val="90000"/>
              </a:lnSpc>
            </a:pPr>
            <a:endParaRPr lang="fr-FR" sz="2400" dirty="0"/>
          </a:p>
          <a:p>
            <a:pPr>
              <a:lnSpc>
                <a:spcPct val="90000"/>
              </a:lnSpc>
            </a:pPr>
            <a:r>
              <a:rPr lang="fr-FR" sz="2800" dirty="0"/>
              <a:t>Illustrer votre diagramme de classes par un diagramme d’objets.</a:t>
            </a:r>
            <a:endParaRPr lang="fr-FR" sz="2000" dirty="0"/>
          </a:p>
        </p:txBody>
      </p:sp>
      <p:pic>
        <p:nvPicPr>
          <p:cNvPr id="7" name="Picture 2" descr="Résultat de recherche d'images pour &quot;entrainement&quot;">
            <a:extLst>
              <a:ext uri="{FF2B5EF4-FFF2-40B4-BE49-F238E27FC236}">
                <a16:creationId xmlns:a16="http://schemas.microsoft.com/office/drawing/2014/main" id="{C6E76EAB-4E1F-418F-86C2-36A3238E33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46" r="18000"/>
          <a:stretch/>
        </p:blipFill>
        <p:spPr bwMode="auto">
          <a:xfrm>
            <a:off x="7788170" y="30272"/>
            <a:ext cx="1311659"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1720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1747"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CE925D7B-CD02-452A-8639-1B4B5DE292D8}" type="slidenum">
              <a:rPr lang="fr-FR" sz="1400">
                <a:solidFill>
                  <a:srgbClr val="000099"/>
                </a:solidFill>
              </a:rPr>
              <a:pPr/>
              <a:t>43</a:t>
            </a:fld>
            <a:r>
              <a:rPr lang="fr-FR" sz="1400" dirty="0">
                <a:solidFill>
                  <a:srgbClr val="000099"/>
                </a:solidFill>
              </a:rPr>
              <a:t>)</a:t>
            </a:r>
          </a:p>
        </p:txBody>
      </p:sp>
      <p:sp>
        <p:nvSpPr>
          <p:cNvPr id="31750" name="AutoShape 4">
            <a:hlinkClick r:id="rId4" action="ppaction://hlinksldjump" highlightClick="1"/>
          </p:cNvPr>
          <p:cNvSpPr>
            <a:spLocks noChangeArrowheads="1"/>
          </p:cNvSpPr>
          <p:nvPr/>
        </p:nvSpPr>
        <p:spPr bwMode="auto">
          <a:xfrm>
            <a:off x="8445500" y="5905500"/>
            <a:ext cx="522288" cy="547688"/>
          </a:xfrm>
          <a:prstGeom prst="actionButtonHome">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pic>
        <p:nvPicPr>
          <p:cNvPr id="6" name="Imag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73545" y="911492"/>
            <a:ext cx="1544613" cy="154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logo"/>
          <p:cNvPicPr>
            <a:picLocks noGrp="1" noChangeAspect="1" noChangeArrowheads="1"/>
          </p:cNvPicPr>
          <p:nvPr>
            <p:ph/>
          </p:nvPr>
        </p:nvPicPr>
        <p:blipFill>
          <a:blip r:embed="rId6">
            <a:extLst>
              <a:ext uri="{28A0092B-C50C-407E-A947-70E740481C1C}">
                <a14:useLocalDpi xmlns:a14="http://schemas.microsoft.com/office/drawing/2010/main" val="0"/>
              </a:ext>
            </a:extLst>
          </a:blip>
          <a:srcRect/>
          <a:stretch>
            <a:fillRect/>
          </a:stretch>
        </p:blipFill>
        <p:spPr>
          <a:xfrm>
            <a:off x="2738438" y="941388"/>
            <a:ext cx="3602037" cy="148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3">
            <a:extLst>
              <a:ext uri="{FF2B5EF4-FFF2-40B4-BE49-F238E27FC236}">
                <a16:creationId xmlns:a16="http://schemas.microsoft.com/office/drawing/2014/main" id="{BB3B7E3E-1E7C-491F-B138-07444C75C376}"/>
              </a:ext>
            </a:extLst>
          </p:cNvPr>
          <p:cNvSpPr txBox="1">
            <a:spLocks noChangeArrowheads="1"/>
          </p:cNvSpPr>
          <p:nvPr/>
        </p:nvSpPr>
        <p:spPr bwMode="auto">
          <a:xfrm>
            <a:off x="1013034" y="2489196"/>
            <a:ext cx="728940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fr-FR" sz="2800" b="1" dirty="0">
                <a:solidFill>
                  <a:srgbClr val="003399"/>
                </a:solidFill>
                <a:latin typeface="Arial" panose="020B0604020202020204" pitchFamily="34" charset="0"/>
              </a:rPr>
              <a:t>III</a:t>
            </a:r>
          </a:p>
          <a:p>
            <a:pPr algn="ctr" eaLnBrk="1" hangingPunct="1"/>
            <a:r>
              <a:rPr lang="fr-FR" sz="2800" b="1" dirty="0">
                <a:solidFill>
                  <a:srgbClr val="003399"/>
                </a:solidFill>
                <a:latin typeface="Arial" panose="020B0604020202020204" pitchFamily="34" charset="0"/>
              </a:rPr>
              <a:t>Le diagramme de classes et le diagramme d’objets</a:t>
            </a:r>
          </a:p>
          <a:p>
            <a:pPr algn="ctr" eaLnBrk="1" hangingPunct="1"/>
            <a:endParaRPr lang="fr-FR" sz="2800" b="1" dirty="0">
              <a:solidFill>
                <a:srgbClr val="003399"/>
              </a:solidFill>
              <a:latin typeface="Arial" panose="020B0604020202020204" pitchFamily="34" charset="0"/>
            </a:endParaRPr>
          </a:p>
          <a:p>
            <a:pPr algn="ctr" eaLnBrk="1" hangingPunct="1"/>
            <a:r>
              <a:rPr lang="fr-FR" sz="2800" b="1" dirty="0">
                <a:solidFill>
                  <a:srgbClr val="003399"/>
                </a:solidFill>
                <a:latin typeface="Arial" panose="020B0604020202020204" pitchFamily="34" charset="0"/>
              </a:rPr>
              <a:t>Concepts avancés</a:t>
            </a:r>
          </a:p>
        </p:txBody>
      </p:sp>
    </p:spTree>
    <p:custDataLst>
      <p:tags r:id="rId1"/>
    </p:custDataLst>
    <p:extLst>
      <p:ext uri="{BB962C8B-B14F-4D97-AF65-F5344CB8AC3E}">
        <p14:creationId xmlns:p14="http://schemas.microsoft.com/office/powerpoint/2010/main" val="358497082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481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53ADF8AB-A9EB-4B43-89B7-045204DB83AF}" type="slidenum">
              <a:rPr lang="fr-FR" sz="1400">
                <a:solidFill>
                  <a:srgbClr val="000099"/>
                </a:solidFill>
              </a:rPr>
              <a:pPr/>
              <a:t>44</a:t>
            </a:fld>
            <a:r>
              <a:rPr lang="fr-FR" sz="1400" dirty="0">
                <a:solidFill>
                  <a:srgbClr val="000099"/>
                </a:solidFill>
              </a:rPr>
              <a:t>)</a:t>
            </a:r>
          </a:p>
        </p:txBody>
      </p:sp>
      <p:sp>
        <p:nvSpPr>
          <p:cNvPr id="34820" name="Rectangle 17"/>
          <p:cNvSpPr>
            <a:spLocks noGrp="1" noChangeArrowheads="1"/>
          </p:cNvSpPr>
          <p:nvPr>
            <p:ph type="title"/>
          </p:nvPr>
        </p:nvSpPr>
        <p:spPr/>
        <p:txBody>
          <a:bodyPr/>
          <a:lstStyle/>
          <a:p>
            <a:r>
              <a:rPr lang="fr-FR" dirty="0"/>
              <a:t>Propriétés complètes des attributs</a:t>
            </a:r>
          </a:p>
        </p:txBody>
      </p:sp>
      <p:sp>
        <p:nvSpPr>
          <p:cNvPr id="34821" name="Rectangle 18"/>
          <p:cNvSpPr>
            <a:spLocks noGrp="1" noChangeArrowheads="1"/>
          </p:cNvSpPr>
          <p:nvPr>
            <p:ph type="body" idx="1"/>
          </p:nvPr>
        </p:nvSpPr>
        <p:spPr>
          <a:xfrm>
            <a:off x="153988" y="895350"/>
            <a:ext cx="8686800" cy="1815882"/>
          </a:xfrm>
        </p:spPr>
        <p:txBody>
          <a:bodyPr>
            <a:spAutoFit/>
          </a:bodyPr>
          <a:lstStyle/>
          <a:p>
            <a:r>
              <a:rPr lang="fr-FR" sz="2800" dirty="0"/>
              <a:t>La représentation complète d’une classe fait apparaître les attributs avec différentes caractéristiques en plus du nom (type, valeur par défaut, degré de visibilité, …), et les opérations avec leur signature complète :</a:t>
            </a:r>
          </a:p>
        </p:txBody>
      </p:sp>
      <p:pic>
        <p:nvPicPr>
          <p:cNvPr id="2" name="Image 1">
            <a:extLst>
              <a:ext uri="{FF2B5EF4-FFF2-40B4-BE49-F238E27FC236}">
                <a16:creationId xmlns:a16="http://schemas.microsoft.com/office/drawing/2014/main" id="{F38B0A2D-329E-4998-AE49-A22E79CEC59F}"/>
              </a:ext>
            </a:extLst>
          </p:cNvPr>
          <p:cNvPicPr>
            <a:picLocks noChangeAspect="1"/>
          </p:cNvPicPr>
          <p:nvPr/>
        </p:nvPicPr>
        <p:blipFill rotWithShape="1">
          <a:blip r:embed="rId3"/>
          <a:srcRect l="22307" t="22359" r="45846" b="56856"/>
          <a:stretch/>
        </p:blipFill>
        <p:spPr>
          <a:xfrm>
            <a:off x="1331741" y="3259285"/>
            <a:ext cx="6293794" cy="2189147"/>
          </a:xfrm>
          <a:prstGeom prst="rect">
            <a:avLst/>
          </a:prstGeom>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5843"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C62C4ECF-379F-4FEC-8EE0-12621A8D6A53}" type="slidenum">
              <a:rPr lang="fr-FR" sz="1400">
                <a:solidFill>
                  <a:srgbClr val="000099"/>
                </a:solidFill>
              </a:rPr>
              <a:pPr/>
              <a:t>45</a:t>
            </a:fld>
            <a:r>
              <a:rPr lang="fr-FR" sz="1400" dirty="0">
                <a:solidFill>
                  <a:srgbClr val="000099"/>
                </a:solidFill>
              </a:rPr>
              <a:t>)</a:t>
            </a:r>
          </a:p>
        </p:txBody>
      </p:sp>
      <p:sp>
        <p:nvSpPr>
          <p:cNvPr id="35844" name="Rectangle 21"/>
          <p:cNvSpPr>
            <a:spLocks noGrp="1" noChangeArrowheads="1"/>
          </p:cNvSpPr>
          <p:nvPr>
            <p:ph type="title"/>
          </p:nvPr>
        </p:nvSpPr>
        <p:spPr/>
        <p:txBody>
          <a:bodyPr/>
          <a:lstStyle/>
          <a:p>
            <a:r>
              <a:rPr lang="fr-FR" dirty="0"/>
              <a:t>Propriétés complètes des attributs</a:t>
            </a:r>
          </a:p>
        </p:txBody>
      </p:sp>
      <p:sp>
        <p:nvSpPr>
          <p:cNvPr id="35845" name="Rectangle 22"/>
          <p:cNvSpPr>
            <a:spLocks noGrp="1" noChangeArrowheads="1"/>
          </p:cNvSpPr>
          <p:nvPr>
            <p:ph type="body" idx="1"/>
          </p:nvPr>
        </p:nvSpPr>
        <p:spPr>
          <a:xfrm>
            <a:off x="222250" y="916354"/>
            <a:ext cx="8686800" cy="2486835"/>
          </a:xfrm>
        </p:spPr>
        <p:txBody>
          <a:bodyPr>
            <a:spAutoFit/>
          </a:bodyPr>
          <a:lstStyle/>
          <a:p>
            <a:pPr>
              <a:lnSpc>
                <a:spcPct val="90000"/>
              </a:lnSpc>
            </a:pPr>
            <a:r>
              <a:rPr lang="fr-FR" sz="2800" dirty="0"/>
              <a:t>La forme complète de représentation d’un attribut est la suivante :</a:t>
            </a:r>
          </a:p>
          <a:p>
            <a:pPr lvl="1">
              <a:lnSpc>
                <a:spcPct val="90000"/>
              </a:lnSpc>
              <a:buFontTx/>
              <a:buNone/>
            </a:pPr>
            <a:r>
              <a:rPr lang="fr-FR" sz="2400" dirty="0"/>
              <a:t>&lt;visibilité&gt; </a:t>
            </a:r>
            <a:r>
              <a:rPr lang="fr-FR" sz="2400" b="1" dirty="0"/>
              <a:t>&lt;</a:t>
            </a:r>
            <a:r>
              <a:rPr lang="fr-FR" sz="2400" b="1" dirty="0" err="1"/>
              <a:t>nomAttribut</a:t>
            </a:r>
            <a:r>
              <a:rPr lang="fr-FR" sz="2400" b="1" dirty="0"/>
              <a:t>&gt;</a:t>
            </a:r>
            <a:r>
              <a:rPr lang="fr-FR" sz="2400" dirty="0"/>
              <a:t> : &lt;type&gt; [</a:t>
            </a:r>
            <a:r>
              <a:rPr lang="fr-FR" sz="2400" dirty="0" err="1"/>
              <a:t>borneInf</a:t>
            </a:r>
            <a:r>
              <a:rPr lang="fr-FR" sz="2400" dirty="0"/>
              <a:t>..</a:t>
            </a:r>
            <a:r>
              <a:rPr lang="fr-FR" sz="2400" dirty="0" err="1"/>
              <a:t>borneSup</a:t>
            </a:r>
            <a:r>
              <a:rPr lang="fr-FR" sz="2400" dirty="0"/>
              <a:t>] = &lt;valeur par défaut&gt; {propriétés}</a:t>
            </a:r>
          </a:p>
          <a:p>
            <a:pPr lvl="1">
              <a:lnSpc>
                <a:spcPct val="90000"/>
              </a:lnSpc>
              <a:buFontTx/>
              <a:buNone/>
            </a:pPr>
            <a:endParaRPr lang="fr-FR" sz="2400" dirty="0"/>
          </a:p>
          <a:p>
            <a:pPr>
              <a:lnSpc>
                <a:spcPct val="90000"/>
              </a:lnSpc>
            </a:pPr>
            <a:r>
              <a:rPr lang="fr-FR" sz="2800" dirty="0"/>
              <a:t>Seul le nom est obligatoire !</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686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075C3191-F67E-477C-9A26-CDC195720BE6}" type="slidenum">
              <a:rPr lang="fr-FR" sz="1400">
                <a:solidFill>
                  <a:srgbClr val="000099"/>
                </a:solidFill>
              </a:rPr>
              <a:pPr/>
              <a:t>46</a:t>
            </a:fld>
            <a:r>
              <a:rPr lang="fr-FR" sz="1400" dirty="0">
                <a:solidFill>
                  <a:srgbClr val="000099"/>
                </a:solidFill>
              </a:rPr>
              <a:t>)</a:t>
            </a:r>
          </a:p>
        </p:txBody>
      </p:sp>
      <p:sp>
        <p:nvSpPr>
          <p:cNvPr id="36868" name="Rectangle 2"/>
          <p:cNvSpPr>
            <a:spLocks noGrp="1" noChangeArrowheads="1"/>
          </p:cNvSpPr>
          <p:nvPr>
            <p:ph type="title"/>
          </p:nvPr>
        </p:nvSpPr>
        <p:spPr>
          <a:xfrm>
            <a:off x="107950" y="166688"/>
            <a:ext cx="8915400" cy="457200"/>
          </a:xfrm>
        </p:spPr>
        <p:txBody>
          <a:bodyPr/>
          <a:lstStyle/>
          <a:p>
            <a:r>
              <a:rPr lang="fr-FR" dirty="0"/>
              <a:t>Propriétés complètes des attributs</a:t>
            </a:r>
          </a:p>
        </p:txBody>
      </p:sp>
      <p:sp>
        <p:nvSpPr>
          <p:cNvPr id="36869" name="Rectangle 3"/>
          <p:cNvSpPr>
            <a:spLocks noGrp="1" noChangeArrowheads="1"/>
          </p:cNvSpPr>
          <p:nvPr>
            <p:ph type="body" idx="1"/>
          </p:nvPr>
        </p:nvSpPr>
        <p:spPr>
          <a:xfrm>
            <a:off x="119063" y="768350"/>
            <a:ext cx="8686800" cy="4684359"/>
          </a:xfrm>
        </p:spPr>
        <p:txBody>
          <a:bodyPr>
            <a:spAutoFit/>
          </a:bodyPr>
          <a:lstStyle/>
          <a:p>
            <a:r>
              <a:rPr lang="fr-FR" sz="2800" dirty="0"/>
              <a:t>Le symbole de visibilité correspond au concept objet d’encapsulation. Il représente le degré de protection de l’attribut :</a:t>
            </a:r>
          </a:p>
          <a:p>
            <a:pPr marL="998538" lvl="2" indent="-342900">
              <a:buFont typeface="Arial" panose="020B0604020202020204" pitchFamily="34" charset="0"/>
              <a:buChar char="•"/>
            </a:pPr>
            <a:r>
              <a:rPr lang="fr-FR" dirty="0"/>
              <a:t>  </a:t>
            </a:r>
            <a:r>
              <a:rPr lang="fr-FR" b="1" dirty="0"/>
              <a:t>+</a:t>
            </a:r>
            <a:r>
              <a:rPr lang="fr-FR" dirty="0"/>
              <a:t> </a:t>
            </a:r>
            <a:r>
              <a:rPr lang="fr-FR" sz="2000" dirty="0"/>
              <a:t>: publique (accessible à toutes les autres classes)</a:t>
            </a:r>
          </a:p>
          <a:p>
            <a:pPr marL="998538" lvl="2" indent="-342900">
              <a:buFont typeface="Arial" panose="020B0604020202020204" pitchFamily="34" charset="0"/>
              <a:buChar char="•"/>
            </a:pPr>
            <a:r>
              <a:rPr lang="fr-FR" dirty="0"/>
              <a:t>  </a:t>
            </a:r>
            <a:r>
              <a:rPr lang="fr-FR" b="1" dirty="0"/>
              <a:t>#</a:t>
            </a:r>
            <a:r>
              <a:rPr lang="fr-FR" dirty="0"/>
              <a:t> </a:t>
            </a:r>
            <a:r>
              <a:rPr lang="fr-FR" sz="2000" dirty="0"/>
              <a:t>: protégé (accessibles uniquement aux sous-classes)</a:t>
            </a:r>
          </a:p>
          <a:p>
            <a:pPr marL="998538" lvl="2" indent="-342900">
              <a:buFont typeface="Arial" panose="020B0604020202020204" pitchFamily="34" charset="0"/>
              <a:buChar char="•"/>
            </a:pPr>
            <a:r>
              <a:rPr lang="fr-FR" sz="2000" dirty="0"/>
              <a:t>  ~ : paquetage (accessible uniquement aux classes du paquetage)</a:t>
            </a:r>
          </a:p>
          <a:p>
            <a:pPr marL="998538" lvl="2" indent="-342900">
              <a:buFont typeface="Arial" panose="020B0604020202020204" pitchFamily="34" charset="0"/>
              <a:buChar char="•"/>
            </a:pPr>
            <a:r>
              <a:rPr lang="fr-FR" dirty="0"/>
              <a:t>  </a:t>
            </a:r>
            <a:r>
              <a:rPr lang="fr-FR" b="1" dirty="0"/>
              <a:t>-</a:t>
            </a:r>
            <a:r>
              <a:rPr lang="fr-FR" sz="2000" dirty="0"/>
              <a:t>  : privé (inaccessible à tout objet hors de la classe)</a:t>
            </a:r>
          </a:p>
          <a:p>
            <a:pPr marL="998538" lvl="2" indent="-342900">
              <a:buFont typeface="Arial" panose="020B0604020202020204" pitchFamily="34" charset="0"/>
              <a:buChar char="•"/>
            </a:pPr>
            <a:endParaRPr lang="fr-FR" sz="2000" dirty="0"/>
          </a:p>
          <a:p>
            <a:pPr marL="998538" lvl="2" indent="-342900">
              <a:buFont typeface="Arial" panose="020B0604020202020204" pitchFamily="34" charset="0"/>
              <a:buChar char="•"/>
            </a:pPr>
            <a:endParaRPr lang="fr-FR" sz="2000" dirty="0"/>
          </a:p>
          <a:p>
            <a:pPr>
              <a:lnSpc>
                <a:spcPct val="90000"/>
              </a:lnSpc>
            </a:pPr>
            <a:r>
              <a:rPr lang="fr-FR" sz="2800" dirty="0"/>
              <a:t>La visibilité peut être précisée sur chaque attribut et sur chaque opération.</a:t>
            </a:r>
            <a:endParaRPr lang="fr-FR" sz="2400" dirty="0"/>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789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7DEE0A0C-193E-4E7F-9054-5B429EAFC58D}" type="slidenum">
              <a:rPr lang="fr-FR" sz="1400">
                <a:solidFill>
                  <a:srgbClr val="000099"/>
                </a:solidFill>
              </a:rPr>
              <a:pPr/>
              <a:t>47</a:t>
            </a:fld>
            <a:r>
              <a:rPr lang="fr-FR" sz="1400" dirty="0">
                <a:solidFill>
                  <a:srgbClr val="000099"/>
                </a:solidFill>
              </a:rPr>
              <a:t>)</a:t>
            </a:r>
          </a:p>
        </p:txBody>
      </p:sp>
      <p:sp>
        <p:nvSpPr>
          <p:cNvPr id="37892" name="Rectangle 2"/>
          <p:cNvSpPr>
            <a:spLocks noGrp="1" noChangeArrowheads="1"/>
          </p:cNvSpPr>
          <p:nvPr>
            <p:ph type="title"/>
          </p:nvPr>
        </p:nvSpPr>
        <p:spPr>
          <a:xfrm>
            <a:off x="107950" y="142875"/>
            <a:ext cx="8915400" cy="457200"/>
          </a:xfrm>
        </p:spPr>
        <p:txBody>
          <a:bodyPr/>
          <a:lstStyle/>
          <a:p>
            <a:r>
              <a:rPr lang="fr-FR" dirty="0"/>
              <a:t>Propriétés complètes des attributs</a:t>
            </a:r>
          </a:p>
        </p:txBody>
      </p:sp>
      <p:sp>
        <p:nvSpPr>
          <p:cNvPr id="37893" name="Rectangle 117"/>
          <p:cNvSpPr>
            <a:spLocks noChangeArrowheads="1"/>
          </p:cNvSpPr>
          <p:nvPr/>
        </p:nvSpPr>
        <p:spPr bwMode="auto">
          <a:xfrm>
            <a:off x="177800" y="776844"/>
            <a:ext cx="8845550" cy="2560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37795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rgbClr val="FF0000"/>
              </a:buClr>
              <a:buFont typeface="Symbol" panose="05050102010706020507" pitchFamily="18" charset="2"/>
              <a:buChar char="¨"/>
            </a:pPr>
            <a:r>
              <a:rPr lang="fr-FR" sz="2800" dirty="0">
                <a:solidFill>
                  <a:srgbClr val="000099"/>
                </a:solidFill>
              </a:rPr>
              <a:t>Le type permet de fixer l’ensemble des valeurs possibles que peut prendre un attribut.</a:t>
            </a:r>
          </a:p>
          <a:p>
            <a:pPr>
              <a:lnSpc>
                <a:spcPct val="90000"/>
              </a:lnSpc>
              <a:spcBef>
                <a:spcPct val="20000"/>
              </a:spcBef>
              <a:buClr>
                <a:srgbClr val="FF0000"/>
              </a:buClr>
              <a:buFont typeface="Symbol" panose="05050102010706020507" pitchFamily="18" charset="2"/>
              <a:buChar char="¨"/>
            </a:pPr>
            <a:r>
              <a:rPr lang="fr-FR" sz="2800" dirty="0">
                <a:solidFill>
                  <a:srgbClr val="000099"/>
                </a:solidFill>
              </a:rPr>
              <a:t>Il peut s’agir :</a:t>
            </a:r>
          </a:p>
          <a:p>
            <a:pPr lvl="1">
              <a:lnSpc>
                <a:spcPct val="90000"/>
              </a:lnSpc>
              <a:spcBef>
                <a:spcPct val="20000"/>
              </a:spcBef>
              <a:buClr>
                <a:srgbClr val="FF0000"/>
              </a:buClr>
              <a:buFontTx/>
              <a:buChar char="•"/>
            </a:pPr>
            <a:r>
              <a:rPr lang="fr-FR" dirty="0">
                <a:solidFill>
                  <a:srgbClr val="000099"/>
                </a:solidFill>
              </a:rPr>
              <a:t>d’un type standard : </a:t>
            </a:r>
            <a:r>
              <a:rPr lang="fr-FR" dirty="0" err="1">
                <a:solidFill>
                  <a:srgbClr val="000099"/>
                </a:solidFill>
              </a:rPr>
              <a:t>integer</a:t>
            </a:r>
            <a:r>
              <a:rPr lang="fr-FR" dirty="0">
                <a:solidFill>
                  <a:srgbClr val="000099"/>
                </a:solidFill>
              </a:rPr>
              <a:t>, string, </a:t>
            </a:r>
            <a:r>
              <a:rPr lang="fr-FR" dirty="0" err="1">
                <a:solidFill>
                  <a:srgbClr val="000099"/>
                </a:solidFill>
              </a:rPr>
              <a:t>boolean</a:t>
            </a:r>
            <a:r>
              <a:rPr lang="fr-FR" dirty="0">
                <a:solidFill>
                  <a:srgbClr val="000099"/>
                </a:solidFill>
              </a:rPr>
              <a:t>, real</a:t>
            </a:r>
            <a:endParaRPr lang="fr-FR" sz="2000" dirty="0">
              <a:solidFill>
                <a:srgbClr val="000099"/>
              </a:solidFill>
            </a:endParaRPr>
          </a:p>
          <a:p>
            <a:pPr lvl="1">
              <a:lnSpc>
                <a:spcPct val="90000"/>
              </a:lnSpc>
              <a:spcBef>
                <a:spcPct val="20000"/>
              </a:spcBef>
              <a:buClr>
                <a:srgbClr val="FF0000"/>
              </a:buClr>
              <a:buFontTx/>
              <a:buChar char="•"/>
            </a:pPr>
            <a:r>
              <a:rPr lang="fr-FR" dirty="0">
                <a:solidFill>
                  <a:srgbClr val="000099"/>
                </a:solidFill>
              </a:rPr>
              <a:t>d’une classe : on préfèrera très souvent utiliser une association</a:t>
            </a:r>
          </a:p>
          <a:p>
            <a:pPr lvl="1">
              <a:lnSpc>
                <a:spcPct val="90000"/>
              </a:lnSpc>
              <a:spcBef>
                <a:spcPct val="20000"/>
              </a:spcBef>
              <a:buClr>
                <a:srgbClr val="FF0000"/>
              </a:buClr>
              <a:buFontTx/>
              <a:buChar char="•"/>
            </a:pPr>
            <a:endParaRPr lang="fr-FR" dirty="0">
              <a:solidFill>
                <a:srgbClr val="000099"/>
              </a:solidFill>
            </a:endParaRPr>
          </a:p>
        </p:txBody>
      </p:sp>
      <p:pic>
        <p:nvPicPr>
          <p:cNvPr id="2" name="Image 1">
            <a:extLst>
              <a:ext uri="{FF2B5EF4-FFF2-40B4-BE49-F238E27FC236}">
                <a16:creationId xmlns:a16="http://schemas.microsoft.com/office/drawing/2014/main" id="{4D1CAA60-0662-49A1-A9A9-E535112F2210}"/>
              </a:ext>
            </a:extLst>
          </p:cNvPr>
          <p:cNvPicPr>
            <a:picLocks noChangeAspect="1"/>
          </p:cNvPicPr>
          <p:nvPr/>
        </p:nvPicPr>
        <p:blipFill rotWithShape="1">
          <a:blip r:embed="rId3"/>
          <a:srcRect l="18706" t="9234" r="41699" b="53817"/>
          <a:stretch/>
        </p:blipFill>
        <p:spPr>
          <a:xfrm>
            <a:off x="3243605" y="2991737"/>
            <a:ext cx="5776016" cy="2872682"/>
          </a:xfrm>
          <a:prstGeom prst="rect">
            <a:avLst/>
          </a:prstGeom>
        </p:spPr>
      </p:pic>
      <p:sp>
        <p:nvSpPr>
          <p:cNvPr id="7" name="Rectangle 5">
            <a:extLst>
              <a:ext uri="{FF2B5EF4-FFF2-40B4-BE49-F238E27FC236}">
                <a16:creationId xmlns:a16="http://schemas.microsoft.com/office/drawing/2014/main" id="{15B0E4B2-29E2-4079-8D3A-1A36C181290F}"/>
              </a:ext>
            </a:extLst>
          </p:cNvPr>
          <p:cNvSpPr>
            <a:spLocks noChangeArrowheads="1"/>
          </p:cNvSpPr>
          <p:nvPr/>
        </p:nvSpPr>
        <p:spPr bwMode="auto">
          <a:xfrm>
            <a:off x="122019" y="4479322"/>
            <a:ext cx="2367964" cy="84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lvl="1" indent="0" algn="ctr">
              <a:lnSpc>
                <a:spcPct val="90000"/>
              </a:lnSpc>
              <a:spcBef>
                <a:spcPct val="20000"/>
              </a:spcBef>
              <a:buClr>
                <a:srgbClr val="FF0000"/>
              </a:buClr>
            </a:pPr>
            <a:r>
              <a:rPr lang="fr-FR" sz="1800" b="1" i="1" dirty="0">
                <a:solidFill>
                  <a:srgbClr val="000099"/>
                </a:solidFill>
              </a:rPr>
              <a:t>Préférez l’association et supprimez l’attribut « </a:t>
            </a:r>
            <a:r>
              <a:rPr lang="fr-FR" sz="1800" b="1" i="1" dirty="0" err="1">
                <a:solidFill>
                  <a:srgbClr val="000099"/>
                </a:solidFill>
              </a:rPr>
              <a:t>proprietaire</a:t>
            </a:r>
            <a:r>
              <a:rPr lang="fr-FR" sz="1800" b="1" i="1" dirty="0">
                <a:solidFill>
                  <a:srgbClr val="000099"/>
                </a:solidFill>
              </a:rPr>
              <a:t> » !</a:t>
            </a:r>
            <a:endParaRPr lang="fr-FR" sz="1800" i="1" dirty="0">
              <a:solidFill>
                <a:srgbClr val="000099"/>
              </a:solidFill>
            </a:endParaRPr>
          </a:p>
        </p:txBody>
      </p:sp>
      <p:cxnSp>
        <p:nvCxnSpPr>
          <p:cNvPr id="8" name="Connecteur droit avec flèche 7">
            <a:extLst>
              <a:ext uri="{FF2B5EF4-FFF2-40B4-BE49-F238E27FC236}">
                <a16:creationId xmlns:a16="http://schemas.microsoft.com/office/drawing/2014/main" id="{BEC9C77A-A963-4BAB-9DFD-DE968019E7A8}"/>
              </a:ext>
            </a:extLst>
          </p:cNvPr>
          <p:cNvCxnSpPr>
            <a:cxnSpLocks/>
          </p:cNvCxnSpPr>
          <p:nvPr/>
        </p:nvCxnSpPr>
        <p:spPr bwMode="auto">
          <a:xfrm>
            <a:off x="2545764" y="5018005"/>
            <a:ext cx="694112"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Connecteur droit avec flèche 9">
            <a:extLst>
              <a:ext uri="{FF2B5EF4-FFF2-40B4-BE49-F238E27FC236}">
                <a16:creationId xmlns:a16="http://schemas.microsoft.com/office/drawing/2014/main" id="{4F18C785-6527-4D46-8726-59FDC79B01DC}"/>
              </a:ext>
            </a:extLst>
          </p:cNvPr>
          <p:cNvCxnSpPr>
            <a:cxnSpLocks/>
          </p:cNvCxnSpPr>
          <p:nvPr/>
        </p:nvCxnSpPr>
        <p:spPr bwMode="auto">
          <a:xfrm>
            <a:off x="2489983" y="5190978"/>
            <a:ext cx="1744392" cy="1097280"/>
          </a:xfrm>
          <a:prstGeom prst="straightConnector1">
            <a:avLst/>
          </a:prstGeom>
          <a:solidFill>
            <a:schemeClr val="accent1"/>
          </a:solidFill>
          <a:ln w="9525"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Connecteur droit avec flèche 16">
            <a:extLst>
              <a:ext uri="{FF2B5EF4-FFF2-40B4-BE49-F238E27FC236}">
                <a16:creationId xmlns:a16="http://schemas.microsoft.com/office/drawing/2014/main" id="{EC761E87-5C6E-45BE-B726-B974D2733078}"/>
              </a:ext>
            </a:extLst>
          </p:cNvPr>
          <p:cNvCxnSpPr>
            <a:cxnSpLocks/>
          </p:cNvCxnSpPr>
          <p:nvPr/>
        </p:nvCxnSpPr>
        <p:spPr bwMode="auto">
          <a:xfrm flipV="1">
            <a:off x="4987997" y="5319552"/>
            <a:ext cx="798441" cy="96870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Connecteur droit avec flèche 19">
            <a:extLst>
              <a:ext uri="{FF2B5EF4-FFF2-40B4-BE49-F238E27FC236}">
                <a16:creationId xmlns:a16="http://schemas.microsoft.com/office/drawing/2014/main" id="{F46BE1D2-3155-4EE9-B250-890BE14BF491}"/>
              </a:ext>
            </a:extLst>
          </p:cNvPr>
          <p:cNvCxnSpPr>
            <a:cxnSpLocks/>
          </p:cNvCxnSpPr>
          <p:nvPr/>
        </p:nvCxnSpPr>
        <p:spPr bwMode="auto">
          <a:xfrm>
            <a:off x="4219963" y="6288258"/>
            <a:ext cx="768034" cy="0"/>
          </a:xfrm>
          <a:prstGeom prst="straightConnector1">
            <a:avLst/>
          </a:prstGeom>
          <a:solidFill>
            <a:schemeClr val="accent1"/>
          </a:solidFill>
          <a:ln w="9525"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789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7DEE0A0C-193E-4E7F-9054-5B429EAFC58D}" type="slidenum">
              <a:rPr lang="fr-FR" sz="1400">
                <a:solidFill>
                  <a:srgbClr val="000099"/>
                </a:solidFill>
              </a:rPr>
              <a:pPr/>
              <a:t>48</a:t>
            </a:fld>
            <a:r>
              <a:rPr lang="fr-FR" sz="1400" dirty="0">
                <a:solidFill>
                  <a:srgbClr val="000099"/>
                </a:solidFill>
              </a:rPr>
              <a:t>)</a:t>
            </a:r>
          </a:p>
        </p:txBody>
      </p:sp>
      <p:sp>
        <p:nvSpPr>
          <p:cNvPr id="37892" name="Rectangle 2"/>
          <p:cNvSpPr>
            <a:spLocks noGrp="1" noChangeArrowheads="1"/>
          </p:cNvSpPr>
          <p:nvPr>
            <p:ph type="title"/>
          </p:nvPr>
        </p:nvSpPr>
        <p:spPr>
          <a:xfrm>
            <a:off x="107950" y="142875"/>
            <a:ext cx="8915400" cy="457200"/>
          </a:xfrm>
        </p:spPr>
        <p:txBody>
          <a:bodyPr/>
          <a:lstStyle/>
          <a:p>
            <a:r>
              <a:rPr lang="fr-FR" dirty="0"/>
              <a:t>Propriétés complètes des attributs</a:t>
            </a:r>
          </a:p>
        </p:txBody>
      </p:sp>
      <p:sp>
        <p:nvSpPr>
          <p:cNvPr id="37893" name="Rectangle 117"/>
          <p:cNvSpPr>
            <a:spLocks noChangeArrowheads="1"/>
          </p:cNvSpPr>
          <p:nvPr/>
        </p:nvSpPr>
        <p:spPr bwMode="auto">
          <a:xfrm>
            <a:off x="177800" y="776844"/>
            <a:ext cx="8845550" cy="5607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37795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rgbClr val="FF0000"/>
              </a:buClr>
              <a:buFont typeface="Symbol" panose="05050102010706020507" pitchFamily="18" charset="2"/>
              <a:buChar char="¨"/>
            </a:pPr>
            <a:r>
              <a:rPr lang="fr-FR" sz="2800" dirty="0">
                <a:solidFill>
                  <a:srgbClr val="000099"/>
                </a:solidFill>
              </a:rPr>
              <a:t>Un attribut peut prendre plusieurs valeurs.</a:t>
            </a:r>
          </a:p>
          <a:p>
            <a:pPr>
              <a:lnSpc>
                <a:spcPct val="90000"/>
              </a:lnSpc>
              <a:spcBef>
                <a:spcPct val="20000"/>
              </a:spcBef>
              <a:buClr>
                <a:srgbClr val="FF0000"/>
              </a:buClr>
              <a:buFont typeface="Symbol" panose="05050102010706020507" pitchFamily="18" charset="2"/>
              <a:buChar char="¨"/>
            </a:pPr>
            <a:endParaRPr lang="fr-FR" sz="2800" dirty="0">
              <a:solidFill>
                <a:srgbClr val="000099"/>
              </a:solidFill>
            </a:endParaRPr>
          </a:p>
          <a:p>
            <a:pPr>
              <a:lnSpc>
                <a:spcPct val="90000"/>
              </a:lnSpc>
              <a:spcBef>
                <a:spcPct val="20000"/>
              </a:spcBef>
              <a:buClr>
                <a:srgbClr val="FF0000"/>
              </a:buClr>
              <a:buFont typeface="Symbol" panose="05050102010706020507" pitchFamily="18" charset="2"/>
              <a:buChar char="¨"/>
            </a:pPr>
            <a:r>
              <a:rPr lang="fr-FR" sz="2800" dirty="0">
                <a:solidFill>
                  <a:srgbClr val="000099"/>
                </a:solidFill>
              </a:rPr>
              <a:t>Il est alors possible de préciser le nombre minimal et le nombre maximal de valeurs que peut prendre l’attribut.</a:t>
            </a:r>
          </a:p>
          <a:p>
            <a:pPr>
              <a:lnSpc>
                <a:spcPct val="90000"/>
              </a:lnSpc>
              <a:spcBef>
                <a:spcPct val="20000"/>
              </a:spcBef>
              <a:buClr>
                <a:srgbClr val="FF0000"/>
              </a:buClr>
              <a:buFont typeface="Symbol" panose="05050102010706020507" pitchFamily="18" charset="2"/>
              <a:buChar char="¨"/>
            </a:pPr>
            <a:endParaRPr lang="fr-FR" sz="2800" dirty="0">
              <a:solidFill>
                <a:srgbClr val="000099"/>
              </a:solidFill>
              <a:highlight>
                <a:srgbClr val="FFFF00"/>
              </a:highlight>
            </a:endParaRPr>
          </a:p>
          <a:p>
            <a:pPr>
              <a:lnSpc>
                <a:spcPct val="90000"/>
              </a:lnSpc>
              <a:spcBef>
                <a:spcPct val="20000"/>
              </a:spcBef>
              <a:buClr>
                <a:srgbClr val="FF0000"/>
              </a:buClr>
              <a:buFont typeface="Symbol" panose="05050102010706020507" pitchFamily="18" charset="2"/>
              <a:buChar char="¨"/>
            </a:pPr>
            <a:endParaRPr lang="fr-FR" sz="2800" dirty="0">
              <a:solidFill>
                <a:srgbClr val="000099"/>
              </a:solidFill>
              <a:highlight>
                <a:srgbClr val="FFFF00"/>
              </a:highlight>
            </a:endParaRPr>
          </a:p>
          <a:p>
            <a:pPr>
              <a:lnSpc>
                <a:spcPct val="90000"/>
              </a:lnSpc>
              <a:spcBef>
                <a:spcPct val="20000"/>
              </a:spcBef>
              <a:buClr>
                <a:srgbClr val="FF0000"/>
              </a:buClr>
              <a:buFont typeface="Symbol" panose="05050102010706020507" pitchFamily="18" charset="2"/>
              <a:buChar char="¨"/>
            </a:pPr>
            <a:endParaRPr lang="fr-FR" sz="2800" dirty="0">
              <a:solidFill>
                <a:srgbClr val="000099"/>
              </a:solidFill>
              <a:highlight>
                <a:srgbClr val="FFFF00"/>
              </a:highlight>
            </a:endParaRPr>
          </a:p>
          <a:p>
            <a:pPr>
              <a:lnSpc>
                <a:spcPct val="90000"/>
              </a:lnSpc>
              <a:spcBef>
                <a:spcPct val="20000"/>
              </a:spcBef>
              <a:buClr>
                <a:srgbClr val="FF0000"/>
              </a:buClr>
              <a:buFont typeface="Symbol" panose="05050102010706020507" pitchFamily="18" charset="2"/>
              <a:buChar char="¨"/>
            </a:pPr>
            <a:endParaRPr lang="fr-FR" sz="2800" dirty="0">
              <a:solidFill>
                <a:srgbClr val="000099"/>
              </a:solidFill>
              <a:highlight>
                <a:srgbClr val="FFFF00"/>
              </a:highlight>
            </a:endParaRPr>
          </a:p>
          <a:p>
            <a:pPr>
              <a:lnSpc>
                <a:spcPct val="90000"/>
              </a:lnSpc>
              <a:spcBef>
                <a:spcPct val="20000"/>
              </a:spcBef>
              <a:buClr>
                <a:srgbClr val="FF0000"/>
              </a:buClr>
              <a:buFont typeface="Symbol" panose="05050102010706020507" pitchFamily="18" charset="2"/>
              <a:buChar char="¨"/>
            </a:pPr>
            <a:endParaRPr lang="fr-FR" sz="2800" dirty="0">
              <a:solidFill>
                <a:srgbClr val="000099"/>
              </a:solidFill>
              <a:highlight>
                <a:srgbClr val="FFFF00"/>
              </a:highlight>
            </a:endParaRPr>
          </a:p>
          <a:p>
            <a:pPr>
              <a:lnSpc>
                <a:spcPct val="90000"/>
              </a:lnSpc>
              <a:spcBef>
                <a:spcPct val="20000"/>
              </a:spcBef>
              <a:buClr>
                <a:srgbClr val="FF0000"/>
              </a:buClr>
              <a:buFont typeface="Symbol" panose="05050102010706020507" pitchFamily="18" charset="2"/>
              <a:buChar char="¨"/>
            </a:pPr>
            <a:endParaRPr lang="fr-FR" sz="2800" dirty="0">
              <a:solidFill>
                <a:srgbClr val="000099"/>
              </a:solidFill>
              <a:highlight>
                <a:srgbClr val="FFFF00"/>
              </a:highlight>
            </a:endParaRPr>
          </a:p>
          <a:p>
            <a:pPr>
              <a:lnSpc>
                <a:spcPct val="90000"/>
              </a:lnSpc>
              <a:spcBef>
                <a:spcPct val="20000"/>
              </a:spcBef>
              <a:buClr>
                <a:srgbClr val="FF0000"/>
              </a:buClr>
              <a:buFont typeface="Symbol" panose="05050102010706020507" pitchFamily="18" charset="2"/>
              <a:buChar char="¨"/>
            </a:pPr>
            <a:endParaRPr lang="fr-FR" sz="2800" dirty="0">
              <a:solidFill>
                <a:srgbClr val="000099"/>
              </a:solidFill>
              <a:highlight>
                <a:srgbClr val="FFFF00"/>
              </a:highlight>
            </a:endParaRPr>
          </a:p>
          <a:p>
            <a:pPr>
              <a:lnSpc>
                <a:spcPct val="90000"/>
              </a:lnSpc>
              <a:spcBef>
                <a:spcPct val="20000"/>
              </a:spcBef>
              <a:buClr>
                <a:srgbClr val="FF0000"/>
              </a:buClr>
              <a:buFont typeface="Symbol" panose="05050102010706020507" pitchFamily="18" charset="2"/>
              <a:buChar char="¨"/>
            </a:pPr>
            <a:r>
              <a:rPr lang="fr-FR" sz="2800" dirty="0">
                <a:solidFill>
                  <a:srgbClr val="000099"/>
                </a:solidFill>
              </a:rPr>
              <a:t>En l’absence d’indication, la valeur est unique ([1..1]).</a:t>
            </a:r>
            <a:endParaRPr lang="fr-FR" dirty="0">
              <a:solidFill>
                <a:srgbClr val="000099"/>
              </a:solidFill>
            </a:endParaRPr>
          </a:p>
        </p:txBody>
      </p:sp>
      <p:pic>
        <p:nvPicPr>
          <p:cNvPr id="2" name="Image 1">
            <a:extLst>
              <a:ext uri="{FF2B5EF4-FFF2-40B4-BE49-F238E27FC236}">
                <a16:creationId xmlns:a16="http://schemas.microsoft.com/office/drawing/2014/main" id="{ADA2C158-7347-4B4F-9C34-8139E750AF0F}"/>
              </a:ext>
            </a:extLst>
          </p:cNvPr>
          <p:cNvPicPr>
            <a:picLocks noChangeAspect="1"/>
          </p:cNvPicPr>
          <p:nvPr/>
        </p:nvPicPr>
        <p:blipFill rotWithShape="1">
          <a:blip r:embed="rId3"/>
          <a:srcRect l="24154" t="50361" r="63539" b="30298"/>
          <a:stretch/>
        </p:blipFill>
        <p:spPr>
          <a:xfrm>
            <a:off x="3575538" y="2789187"/>
            <a:ext cx="3577810" cy="2996416"/>
          </a:xfrm>
          <a:prstGeom prst="rect">
            <a:avLst/>
          </a:prstGeom>
        </p:spPr>
      </p:pic>
      <p:sp>
        <p:nvSpPr>
          <p:cNvPr id="7" name="Rectangle 5">
            <a:extLst>
              <a:ext uri="{FF2B5EF4-FFF2-40B4-BE49-F238E27FC236}">
                <a16:creationId xmlns:a16="http://schemas.microsoft.com/office/drawing/2014/main" id="{E511A7CE-EC20-44B8-9A59-1D3C89B6C025}"/>
              </a:ext>
            </a:extLst>
          </p:cNvPr>
          <p:cNvSpPr>
            <a:spLocks noChangeArrowheads="1"/>
          </p:cNvSpPr>
          <p:nvPr/>
        </p:nvSpPr>
        <p:spPr bwMode="auto">
          <a:xfrm>
            <a:off x="177800" y="3553062"/>
            <a:ext cx="2579469"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lvl="1" indent="0" algn="ctr">
              <a:lnSpc>
                <a:spcPct val="90000"/>
              </a:lnSpc>
              <a:spcBef>
                <a:spcPct val="20000"/>
              </a:spcBef>
              <a:buClr>
                <a:srgbClr val="FF0000"/>
              </a:buClr>
            </a:pPr>
            <a:r>
              <a:rPr lang="fr-FR" sz="1800" b="1" i="1" dirty="0">
                <a:solidFill>
                  <a:srgbClr val="000099"/>
                </a:solidFill>
              </a:rPr>
              <a:t>On spécifie ici qu’une personne possède entre 1 et 3 noms et 0 à plusieurs prénoms</a:t>
            </a:r>
            <a:endParaRPr lang="fr-FR" sz="1800" i="1" dirty="0">
              <a:solidFill>
                <a:srgbClr val="000099"/>
              </a:solidFill>
            </a:endParaRPr>
          </a:p>
        </p:txBody>
      </p:sp>
      <p:cxnSp>
        <p:nvCxnSpPr>
          <p:cNvPr id="8" name="Connecteur droit avec flèche 7">
            <a:extLst>
              <a:ext uri="{FF2B5EF4-FFF2-40B4-BE49-F238E27FC236}">
                <a16:creationId xmlns:a16="http://schemas.microsoft.com/office/drawing/2014/main" id="{B92E370B-72DA-432C-8D85-3A1FF9FDB074}"/>
              </a:ext>
            </a:extLst>
          </p:cNvPr>
          <p:cNvCxnSpPr>
            <a:cxnSpLocks/>
          </p:cNvCxnSpPr>
          <p:nvPr/>
        </p:nvCxnSpPr>
        <p:spPr bwMode="auto">
          <a:xfrm>
            <a:off x="2881426" y="4103606"/>
            <a:ext cx="694112"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4727067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891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F3384A43-5B7E-4938-8C30-21DF7B06B072}" type="slidenum">
              <a:rPr lang="fr-FR" sz="1400">
                <a:solidFill>
                  <a:srgbClr val="000099"/>
                </a:solidFill>
              </a:rPr>
              <a:pPr/>
              <a:t>49</a:t>
            </a:fld>
            <a:r>
              <a:rPr lang="fr-FR" sz="1400" dirty="0">
                <a:solidFill>
                  <a:srgbClr val="000099"/>
                </a:solidFill>
              </a:rPr>
              <a:t>)</a:t>
            </a:r>
          </a:p>
        </p:txBody>
      </p:sp>
      <p:sp>
        <p:nvSpPr>
          <p:cNvPr id="38916" name="Rectangle 2"/>
          <p:cNvSpPr>
            <a:spLocks noGrp="1" noChangeArrowheads="1"/>
          </p:cNvSpPr>
          <p:nvPr>
            <p:ph type="title"/>
          </p:nvPr>
        </p:nvSpPr>
        <p:spPr/>
        <p:txBody>
          <a:bodyPr/>
          <a:lstStyle/>
          <a:p>
            <a:r>
              <a:rPr lang="fr-FR" dirty="0"/>
              <a:t>Propriétés complètes des attributs</a:t>
            </a:r>
          </a:p>
        </p:txBody>
      </p:sp>
      <p:sp>
        <p:nvSpPr>
          <p:cNvPr id="38917" name="Rectangle 3"/>
          <p:cNvSpPr>
            <a:spLocks noGrp="1" noChangeArrowheads="1"/>
          </p:cNvSpPr>
          <p:nvPr>
            <p:ph type="body" idx="1"/>
          </p:nvPr>
        </p:nvSpPr>
        <p:spPr>
          <a:xfrm>
            <a:off x="175064" y="844060"/>
            <a:ext cx="8686800" cy="1384995"/>
          </a:xfrm>
        </p:spPr>
        <p:txBody>
          <a:bodyPr>
            <a:spAutoFit/>
          </a:bodyPr>
          <a:lstStyle/>
          <a:p>
            <a:r>
              <a:rPr lang="fr-FR" sz="2800" dirty="0"/>
              <a:t>Une valeur par défaut peut être précisée sur un attribut. Cette valeur est affectée à l’attribut à la création des instances de la classe.</a:t>
            </a:r>
          </a:p>
        </p:txBody>
      </p:sp>
      <p:sp>
        <p:nvSpPr>
          <p:cNvPr id="38918" name="Rectangle 7"/>
          <p:cNvSpPr>
            <a:spLocks noChangeArrowheads="1"/>
          </p:cNvSpPr>
          <p:nvPr/>
        </p:nvSpPr>
        <p:spPr bwMode="auto">
          <a:xfrm>
            <a:off x="3036888" y="3538538"/>
            <a:ext cx="91440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pic>
        <p:nvPicPr>
          <p:cNvPr id="2" name="Image 1">
            <a:extLst>
              <a:ext uri="{FF2B5EF4-FFF2-40B4-BE49-F238E27FC236}">
                <a16:creationId xmlns:a16="http://schemas.microsoft.com/office/drawing/2014/main" id="{1B732A88-140D-4740-BD6F-0416863C61A2}"/>
              </a:ext>
            </a:extLst>
          </p:cNvPr>
          <p:cNvPicPr>
            <a:picLocks noChangeAspect="1"/>
          </p:cNvPicPr>
          <p:nvPr/>
        </p:nvPicPr>
        <p:blipFill rotWithShape="1">
          <a:blip r:embed="rId3"/>
          <a:srcRect l="21230" t="22937" r="44771" b="54835"/>
          <a:stretch/>
        </p:blipFill>
        <p:spPr>
          <a:xfrm>
            <a:off x="831998" y="2585145"/>
            <a:ext cx="7429203" cy="2588456"/>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Espace réservé du pied de page 1"/>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9219" name="Espace réservé du numéro de diapositive 2"/>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D64F467D-70AB-47D7-B3EC-08F925367073}" type="slidenum">
              <a:rPr lang="fr-FR" sz="1400">
                <a:solidFill>
                  <a:srgbClr val="000099"/>
                </a:solidFill>
              </a:rPr>
              <a:pPr/>
              <a:t>5</a:t>
            </a:fld>
            <a:r>
              <a:rPr lang="fr-FR" sz="1400" dirty="0">
                <a:solidFill>
                  <a:srgbClr val="000099"/>
                </a:solidFill>
              </a:rPr>
              <a:t>)</a:t>
            </a:r>
          </a:p>
        </p:txBody>
      </p:sp>
      <p:sp>
        <p:nvSpPr>
          <p:cNvPr id="9221" name="Rectangle 3"/>
          <p:cNvSpPr>
            <a:spLocks noGrp="1" noChangeArrowheads="1"/>
          </p:cNvSpPr>
          <p:nvPr>
            <p:ph type="title" idx="4294967295"/>
          </p:nvPr>
        </p:nvSpPr>
        <p:spPr>
          <a:xfrm>
            <a:off x="79375" y="93663"/>
            <a:ext cx="8894763" cy="457200"/>
          </a:xfrm>
          <a:extLst>
            <a:ext uri="{909E8E84-426E-40DD-AFC4-6F175D3DCCD1}">
              <a14:hiddenFill xmlns:a14="http://schemas.microsoft.com/office/drawing/2010/main">
                <a:solidFill>
                  <a:schemeClr val="accent1"/>
                </a:solidFill>
              </a14:hiddenFill>
            </a:ext>
          </a:extLst>
        </p:spPr>
        <p:txBody>
          <a:bodyPr/>
          <a:lstStyle/>
          <a:p>
            <a:r>
              <a:rPr lang="fr-FR"/>
              <a:t>UML C’est quoi exactement ?</a:t>
            </a:r>
          </a:p>
        </p:txBody>
      </p:sp>
      <p:sp>
        <p:nvSpPr>
          <p:cNvPr id="9223" name="Rectangle 5"/>
          <p:cNvSpPr>
            <a:spLocks noChangeArrowheads="1"/>
          </p:cNvSpPr>
          <p:nvPr/>
        </p:nvSpPr>
        <p:spPr bwMode="auto">
          <a:xfrm>
            <a:off x="43384" y="726010"/>
            <a:ext cx="9063038"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rgbClr val="FF0000"/>
              </a:buClr>
              <a:buFont typeface="Symbol" panose="05050102010706020507" pitchFamily="18" charset="2"/>
              <a:buChar char="¨"/>
            </a:pPr>
            <a:r>
              <a:rPr lang="fr-FR" sz="2800" dirty="0">
                <a:solidFill>
                  <a:srgbClr val="000099"/>
                </a:solidFill>
              </a:rPr>
              <a:t>En informatique aussi, les systèmes peuvent être complexes !</a:t>
            </a:r>
          </a:p>
          <a:p>
            <a:pPr>
              <a:lnSpc>
                <a:spcPct val="90000"/>
              </a:lnSpc>
              <a:spcBef>
                <a:spcPct val="20000"/>
              </a:spcBef>
              <a:buClr>
                <a:srgbClr val="FF0000"/>
              </a:buClr>
              <a:buFont typeface="Symbol" panose="05050102010706020507" pitchFamily="18" charset="2"/>
              <a:buChar char="¨"/>
            </a:pPr>
            <a:endParaRPr lang="fr-FR" sz="2800" dirty="0">
              <a:solidFill>
                <a:srgbClr val="000099"/>
              </a:solidFill>
            </a:endParaRPr>
          </a:p>
          <a:p>
            <a:pPr>
              <a:lnSpc>
                <a:spcPct val="90000"/>
              </a:lnSpc>
              <a:spcBef>
                <a:spcPct val="20000"/>
              </a:spcBef>
              <a:buClr>
                <a:srgbClr val="FF0000"/>
              </a:buClr>
              <a:buFont typeface="Symbol" panose="05050102010706020507" pitchFamily="18" charset="2"/>
              <a:buChar char="¨"/>
            </a:pPr>
            <a:r>
              <a:rPr lang="fr-FR" sz="2800" dirty="0">
                <a:solidFill>
                  <a:srgbClr val="000099"/>
                </a:solidFill>
              </a:rPr>
              <a:t>Il devient alors nécessaire, quelque soit la démarche choisie, de faire des représentations – pour un point de vue particulier – du système que l’on construit.</a:t>
            </a:r>
          </a:p>
          <a:p>
            <a:pPr>
              <a:lnSpc>
                <a:spcPct val="90000"/>
              </a:lnSpc>
              <a:spcBef>
                <a:spcPct val="20000"/>
              </a:spcBef>
              <a:buClr>
                <a:srgbClr val="FF0000"/>
              </a:buClr>
              <a:buFont typeface="Symbol" panose="05050102010706020507" pitchFamily="18" charset="2"/>
              <a:buChar char="¨"/>
            </a:pPr>
            <a:endParaRPr lang="fr-FR" sz="2800" dirty="0">
              <a:solidFill>
                <a:srgbClr val="000099"/>
              </a:solidFill>
            </a:endParaRPr>
          </a:p>
          <a:p>
            <a:pPr>
              <a:lnSpc>
                <a:spcPct val="90000"/>
              </a:lnSpc>
              <a:spcBef>
                <a:spcPct val="20000"/>
              </a:spcBef>
              <a:buClr>
                <a:srgbClr val="FF0000"/>
              </a:buClr>
              <a:buFont typeface="Symbol" panose="05050102010706020507" pitchFamily="18" charset="2"/>
              <a:buChar char="¨"/>
            </a:pPr>
            <a:r>
              <a:rPr lang="fr-FR" sz="2800" dirty="0">
                <a:solidFill>
                  <a:srgbClr val="000099"/>
                </a:solidFill>
              </a:rPr>
              <a:t>On parle alors de modèles et de modélisation.</a:t>
            </a:r>
          </a:p>
        </p:txBody>
      </p:sp>
    </p:spTree>
    <p:extLst>
      <p:ext uri="{BB962C8B-B14F-4D97-AF65-F5344CB8AC3E}">
        <p14:creationId xmlns:p14="http://schemas.microsoft.com/office/powerpoint/2010/main" val="2583419342"/>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789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7DEE0A0C-193E-4E7F-9054-5B429EAFC58D}" type="slidenum">
              <a:rPr lang="fr-FR" sz="1400">
                <a:solidFill>
                  <a:srgbClr val="000099"/>
                </a:solidFill>
              </a:rPr>
              <a:pPr/>
              <a:t>50</a:t>
            </a:fld>
            <a:r>
              <a:rPr lang="fr-FR" sz="1400" dirty="0">
                <a:solidFill>
                  <a:srgbClr val="000099"/>
                </a:solidFill>
              </a:rPr>
              <a:t>)</a:t>
            </a:r>
          </a:p>
        </p:txBody>
      </p:sp>
      <p:sp>
        <p:nvSpPr>
          <p:cNvPr id="37892" name="Rectangle 2"/>
          <p:cNvSpPr>
            <a:spLocks noGrp="1" noChangeArrowheads="1"/>
          </p:cNvSpPr>
          <p:nvPr>
            <p:ph type="title"/>
          </p:nvPr>
        </p:nvSpPr>
        <p:spPr>
          <a:xfrm>
            <a:off x="107950" y="142875"/>
            <a:ext cx="8915400" cy="457200"/>
          </a:xfrm>
        </p:spPr>
        <p:txBody>
          <a:bodyPr/>
          <a:lstStyle/>
          <a:p>
            <a:r>
              <a:rPr lang="fr-FR" dirty="0"/>
              <a:t>Propriétés complètes des attributs</a:t>
            </a:r>
          </a:p>
        </p:txBody>
      </p:sp>
      <p:sp>
        <p:nvSpPr>
          <p:cNvPr id="37893" name="Rectangle 117"/>
          <p:cNvSpPr>
            <a:spLocks noChangeArrowheads="1"/>
          </p:cNvSpPr>
          <p:nvPr/>
        </p:nvSpPr>
        <p:spPr bwMode="auto">
          <a:xfrm>
            <a:off x="177800" y="776844"/>
            <a:ext cx="8845550" cy="566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37795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rgbClr val="FF0000"/>
              </a:buClr>
              <a:buFont typeface="Symbol" panose="05050102010706020507" pitchFamily="18" charset="2"/>
              <a:buChar char="¨"/>
            </a:pPr>
            <a:r>
              <a:rPr lang="fr-FR" sz="2800" dirty="0">
                <a:solidFill>
                  <a:srgbClr val="000099"/>
                </a:solidFill>
              </a:rPr>
              <a:t>Il est possible d’attribuer des propriétés aux attributs, en les indiquant entre accolades.</a:t>
            </a:r>
          </a:p>
          <a:p>
            <a:pPr>
              <a:lnSpc>
                <a:spcPct val="90000"/>
              </a:lnSpc>
              <a:spcBef>
                <a:spcPct val="20000"/>
              </a:spcBef>
              <a:buClr>
                <a:srgbClr val="FF0000"/>
              </a:buClr>
              <a:buFont typeface="Symbol" panose="05050102010706020507" pitchFamily="18" charset="2"/>
              <a:buChar char="¨"/>
            </a:pPr>
            <a:endParaRPr lang="fr-FR" sz="2800" dirty="0">
              <a:solidFill>
                <a:srgbClr val="000099"/>
              </a:solidFill>
            </a:endParaRPr>
          </a:p>
          <a:p>
            <a:pPr>
              <a:lnSpc>
                <a:spcPct val="90000"/>
              </a:lnSpc>
              <a:spcBef>
                <a:spcPct val="20000"/>
              </a:spcBef>
              <a:buClr>
                <a:srgbClr val="FF0000"/>
              </a:buClr>
              <a:buFont typeface="Symbol" panose="05050102010706020507" pitchFamily="18" charset="2"/>
              <a:buChar char="¨"/>
            </a:pPr>
            <a:endParaRPr lang="fr-FR" sz="2800" dirty="0">
              <a:solidFill>
                <a:srgbClr val="000099"/>
              </a:solidFill>
            </a:endParaRPr>
          </a:p>
          <a:p>
            <a:pPr>
              <a:lnSpc>
                <a:spcPct val="90000"/>
              </a:lnSpc>
              <a:spcBef>
                <a:spcPct val="20000"/>
              </a:spcBef>
              <a:buClr>
                <a:srgbClr val="FF0000"/>
              </a:buClr>
              <a:buFont typeface="Symbol" panose="05050102010706020507" pitchFamily="18" charset="2"/>
              <a:buChar char="¨"/>
            </a:pPr>
            <a:endParaRPr lang="fr-FR" sz="2800" dirty="0">
              <a:solidFill>
                <a:srgbClr val="000099"/>
              </a:solidFill>
              <a:highlight>
                <a:srgbClr val="FFFF00"/>
              </a:highlight>
            </a:endParaRPr>
          </a:p>
          <a:p>
            <a:pPr>
              <a:lnSpc>
                <a:spcPct val="90000"/>
              </a:lnSpc>
              <a:spcBef>
                <a:spcPct val="20000"/>
              </a:spcBef>
              <a:buClr>
                <a:srgbClr val="FF0000"/>
              </a:buClr>
              <a:buFont typeface="Symbol" panose="05050102010706020507" pitchFamily="18" charset="2"/>
              <a:buChar char="¨"/>
            </a:pPr>
            <a:endParaRPr lang="fr-FR" sz="2800" dirty="0">
              <a:solidFill>
                <a:srgbClr val="000099"/>
              </a:solidFill>
              <a:highlight>
                <a:srgbClr val="FFFF00"/>
              </a:highlight>
            </a:endParaRPr>
          </a:p>
          <a:p>
            <a:pPr>
              <a:lnSpc>
                <a:spcPct val="90000"/>
              </a:lnSpc>
              <a:spcBef>
                <a:spcPct val="20000"/>
              </a:spcBef>
              <a:buClr>
                <a:srgbClr val="FF0000"/>
              </a:buClr>
              <a:buFont typeface="Symbol" panose="05050102010706020507" pitchFamily="18" charset="2"/>
              <a:buChar char="¨"/>
            </a:pPr>
            <a:endParaRPr lang="fr-FR" sz="2800" dirty="0">
              <a:solidFill>
                <a:srgbClr val="000099"/>
              </a:solidFill>
              <a:highlight>
                <a:srgbClr val="FFFF00"/>
              </a:highlight>
            </a:endParaRPr>
          </a:p>
          <a:p>
            <a:pPr>
              <a:lnSpc>
                <a:spcPct val="90000"/>
              </a:lnSpc>
              <a:spcBef>
                <a:spcPct val="20000"/>
              </a:spcBef>
              <a:buClr>
                <a:srgbClr val="FF0000"/>
              </a:buClr>
              <a:buFont typeface="Symbol" panose="05050102010706020507" pitchFamily="18" charset="2"/>
              <a:buChar char="¨"/>
            </a:pPr>
            <a:endParaRPr lang="fr-FR" sz="2800" dirty="0">
              <a:solidFill>
                <a:srgbClr val="000099"/>
              </a:solidFill>
            </a:endParaRPr>
          </a:p>
          <a:p>
            <a:pPr>
              <a:lnSpc>
                <a:spcPct val="90000"/>
              </a:lnSpc>
              <a:spcBef>
                <a:spcPct val="20000"/>
              </a:spcBef>
              <a:buClr>
                <a:srgbClr val="FF0000"/>
              </a:buClr>
              <a:buFont typeface="Symbol" panose="05050102010706020507" pitchFamily="18" charset="2"/>
              <a:buChar char="¨"/>
            </a:pPr>
            <a:r>
              <a:rPr lang="fr-FR" sz="2800" dirty="0">
                <a:solidFill>
                  <a:srgbClr val="000099"/>
                </a:solidFill>
              </a:rPr>
              <a:t>Parmi les propriétés les plus utilisées :</a:t>
            </a:r>
          </a:p>
          <a:p>
            <a:pPr marL="1130300" lvl="1" indent="-457200">
              <a:lnSpc>
                <a:spcPct val="90000"/>
              </a:lnSpc>
              <a:spcBef>
                <a:spcPct val="20000"/>
              </a:spcBef>
              <a:buClr>
                <a:srgbClr val="FF0000"/>
              </a:buClr>
              <a:buFont typeface="Arial" panose="020B0604020202020204" pitchFamily="34" charset="0"/>
              <a:buChar char="•"/>
            </a:pPr>
            <a:r>
              <a:rPr lang="fr-FR" dirty="0">
                <a:solidFill>
                  <a:srgbClr val="000099"/>
                </a:solidFill>
              </a:rPr>
              <a:t>{readonly} indique que la valeur de l’attribut ne peut pas être modifiée,</a:t>
            </a:r>
          </a:p>
          <a:p>
            <a:pPr marL="1130300" lvl="1" indent="-457200">
              <a:lnSpc>
                <a:spcPct val="90000"/>
              </a:lnSpc>
              <a:spcBef>
                <a:spcPct val="20000"/>
              </a:spcBef>
              <a:buClr>
                <a:srgbClr val="FF0000"/>
              </a:buClr>
              <a:buFont typeface="Arial" panose="020B0604020202020204" pitchFamily="34" charset="0"/>
              <a:buChar char="•"/>
            </a:pPr>
            <a:r>
              <a:rPr lang="fr-FR" dirty="0">
                <a:solidFill>
                  <a:srgbClr val="000099"/>
                </a:solidFill>
              </a:rPr>
              <a:t>{id} indique que l’attribut fait partie de l’identifiant des instances de la classes.</a:t>
            </a:r>
            <a:endParaRPr lang="fr-FR" sz="2000" dirty="0">
              <a:solidFill>
                <a:srgbClr val="000099"/>
              </a:solidFill>
            </a:endParaRPr>
          </a:p>
        </p:txBody>
      </p:sp>
      <p:pic>
        <p:nvPicPr>
          <p:cNvPr id="2" name="Image 1">
            <a:extLst>
              <a:ext uri="{FF2B5EF4-FFF2-40B4-BE49-F238E27FC236}">
                <a16:creationId xmlns:a16="http://schemas.microsoft.com/office/drawing/2014/main" id="{222E744B-5878-49CC-9D6C-7B03517B6127}"/>
              </a:ext>
            </a:extLst>
          </p:cNvPr>
          <p:cNvPicPr>
            <a:picLocks noChangeAspect="1"/>
          </p:cNvPicPr>
          <p:nvPr/>
        </p:nvPicPr>
        <p:blipFill rotWithShape="1">
          <a:blip r:embed="rId3"/>
          <a:srcRect l="24769" t="52093" r="61846" b="32030"/>
          <a:stretch/>
        </p:blipFill>
        <p:spPr>
          <a:xfrm>
            <a:off x="2717410" y="1825940"/>
            <a:ext cx="3334044" cy="2107727"/>
          </a:xfrm>
          <a:prstGeom prst="rect">
            <a:avLst/>
          </a:prstGeom>
        </p:spPr>
      </p:pic>
    </p:spTree>
    <p:extLst>
      <p:ext uri="{BB962C8B-B14F-4D97-AF65-F5344CB8AC3E}">
        <p14:creationId xmlns:p14="http://schemas.microsoft.com/office/powerpoint/2010/main" val="190420832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993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C9039F44-D774-44F1-9329-EBBED207B966}" type="slidenum">
              <a:rPr lang="fr-FR" sz="1400">
                <a:solidFill>
                  <a:srgbClr val="000099"/>
                </a:solidFill>
              </a:rPr>
              <a:pPr/>
              <a:t>51</a:t>
            </a:fld>
            <a:r>
              <a:rPr lang="fr-FR" sz="1400" dirty="0">
                <a:solidFill>
                  <a:srgbClr val="000099"/>
                </a:solidFill>
              </a:rPr>
              <a:t>)</a:t>
            </a:r>
          </a:p>
        </p:txBody>
      </p:sp>
      <p:sp>
        <p:nvSpPr>
          <p:cNvPr id="39940" name="Rectangle 2"/>
          <p:cNvSpPr>
            <a:spLocks noGrp="1" noChangeArrowheads="1"/>
          </p:cNvSpPr>
          <p:nvPr>
            <p:ph type="title"/>
          </p:nvPr>
        </p:nvSpPr>
        <p:spPr/>
        <p:txBody>
          <a:bodyPr/>
          <a:lstStyle/>
          <a:p>
            <a:r>
              <a:rPr lang="fr-FR" dirty="0"/>
              <a:t>Propriétés complètes des attributs</a:t>
            </a:r>
          </a:p>
        </p:txBody>
      </p:sp>
      <p:sp>
        <p:nvSpPr>
          <p:cNvPr id="39941" name="Rectangle 3"/>
          <p:cNvSpPr>
            <a:spLocks noGrp="1" noChangeArrowheads="1"/>
          </p:cNvSpPr>
          <p:nvPr>
            <p:ph type="body" idx="1"/>
          </p:nvPr>
        </p:nvSpPr>
        <p:spPr>
          <a:xfrm>
            <a:off x="87920" y="791692"/>
            <a:ext cx="8879158" cy="2419124"/>
          </a:xfrm>
        </p:spPr>
        <p:txBody>
          <a:bodyPr wrap="square">
            <a:spAutoFit/>
          </a:bodyPr>
          <a:lstStyle/>
          <a:p>
            <a:r>
              <a:rPr lang="fr-FR" sz="2800" dirty="0"/>
              <a:t>Lorsque la valeur d’un attribut peut être calculée par une fonction basée sur la valeur d’autres attributs, on parle d’attribut calculé ou attribut dérivé.</a:t>
            </a:r>
          </a:p>
          <a:p>
            <a:endParaRPr lang="fr-FR" sz="2800" dirty="0"/>
          </a:p>
          <a:p>
            <a:r>
              <a:rPr lang="fr-FR" sz="2800" dirty="0"/>
              <a:t>Un attribut calculé est précédé du signe « / »</a:t>
            </a:r>
          </a:p>
        </p:txBody>
      </p:sp>
      <p:pic>
        <p:nvPicPr>
          <p:cNvPr id="3" name="Image 2">
            <a:extLst>
              <a:ext uri="{FF2B5EF4-FFF2-40B4-BE49-F238E27FC236}">
                <a16:creationId xmlns:a16="http://schemas.microsoft.com/office/drawing/2014/main" id="{D230A8C8-81FB-4225-BCE3-57C5B6EEDABE}"/>
              </a:ext>
            </a:extLst>
          </p:cNvPr>
          <p:cNvPicPr>
            <a:picLocks noChangeAspect="1"/>
          </p:cNvPicPr>
          <p:nvPr/>
        </p:nvPicPr>
        <p:blipFill rotWithShape="1">
          <a:blip r:embed="rId3"/>
          <a:srcRect l="24461" t="51516" r="61385" b="28277"/>
          <a:stretch/>
        </p:blipFill>
        <p:spPr>
          <a:xfrm>
            <a:off x="3910818" y="3650788"/>
            <a:ext cx="2944838" cy="2240637"/>
          </a:xfrm>
          <a:prstGeom prst="rect">
            <a:avLst/>
          </a:prstGeom>
        </p:spPr>
      </p:pic>
      <p:sp>
        <p:nvSpPr>
          <p:cNvPr id="23" name="Rectangle 5">
            <a:extLst>
              <a:ext uri="{FF2B5EF4-FFF2-40B4-BE49-F238E27FC236}">
                <a16:creationId xmlns:a16="http://schemas.microsoft.com/office/drawing/2014/main" id="{8D89894C-100C-4A74-A994-2D5B30A69CB2}"/>
              </a:ext>
            </a:extLst>
          </p:cNvPr>
          <p:cNvSpPr>
            <a:spLocks noChangeArrowheads="1"/>
          </p:cNvSpPr>
          <p:nvPr/>
        </p:nvSpPr>
        <p:spPr bwMode="auto">
          <a:xfrm>
            <a:off x="965980" y="4757038"/>
            <a:ext cx="2579469" cy="84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lvl="1" indent="0" algn="ctr">
              <a:lnSpc>
                <a:spcPct val="90000"/>
              </a:lnSpc>
              <a:spcBef>
                <a:spcPct val="20000"/>
              </a:spcBef>
              <a:buClr>
                <a:srgbClr val="FF0000"/>
              </a:buClr>
            </a:pPr>
            <a:r>
              <a:rPr lang="fr-FR" sz="1800" b="1" i="1" dirty="0">
                <a:solidFill>
                  <a:srgbClr val="000099"/>
                </a:solidFill>
              </a:rPr>
              <a:t>L’âge peut être calculé à partir de la date de naissance !</a:t>
            </a:r>
            <a:endParaRPr lang="fr-FR" sz="1800" i="1" dirty="0">
              <a:solidFill>
                <a:srgbClr val="000099"/>
              </a:solidFill>
            </a:endParaRPr>
          </a:p>
        </p:txBody>
      </p:sp>
      <p:cxnSp>
        <p:nvCxnSpPr>
          <p:cNvPr id="24" name="Connecteur droit avec flèche 23">
            <a:extLst>
              <a:ext uri="{FF2B5EF4-FFF2-40B4-BE49-F238E27FC236}">
                <a16:creationId xmlns:a16="http://schemas.microsoft.com/office/drawing/2014/main" id="{DC70D2C3-C1A7-44BA-B654-79D51C29F535}"/>
              </a:ext>
            </a:extLst>
          </p:cNvPr>
          <p:cNvCxnSpPr>
            <a:cxnSpLocks/>
          </p:cNvCxnSpPr>
          <p:nvPr/>
        </p:nvCxnSpPr>
        <p:spPr bwMode="auto">
          <a:xfrm>
            <a:off x="3216706" y="5303529"/>
            <a:ext cx="694112"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E442E27-EA14-4116-AD53-8322467B8A95}"/>
              </a:ext>
            </a:extLst>
          </p:cNvPr>
          <p:cNvPicPr>
            <a:picLocks noChangeAspect="1"/>
          </p:cNvPicPr>
          <p:nvPr/>
        </p:nvPicPr>
        <p:blipFill rotWithShape="1">
          <a:blip r:embed="rId3"/>
          <a:srcRect l="28500" t="55991" r="52731" b="17450"/>
          <a:stretch/>
        </p:blipFill>
        <p:spPr>
          <a:xfrm>
            <a:off x="4253118" y="4124632"/>
            <a:ext cx="3178942" cy="2397236"/>
          </a:xfrm>
          <a:prstGeom prst="rect">
            <a:avLst/>
          </a:prstGeom>
        </p:spPr>
      </p:pic>
      <p:sp>
        <p:nvSpPr>
          <p:cNvPr id="3789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789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7DEE0A0C-193E-4E7F-9054-5B429EAFC58D}" type="slidenum">
              <a:rPr lang="fr-FR" sz="1400">
                <a:solidFill>
                  <a:srgbClr val="000099"/>
                </a:solidFill>
              </a:rPr>
              <a:pPr/>
              <a:t>52</a:t>
            </a:fld>
            <a:r>
              <a:rPr lang="fr-FR" sz="1400" dirty="0">
                <a:solidFill>
                  <a:srgbClr val="000099"/>
                </a:solidFill>
              </a:rPr>
              <a:t>)</a:t>
            </a:r>
          </a:p>
        </p:txBody>
      </p:sp>
      <p:sp>
        <p:nvSpPr>
          <p:cNvPr id="37892" name="Rectangle 2"/>
          <p:cNvSpPr>
            <a:spLocks noGrp="1" noChangeArrowheads="1"/>
          </p:cNvSpPr>
          <p:nvPr>
            <p:ph type="title"/>
          </p:nvPr>
        </p:nvSpPr>
        <p:spPr>
          <a:xfrm>
            <a:off x="107950" y="142875"/>
            <a:ext cx="8915400" cy="457200"/>
          </a:xfrm>
        </p:spPr>
        <p:txBody>
          <a:bodyPr/>
          <a:lstStyle/>
          <a:p>
            <a:r>
              <a:rPr lang="fr-FR" dirty="0"/>
              <a:t>Propriétés complètes des attributs</a:t>
            </a:r>
          </a:p>
        </p:txBody>
      </p:sp>
      <p:sp>
        <p:nvSpPr>
          <p:cNvPr id="37893" name="Rectangle 117"/>
          <p:cNvSpPr>
            <a:spLocks noChangeArrowheads="1"/>
          </p:cNvSpPr>
          <p:nvPr/>
        </p:nvSpPr>
        <p:spPr bwMode="auto">
          <a:xfrm>
            <a:off x="177800" y="776844"/>
            <a:ext cx="8845550" cy="3367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37795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rgbClr val="FF0000"/>
              </a:buClr>
              <a:buFont typeface="Symbol" panose="05050102010706020507" pitchFamily="18" charset="2"/>
              <a:buChar char="¨"/>
            </a:pPr>
            <a:r>
              <a:rPr lang="fr-FR" sz="2800" dirty="0">
                <a:solidFill>
                  <a:srgbClr val="000099"/>
                </a:solidFill>
              </a:rPr>
              <a:t>Chaque instance d’une classe contient une valeur spécifique pour chacun de ses attributs. Dans certains cas cependant, il est utile de pouvoir définir des attributs dont la valeur est commune à l’ensemble des instances de la classe.</a:t>
            </a:r>
          </a:p>
          <a:p>
            <a:pPr>
              <a:lnSpc>
                <a:spcPct val="90000"/>
              </a:lnSpc>
              <a:spcBef>
                <a:spcPct val="20000"/>
              </a:spcBef>
              <a:buClr>
                <a:srgbClr val="FF0000"/>
              </a:buClr>
              <a:buFont typeface="Symbol" panose="05050102010706020507" pitchFamily="18" charset="2"/>
              <a:buChar char="¨"/>
            </a:pPr>
            <a:endParaRPr lang="fr-FR" sz="2800" dirty="0">
              <a:solidFill>
                <a:srgbClr val="000099"/>
              </a:solidFill>
            </a:endParaRPr>
          </a:p>
          <a:p>
            <a:pPr>
              <a:lnSpc>
                <a:spcPct val="90000"/>
              </a:lnSpc>
              <a:spcBef>
                <a:spcPct val="20000"/>
              </a:spcBef>
              <a:buClr>
                <a:srgbClr val="FF0000"/>
              </a:buClr>
              <a:buFont typeface="Symbol" panose="05050102010706020507" pitchFamily="18" charset="2"/>
              <a:buChar char="¨"/>
            </a:pPr>
            <a:r>
              <a:rPr lang="fr-FR" sz="2800" dirty="0">
                <a:solidFill>
                  <a:srgbClr val="000099"/>
                </a:solidFill>
              </a:rPr>
              <a:t>On parle alors d’attribut statique ou attribut de classe, et on souligne l’attribut.</a:t>
            </a:r>
            <a:endParaRPr lang="fr-FR" dirty="0">
              <a:solidFill>
                <a:srgbClr val="000099"/>
              </a:solidFill>
              <a:highlight>
                <a:srgbClr val="FFFF00"/>
              </a:highlight>
            </a:endParaRPr>
          </a:p>
        </p:txBody>
      </p:sp>
      <p:sp>
        <p:nvSpPr>
          <p:cNvPr id="7" name="Rectangle 5">
            <a:extLst>
              <a:ext uri="{FF2B5EF4-FFF2-40B4-BE49-F238E27FC236}">
                <a16:creationId xmlns:a16="http://schemas.microsoft.com/office/drawing/2014/main" id="{146EE070-7226-47C2-9FD5-F97ACEDC1971}"/>
              </a:ext>
            </a:extLst>
          </p:cNvPr>
          <p:cNvSpPr>
            <a:spLocks noChangeArrowheads="1"/>
          </p:cNvSpPr>
          <p:nvPr/>
        </p:nvSpPr>
        <p:spPr bwMode="auto">
          <a:xfrm>
            <a:off x="290344" y="4574154"/>
            <a:ext cx="3367649" cy="84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lvl="1" indent="0" algn="ctr">
              <a:lnSpc>
                <a:spcPct val="90000"/>
              </a:lnSpc>
              <a:spcBef>
                <a:spcPct val="20000"/>
              </a:spcBef>
              <a:buClr>
                <a:srgbClr val="FF0000"/>
              </a:buClr>
            </a:pPr>
            <a:r>
              <a:rPr lang="fr-FR" sz="1800" b="1" i="1" dirty="0">
                <a:solidFill>
                  <a:srgbClr val="000099"/>
                </a:solidFill>
              </a:rPr>
              <a:t>La vitesse maximale autorisée est la même pour toutes les instances de la classe !</a:t>
            </a:r>
            <a:endParaRPr lang="fr-FR" sz="1800" i="1" dirty="0">
              <a:solidFill>
                <a:srgbClr val="000099"/>
              </a:solidFill>
            </a:endParaRPr>
          </a:p>
        </p:txBody>
      </p:sp>
      <p:cxnSp>
        <p:nvCxnSpPr>
          <p:cNvPr id="8" name="Connecteur droit avec flèche 7">
            <a:extLst>
              <a:ext uri="{FF2B5EF4-FFF2-40B4-BE49-F238E27FC236}">
                <a16:creationId xmlns:a16="http://schemas.microsoft.com/office/drawing/2014/main" id="{58EC17EA-2874-4FF8-82D6-639CF9FF2E10}"/>
              </a:ext>
            </a:extLst>
          </p:cNvPr>
          <p:cNvCxnSpPr>
            <a:cxnSpLocks/>
          </p:cNvCxnSpPr>
          <p:nvPr/>
        </p:nvCxnSpPr>
        <p:spPr bwMode="auto">
          <a:xfrm>
            <a:off x="3385522" y="5190985"/>
            <a:ext cx="694112"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7304001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5843"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C62C4ECF-379F-4FEC-8EE0-12621A8D6A53}" type="slidenum">
              <a:rPr lang="fr-FR" sz="1400">
                <a:solidFill>
                  <a:srgbClr val="000099"/>
                </a:solidFill>
              </a:rPr>
              <a:pPr/>
              <a:t>53</a:t>
            </a:fld>
            <a:r>
              <a:rPr lang="fr-FR" sz="1400" dirty="0">
                <a:solidFill>
                  <a:srgbClr val="000099"/>
                </a:solidFill>
              </a:rPr>
              <a:t>)</a:t>
            </a:r>
          </a:p>
        </p:txBody>
      </p:sp>
      <p:sp>
        <p:nvSpPr>
          <p:cNvPr id="35844" name="Rectangle 21"/>
          <p:cNvSpPr>
            <a:spLocks noGrp="1" noChangeArrowheads="1"/>
          </p:cNvSpPr>
          <p:nvPr>
            <p:ph type="title"/>
          </p:nvPr>
        </p:nvSpPr>
        <p:spPr/>
        <p:txBody>
          <a:bodyPr/>
          <a:lstStyle/>
          <a:p>
            <a:r>
              <a:rPr lang="fr-FR" dirty="0"/>
              <a:t>Propriétés complètes des opérations</a:t>
            </a:r>
          </a:p>
        </p:txBody>
      </p:sp>
      <p:sp>
        <p:nvSpPr>
          <p:cNvPr id="35845" name="Rectangle 22"/>
          <p:cNvSpPr>
            <a:spLocks noGrp="1" noChangeArrowheads="1"/>
          </p:cNvSpPr>
          <p:nvPr>
            <p:ph type="body" idx="1"/>
          </p:nvPr>
        </p:nvSpPr>
        <p:spPr>
          <a:xfrm>
            <a:off x="67502" y="761606"/>
            <a:ext cx="8955848" cy="4801314"/>
          </a:xfrm>
        </p:spPr>
        <p:txBody>
          <a:bodyPr wrap="square">
            <a:spAutoFit/>
          </a:bodyPr>
          <a:lstStyle/>
          <a:p>
            <a:pPr>
              <a:lnSpc>
                <a:spcPct val="90000"/>
              </a:lnSpc>
            </a:pPr>
            <a:r>
              <a:rPr lang="fr-FR" sz="2800" dirty="0"/>
              <a:t>La forme complète de représentation d’une opération est la suivante :</a:t>
            </a:r>
          </a:p>
          <a:p>
            <a:pPr lvl="1">
              <a:lnSpc>
                <a:spcPct val="90000"/>
              </a:lnSpc>
              <a:buFontTx/>
              <a:buNone/>
            </a:pPr>
            <a:r>
              <a:rPr lang="fr-FR" sz="2400" dirty="0"/>
              <a:t>&lt;visibilité&gt; </a:t>
            </a:r>
            <a:r>
              <a:rPr lang="fr-FR" sz="2400" b="1" dirty="0"/>
              <a:t>&lt;</a:t>
            </a:r>
            <a:r>
              <a:rPr lang="fr-FR" sz="2400" b="1" dirty="0" err="1"/>
              <a:t>nomOpération</a:t>
            </a:r>
            <a:r>
              <a:rPr lang="fr-FR" sz="2400" b="1" dirty="0"/>
              <a:t>&gt; (</a:t>
            </a:r>
            <a:r>
              <a:rPr lang="fr-FR" sz="2400" dirty="0" err="1"/>
              <a:t>listeParamètres</a:t>
            </a:r>
            <a:r>
              <a:rPr lang="fr-FR" sz="2400" b="1" dirty="0"/>
              <a:t>)</a:t>
            </a:r>
            <a:r>
              <a:rPr lang="fr-FR" sz="2400" dirty="0"/>
              <a:t> : &lt;</a:t>
            </a:r>
            <a:r>
              <a:rPr lang="fr-FR" sz="2400" dirty="0" err="1"/>
              <a:t>typeRetour</a:t>
            </a:r>
            <a:r>
              <a:rPr lang="fr-FR" sz="2400" dirty="0"/>
              <a:t>&gt; [</a:t>
            </a:r>
            <a:r>
              <a:rPr lang="fr-FR" sz="2400" dirty="0" err="1"/>
              <a:t>borneInf</a:t>
            </a:r>
            <a:r>
              <a:rPr lang="fr-FR" sz="2400" dirty="0"/>
              <a:t>..</a:t>
            </a:r>
            <a:r>
              <a:rPr lang="fr-FR" sz="2400" dirty="0" err="1"/>
              <a:t>borneSup</a:t>
            </a:r>
            <a:r>
              <a:rPr lang="fr-FR" sz="2400" dirty="0"/>
              <a:t>] {propriétés}</a:t>
            </a:r>
          </a:p>
          <a:p>
            <a:pPr>
              <a:lnSpc>
                <a:spcPct val="90000"/>
              </a:lnSpc>
            </a:pPr>
            <a:endParaRPr lang="fr-FR" sz="2800" dirty="0"/>
          </a:p>
          <a:p>
            <a:pPr>
              <a:lnSpc>
                <a:spcPct val="90000"/>
              </a:lnSpc>
            </a:pPr>
            <a:r>
              <a:rPr lang="fr-FR" sz="2800" dirty="0"/>
              <a:t>Comme pour les attributs, seul le nom, suivi des parenthèses ( ), est obligatoire !</a:t>
            </a:r>
          </a:p>
          <a:p>
            <a:pPr>
              <a:lnSpc>
                <a:spcPct val="110000"/>
              </a:lnSpc>
            </a:pPr>
            <a:endParaRPr lang="fr-FR" sz="2800" dirty="0"/>
          </a:p>
          <a:p>
            <a:pPr>
              <a:lnSpc>
                <a:spcPct val="110000"/>
              </a:lnSpc>
            </a:pPr>
            <a:r>
              <a:rPr lang="fr-FR" sz="2800" dirty="0"/>
              <a:t>Chaque paramètre est décrit sous la forme :</a:t>
            </a:r>
          </a:p>
          <a:p>
            <a:pPr lvl="1">
              <a:lnSpc>
                <a:spcPct val="90000"/>
              </a:lnSpc>
              <a:buFontTx/>
              <a:buNone/>
            </a:pPr>
            <a:r>
              <a:rPr lang="fr-FR" sz="2400" dirty="0"/>
              <a:t>	&lt;direction&gt; &lt;nom&gt; : &lt;type&gt; [</a:t>
            </a:r>
            <a:r>
              <a:rPr lang="fr-FR" sz="2400" dirty="0" err="1"/>
              <a:t>borneInf</a:t>
            </a:r>
            <a:r>
              <a:rPr lang="fr-FR" sz="2400" dirty="0"/>
              <a:t>…</a:t>
            </a:r>
            <a:r>
              <a:rPr lang="fr-FR" sz="2400" dirty="0" err="1"/>
              <a:t>borneSup</a:t>
            </a:r>
            <a:r>
              <a:rPr lang="fr-FR" sz="2400" dirty="0"/>
              <a:t>] = &lt;valeur par défaut&gt; {propriétés}</a:t>
            </a:r>
          </a:p>
        </p:txBody>
      </p:sp>
    </p:spTree>
    <p:extLst>
      <p:ext uri="{BB962C8B-B14F-4D97-AF65-F5344CB8AC3E}">
        <p14:creationId xmlns:p14="http://schemas.microsoft.com/office/powerpoint/2010/main" val="4640138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5843"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C62C4ECF-379F-4FEC-8EE0-12621A8D6A53}" type="slidenum">
              <a:rPr lang="fr-FR" sz="1400">
                <a:solidFill>
                  <a:srgbClr val="000099"/>
                </a:solidFill>
              </a:rPr>
              <a:pPr/>
              <a:t>54</a:t>
            </a:fld>
            <a:r>
              <a:rPr lang="fr-FR" sz="1400" dirty="0">
                <a:solidFill>
                  <a:srgbClr val="000099"/>
                </a:solidFill>
              </a:rPr>
              <a:t>)</a:t>
            </a:r>
          </a:p>
        </p:txBody>
      </p:sp>
      <p:sp>
        <p:nvSpPr>
          <p:cNvPr id="35844" name="Rectangle 21"/>
          <p:cNvSpPr>
            <a:spLocks noGrp="1" noChangeArrowheads="1"/>
          </p:cNvSpPr>
          <p:nvPr>
            <p:ph type="title"/>
          </p:nvPr>
        </p:nvSpPr>
        <p:spPr/>
        <p:txBody>
          <a:bodyPr/>
          <a:lstStyle/>
          <a:p>
            <a:r>
              <a:rPr lang="fr-FR" dirty="0"/>
              <a:t>Propriétés complètes des opérations</a:t>
            </a:r>
          </a:p>
        </p:txBody>
      </p:sp>
      <p:sp>
        <p:nvSpPr>
          <p:cNvPr id="35845" name="Rectangle 22"/>
          <p:cNvSpPr>
            <a:spLocks noGrp="1" noChangeArrowheads="1"/>
          </p:cNvSpPr>
          <p:nvPr>
            <p:ph type="body" idx="1"/>
          </p:nvPr>
        </p:nvSpPr>
        <p:spPr>
          <a:xfrm>
            <a:off x="25298" y="761606"/>
            <a:ext cx="9076498" cy="5182957"/>
          </a:xfrm>
        </p:spPr>
        <p:txBody>
          <a:bodyPr wrap="square">
            <a:spAutoFit/>
          </a:bodyPr>
          <a:lstStyle/>
          <a:p>
            <a:pPr>
              <a:lnSpc>
                <a:spcPct val="90000"/>
              </a:lnSpc>
            </a:pPr>
            <a:r>
              <a:rPr lang="fr-FR" sz="2800" dirty="0"/>
              <a:t>Certains concepts présentés pour les attributs s’appliquent aux opérations : </a:t>
            </a:r>
          </a:p>
          <a:p>
            <a:pPr lvl="1">
              <a:lnSpc>
                <a:spcPct val="90000"/>
              </a:lnSpc>
            </a:pPr>
            <a:r>
              <a:rPr lang="fr-FR" sz="2400" dirty="0"/>
              <a:t>La visibilité de l’opération,</a:t>
            </a:r>
          </a:p>
          <a:p>
            <a:pPr lvl="1">
              <a:lnSpc>
                <a:spcPct val="90000"/>
              </a:lnSpc>
            </a:pPr>
            <a:r>
              <a:rPr lang="fr-FR" sz="2400" dirty="0"/>
              <a:t>L’intervalle pour indiquer le nombre de valeurs du retour,</a:t>
            </a:r>
          </a:p>
          <a:p>
            <a:pPr lvl="1">
              <a:lnSpc>
                <a:spcPct val="90000"/>
              </a:lnSpc>
            </a:pPr>
            <a:r>
              <a:rPr lang="fr-FR" sz="2400" dirty="0"/>
              <a:t>Sur les paramètres : le type, l’intervalle pour préciser le nombre de valeurs autorisées et la valeur par défaut,</a:t>
            </a:r>
          </a:p>
          <a:p>
            <a:pPr lvl="1">
              <a:lnSpc>
                <a:spcPct val="90000"/>
              </a:lnSpc>
            </a:pPr>
            <a:r>
              <a:rPr lang="fr-FR" sz="2400" dirty="0"/>
              <a:t>Les propriétés.</a:t>
            </a:r>
          </a:p>
          <a:p>
            <a:pPr lvl="1">
              <a:lnSpc>
                <a:spcPct val="90000"/>
              </a:lnSpc>
            </a:pPr>
            <a:endParaRPr lang="fr-FR" sz="2400" dirty="0"/>
          </a:p>
          <a:p>
            <a:pPr>
              <a:lnSpc>
                <a:spcPct val="90000"/>
              </a:lnSpc>
            </a:pPr>
            <a:r>
              <a:rPr lang="fr-FR" sz="2800" dirty="0"/>
              <a:t>Il existe cependant des différences :</a:t>
            </a:r>
          </a:p>
          <a:p>
            <a:pPr lvl="1">
              <a:lnSpc>
                <a:spcPct val="90000"/>
              </a:lnSpc>
            </a:pPr>
            <a:r>
              <a:rPr lang="fr-FR" sz="2400" dirty="0"/>
              <a:t>Lorsque l’opération renvoie un objet, il n’est pas possible de remplacer le </a:t>
            </a:r>
            <a:r>
              <a:rPr lang="fr-FR" sz="2400" dirty="0" err="1"/>
              <a:t>typeRetour</a:t>
            </a:r>
            <a:r>
              <a:rPr lang="fr-FR" sz="2400" dirty="0"/>
              <a:t> par une association !  </a:t>
            </a:r>
          </a:p>
          <a:p>
            <a:pPr lvl="1">
              <a:lnSpc>
                <a:spcPct val="90000"/>
              </a:lnSpc>
            </a:pPr>
            <a:r>
              <a:rPr lang="fr-FR" sz="2400" dirty="0"/>
              <a:t>Un paramètre peut être préfixé en indiquant sa direction : in, out ou </a:t>
            </a:r>
            <a:r>
              <a:rPr lang="fr-FR" sz="2400" dirty="0" err="1"/>
              <a:t>inout</a:t>
            </a:r>
            <a:r>
              <a:rPr lang="fr-FR" sz="2400" dirty="0"/>
              <a:t>.</a:t>
            </a:r>
          </a:p>
        </p:txBody>
      </p:sp>
    </p:spTree>
    <p:extLst>
      <p:ext uri="{BB962C8B-B14F-4D97-AF65-F5344CB8AC3E}">
        <p14:creationId xmlns:p14="http://schemas.microsoft.com/office/powerpoint/2010/main" val="58309013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5843"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C62C4ECF-379F-4FEC-8EE0-12621A8D6A53}" type="slidenum">
              <a:rPr lang="fr-FR" sz="1400">
                <a:solidFill>
                  <a:srgbClr val="000099"/>
                </a:solidFill>
              </a:rPr>
              <a:pPr/>
              <a:t>55</a:t>
            </a:fld>
            <a:r>
              <a:rPr lang="fr-FR" sz="1400" dirty="0">
                <a:solidFill>
                  <a:srgbClr val="000099"/>
                </a:solidFill>
              </a:rPr>
              <a:t>)</a:t>
            </a:r>
          </a:p>
        </p:txBody>
      </p:sp>
      <p:sp>
        <p:nvSpPr>
          <p:cNvPr id="35844" name="Rectangle 21"/>
          <p:cNvSpPr>
            <a:spLocks noGrp="1" noChangeArrowheads="1"/>
          </p:cNvSpPr>
          <p:nvPr>
            <p:ph type="title"/>
          </p:nvPr>
        </p:nvSpPr>
        <p:spPr/>
        <p:txBody>
          <a:bodyPr/>
          <a:lstStyle/>
          <a:p>
            <a:r>
              <a:rPr lang="fr-FR" dirty="0"/>
              <a:t>Propriétés complètes des opérations</a:t>
            </a:r>
          </a:p>
        </p:txBody>
      </p:sp>
      <p:sp>
        <p:nvSpPr>
          <p:cNvPr id="35845" name="Rectangle 22"/>
          <p:cNvSpPr>
            <a:spLocks noGrp="1" noChangeArrowheads="1"/>
          </p:cNvSpPr>
          <p:nvPr>
            <p:ph type="body" idx="1"/>
          </p:nvPr>
        </p:nvSpPr>
        <p:spPr>
          <a:xfrm>
            <a:off x="25298" y="761606"/>
            <a:ext cx="9076498" cy="4961358"/>
          </a:xfrm>
        </p:spPr>
        <p:txBody>
          <a:bodyPr wrap="square">
            <a:spAutoFit/>
          </a:bodyPr>
          <a:lstStyle/>
          <a:p>
            <a:pPr>
              <a:lnSpc>
                <a:spcPct val="90000"/>
              </a:lnSpc>
            </a:pPr>
            <a:r>
              <a:rPr lang="fr-FR" sz="2800" dirty="0"/>
              <a:t>Il est également possible qu’une opération soit définie comme « statique » : cette opération est appelée sur la classe directement.</a:t>
            </a:r>
          </a:p>
          <a:p>
            <a:pPr>
              <a:lnSpc>
                <a:spcPct val="90000"/>
              </a:lnSpc>
            </a:pPr>
            <a:endParaRPr lang="fr-FR" sz="2800" dirty="0"/>
          </a:p>
          <a:p>
            <a:pPr>
              <a:lnSpc>
                <a:spcPct val="90000"/>
              </a:lnSpc>
            </a:pPr>
            <a:endParaRPr lang="fr-FR" sz="2800" dirty="0"/>
          </a:p>
          <a:p>
            <a:pPr>
              <a:lnSpc>
                <a:spcPct val="90000"/>
              </a:lnSpc>
            </a:pPr>
            <a:endParaRPr lang="fr-FR" sz="2800" dirty="0"/>
          </a:p>
          <a:p>
            <a:pPr>
              <a:lnSpc>
                <a:spcPct val="90000"/>
              </a:lnSpc>
            </a:pPr>
            <a:endParaRPr lang="fr-FR" sz="2800" dirty="0"/>
          </a:p>
          <a:p>
            <a:pPr>
              <a:lnSpc>
                <a:spcPct val="90000"/>
              </a:lnSpc>
            </a:pPr>
            <a:endParaRPr lang="fr-FR" sz="2800" dirty="0"/>
          </a:p>
          <a:p>
            <a:pPr>
              <a:lnSpc>
                <a:spcPct val="90000"/>
              </a:lnSpc>
            </a:pPr>
            <a:endParaRPr lang="fr-FR" sz="2800" dirty="0"/>
          </a:p>
          <a:p>
            <a:pPr>
              <a:lnSpc>
                <a:spcPct val="90000"/>
              </a:lnSpc>
            </a:pPr>
            <a:r>
              <a:rPr lang="fr-FR" sz="2800" dirty="0"/>
              <a:t>Ces opérations ne peuvent pas manipuler d’attributs qui ne soient pas statiques !</a:t>
            </a:r>
          </a:p>
        </p:txBody>
      </p:sp>
      <p:pic>
        <p:nvPicPr>
          <p:cNvPr id="4" name="Image 3">
            <a:extLst>
              <a:ext uri="{FF2B5EF4-FFF2-40B4-BE49-F238E27FC236}">
                <a16:creationId xmlns:a16="http://schemas.microsoft.com/office/drawing/2014/main" id="{845A2243-912A-4623-973E-7F3B82E0FF18}"/>
              </a:ext>
            </a:extLst>
          </p:cNvPr>
          <p:cNvPicPr>
            <a:picLocks noChangeAspect="1"/>
          </p:cNvPicPr>
          <p:nvPr/>
        </p:nvPicPr>
        <p:blipFill rotWithShape="1">
          <a:blip r:embed="rId3"/>
          <a:srcRect l="28154" t="54691" r="45077" b="19617"/>
          <a:stretch/>
        </p:blipFill>
        <p:spPr>
          <a:xfrm>
            <a:off x="1871003" y="2046533"/>
            <a:ext cx="5060568" cy="2588455"/>
          </a:xfrm>
          <a:prstGeom prst="rect">
            <a:avLst/>
          </a:prstGeom>
        </p:spPr>
      </p:pic>
    </p:spTree>
    <p:extLst>
      <p:ext uri="{BB962C8B-B14F-4D97-AF65-F5344CB8AC3E}">
        <p14:creationId xmlns:p14="http://schemas.microsoft.com/office/powerpoint/2010/main" val="331613339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4915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7C802F73-5064-43F4-A887-EB8A8FAC910C}" type="slidenum">
              <a:rPr lang="fr-FR" sz="1400">
                <a:solidFill>
                  <a:srgbClr val="000099"/>
                </a:solidFill>
              </a:rPr>
              <a:pPr/>
              <a:t>56</a:t>
            </a:fld>
            <a:r>
              <a:rPr lang="fr-FR" sz="1400" dirty="0">
                <a:solidFill>
                  <a:srgbClr val="000099"/>
                </a:solidFill>
              </a:rPr>
              <a:t>)</a:t>
            </a:r>
          </a:p>
        </p:txBody>
      </p:sp>
      <p:sp>
        <p:nvSpPr>
          <p:cNvPr id="49156" name="Rectangle 2"/>
          <p:cNvSpPr>
            <a:spLocks noGrp="1" noChangeArrowheads="1"/>
          </p:cNvSpPr>
          <p:nvPr>
            <p:ph type="title"/>
          </p:nvPr>
        </p:nvSpPr>
        <p:spPr/>
        <p:txBody>
          <a:bodyPr/>
          <a:lstStyle/>
          <a:p>
            <a:r>
              <a:rPr lang="fr-FR" dirty="0"/>
              <a:t>Classe d’association</a:t>
            </a:r>
          </a:p>
        </p:txBody>
      </p:sp>
      <p:sp>
        <p:nvSpPr>
          <p:cNvPr id="49157" name="Rectangle 3"/>
          <p:cNvSpPr>
            <a:spLocks noGrp="1" noChangeArrowheads="1"/>
          </p:cNvSpPr>
          <p:nvPr>
            <p:ph type="body" idx="1"/>
          </p:nvPr>
        </p:nvSpPr>
        <p:spPr>
          <a:xfrm>
            <a:off x="146928" y="886264"/>
            <a:ext cx="8820150" cy="5435334"/>
          </a:xfrm>
          <a:noFill/>
        </p:spPr>
        <p:txBody>
          <a:bodyPr wrap="square">
            <a:spAutoFit/>
          </a:bodyPr>
          <a:lstStyle/>
          <a:p>
            <a:r>
              <a:rPr lang="fr-FR" sz="2800" dirty="0"/>
              <a:t>La classe d’association est … une classe ! Cette classe permet de faire porter des informations aux liens entre instances de classes.</a:t>
            </a:r>
          </a:p>
          <a:p>
            <a:endParaRPr lang="fr-FR" sz="2800" dirty="0"/>
          </a:p>
          <a:p>
            <a:endParaRPr lang="fr-FR" sz="2800" dirty="0"/>
          </a:p>
          <a:p>
            <a:endParaRPr lang="fr-FR" sz="2800" dirty="0"/>
          </a:p>
          <a:p>
            <a:endParaRPr lang="fr-FR" sz="2800" dirty="0"/>
          </a:p>
          <a:p>
            <a:endParaRPr lang="fr-FR" sz="2800" dirty="0"/>
          </a:p>
          <a:p>
            <a:endParaRPr lang="fr-FR" sz="2800" dirty="0"/>
          </a:p>
          <a:p>
            <a:r>
              <a:rPr lang="fr-FR" sz="2800" dirty="0"/>
              <a:t>Une telle classe peut être dotée d’attributs, d’opérations, et de relations avec d’autres classes.</a:t>
            </a:r>
          </a:p>
        </p:txBody>
      </p:sp>
      <p:pic>
        <p:nvPicPr>
          <p:cNvPr id="2" name="Image 1">
            <a:extLst>
              <a:ext uri="{FF2B5EF4-FFF2-40B4-BE49-F238E27FC236}">
                <a16:creationId xmlns:a16="http://schemas.microsoft.com/office/drawing/2014/main" id="{7E550291-57FD-49B2-ACE2-BE4AF5A148DC}"/>
              </a:ext>
            </a:extLst>
          </p:cNvPr>
          <p:cNvPicPr>
            <a:picLocks noChangeAspect="1"/>
          </p:cNvPicPr>
          <p:nvPr/>
        </p:nvPicPr>
        <p:blipFill rotWithShape="1">
          <a:blip r:embed="rId3"/>
          <a:srcRect l="32615" t="39391" r="42001" b="35494"/>
          <a:stretch/>
        </p:blipFill>
        <p:spPr>
          <a:xfrm>
            <a:off x="2194559" y="2602521"/>
            <a:ext cx="4882457" cy="2574389"/>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4915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7C802F73-5064-43F4-A887-EB8A8FAC910C}" type="slidenum">
              <a:rPr lang="fr-FR" sz="1400">
                <a:solidFill>
                  <a:srgbClr val="000099"/>
                </a:solidFill>
              </a:rPr>
              <a:pPr/>
              <a:t>57</a:t>
            </a:fld>
            <a:r>
              <a:rPr lang="fr-FR" sz="1400" dirty="0">
                <a:solidFill>
                  <a:srgbClr val="000099"/>
                </a:solidFill>
              </a:rPr>
              <a:t>)</a:t>
            </a:r>
          </a:p>
        </p:txBody>
      </p:sp>
      <p:sp>
        <p:nvSpPr>
          <p:cNvPr id="49156" name="Rectangle 2"/>
          <p:cNvSpPr>
            <a:spLocks noGrp="1" noChangeArrowheads="1"/>
          </p:cNvSpPr>
          <p:nvPr>
            <p:ph type="title"/>
          </p:nvPr>
        </p:nvSpPr>
        <p:spPr/>
        <p:txBody>
          <a:bodyPr/>
          <a:lstStyle/>
          <a:p>
            <a:r>
              <a:rPr lang="fr-FR" dirty="0"/>
              <a:t>Classe d’association</a:t>
            </a:r>
          </a:p>
        </p:txBody>
      </p:sp>
      <p:sp>
        <p:nvSpPr>
          <p:cNvPr id="18" name="Rectangle 1027"/>
          <p:cNvSpPr txBox="1">
            <a:spLocks noChangeArrowheads="1"/>
          </p:cNvSpPr>
          <p:nvPr/>
        </p:nvSpPr>
        <p:spPr bwMode="auto">
          <a:xfrm>
            <a:off x="203200" y="914400"/>
            <a:ext cx="8707438" cy="5459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482600" indent="-482600" algn="l" rtl="0" eaLnBrk="0" fontAlgn="base" hangingPunct="0">
              <a:spcBef>
                <a:spcPct val="20000"/>
              </a:spcBef>
              <a:spcAft>
                <a:spcPct val="0"/>
              </a:spcAft>
              <a:buClr>
                <a:srgbClr val="FF0000"/>
              </a:buClr>
              <a:buFont typeface="Symbol" panose="05050102010706020507" pitchFamily="18" charset="2"/>
              <a:buChar char="¨"/>
              <a:defRPr sz="3200">
                <a:solidFill>
                  <a:srgbClr val="000099"/>
                </a:solidFill>
                <a:latin typeface="+mn-lt"/>
                <a:ea typeface="+mn-ea"/>
                <a:cs typeface="+mn-cs"/>
              </a:defRPr>
            </a:lvl1pPr>
            <a:lvl2pPr marL="958850" indent="-285750" algn="l" rtl="0" eaLnBrk="0" fontAlgn="base" hangingPunct="0">
              <a:spcBef>
                <a:spcPct val="20000"/>
              </a:spcBef>
              <a:spcAft>
                <a:spcPct val="0"/>
              </a:spcAft>
              <a:buClr>
                <a:srgbClr val="FF0000"/>
              </a:buClr>
              <a:buChar char="•"/>
              <a:defRPr sz="2800">
                <a:solidFill>
                  <a:srgbClr val="000099"/>
                </a:solidFill>
                <a:latin typeface="+mn-lt"/>
              </a:defRPr>
            </a:lvl2pPr>
            <a:lvl3pPr marL="1377950" indent="-228600" algn="l" rtl="0" eaLnBrk="0" fontAlgn="base" hangingPunct="0">
              <a:spcBef>
                <a:spcPct val="20000"/>
              </a:spcBef>
              <a:spcAft>
                <a:spcPct val="0"/>
              </a:spcAft>
              <a:buClr>
                <a:srgbClr val="FF0000"/>
              </a:buClr>
              <a:buChar char="°"/>
              <a:defRPr sz="2400">
                <a:solidFill>
                  <a:srgbClr val="000099"/>
                </a:solidFill>
                <a:latin typeface="+mn-lt"/>
              </a:defRPr>
            </a:lvl3pPr>
            <a:lvl4pPr marL="1797050" indent="-228600" algn="l" rtl="0" eaLnBrk="0" fontAlgn="base" hangingPunct="0">
              <a:spcBef>
                <a:spcPct val="20000"/>
              </a:spcBef>
              <a:spcAft>
                <a:spcPct val="0"/>
              </a:spcAft>
              <a:buClr>
                <a:srgbClr val="FF0000"/>
              </a:buClr>
              <a:buChar char="–"/>
              <a:defRPr sz="2000">
                <a:solidFill>
                  <a:srgbClr val="000099"/>
                </a:solidFill>
                <a:latin typeface="+mn-lt"/>
              </a:defRPr>
            </a:lvl4pPr>
            <a:lvl5pPr marL="2216150" indent="-228600" algn="l" rtl="0" eaLnBrk="0" fontAlgn="base" hangingPunct="0">
              <a:spcBef>
                <a:spcPct val="20000"/>
              </a:spcBef>
              <a:spcAft>
                <a:spcPct val="0"/>
              </a:spcAft>
              <a:buClr>
                <a:srgbClr val="FF0000"/>
              </a:buClr>
              <a:buChar char="»"/>
              <a:defRPr sz="2000">
                <a:solidFill>
                  <a:srgbClr val="000099"/>
                </a:solidFill>
                <a:latin typeface="+mn-lt"/>
              </a:defRPr>
            </a:lvl5pPr>
            <a:lvl6pPr marL="2673350" indent="-228600" algn="l" rtl="0" eaLnBrk="0" fontAlgn="base" hangingPunct="0">
              <a:spcBef>
                <a:spcPct val="20000"/>
              </a:spcBef>
              <a:spcAft>
                <a:spcPct val="0"/>
              </a:spcAft>
              <a:buClr>
                <a:srgbClr val="FF0000"/>
              </a:buClr>
              <a:buChar char="»"/>
              <a:defRPr sz="2000">
                <a:solidFill>
                  <a:srgbClr val="000099"/>
                </a:solidFill>
                <a:latin typeface="+mn-lt"/>
              </a:defRPr>
            </a:lvl6pPr>
            <a:lvl7pPr marL="3130550" indent="-228600" algn="l" rtl="0" eaLnBrk="0" fontAlgn="base" hangingPunct="0">
              <a:spcBef>
                <a:spcPct val="20000"/>
              </a:spcBef>
              <a:spcAft>
                <a:spcPct val="0"/>
              </a:spcAft>
              <a:buClr>
                <a:srgbClr val="FF0000"/>
              </a:buClr>
              <a:buChar char="»"/>
              <a:defRPr sz="2000">
                <a:solidFill>
                  <a:srgbClr val="000099"/>
                </a:solidFill>
                <a:latin typeface="+mn-lt"/>
              </a:defRPr>
            </a:lvl7pPr>
            <a:lvl8pPr marL="3587750" indent="-228600" algn="l" rtl="0" eaLnBrk="0" fontAlgn="base" hangingPunct="0">
              <a:spcBef>
                <a:spcPct val="20000"/>
              </a:spcBef>
              <a:spcAft>
                <a:spcPct val="0"/>
              </a:spcAft>
              <a:buClr>
                <a:srgbClr val="FF0000"/>
              </a:buClr>
              <a:buChar char="»"/>
              <a:defRPr sz="2000">
                <a:solidFill>
                  <a:srgbClr val="000099"/>
                </a:solidFill>
                <a:latin typeface="+mn-lt"/>
              </a:defRPr>
            </a:lvl8pPr>
            <a:lvl9pPr marL="4044950" indent="-228600" algn="l" rtl="0" eaLnBrk="0" fontAlgn="base" hangingPunct="0">
              <a:spcBef>
                <a:spcPct val="20000"/>
              </a:spcBef>
              <a:spcAft>
                <a:spcPct val="0"/>
              </a:spcAft>
              <a:buClr>
                <a:srgbClr val="FF0000"/>
              </a:buClr>
              <a:buChar char="»"/>
              <a:defRPr sz="2000">
                <a:solidFill>
                  <a:srgbClr val="000099"/>
                </a:solidFill>
                <a:latin typeface="+mn-lt"/>
              </a:defRPr>
            </a:lvl9pPr>
          </a:lstStyle>
          <a:p>
            <a:pPr>
              <a:lnSpc>
                <a:spcPct val="90000"/>
              </a:lnSpc>
            </a:pPr>
            <a:r>
              <a:rPr lang="fr-FR" sz="2800" kern="0" dirty="0"/>
              <a:t>Exemples d’utilisation de la classe d’association :</a:t>
            </a:r>
          </a:p>
          <a:p>
            <a:pPr>
              <a:lnSpc>
                <a:spcPct val="90000"/>
              </a:lnSpc>
            </a:pPr>
            <a:endParaRPr lang="fr-FR" sz="2800" kern="0" dirty="0"/>
          </a:p>
          <a:p>
            <a:pPr lvl="1">
              <a:lnSpc>
                <a:spcPct val="90000"/>
              </a:lnSpc>
            </a:pPr>
            <a:r>
              <a:rPr lang="fr-FR" sz="2400" kern="0" dirty="0"/>
              <a:t>Des personnes empruntent des livres à la bibliothèque. Il est nécessaire de pouvoir retrouver la date de chaque emprunt.</a:t>
            </a:r>
          </a:p>
          <a:p>
            <a:pPr lvl="1">
              <a:lnSpc>
                <a:spcPct val="90000"/>
              </a:lnSpc>
            </a:pPr>
            <a:endParaRPr lang="fr-FR" sz="2400" kern="0" dirty="0"/>
          </a:p>
          <a:p>
            <a:pPr lvl="1">
              <a:lnSpc>
                <a:spcPct val="90000"/>
              </a:lnSpc>
            </a:pPr>
            <a:r>
              <a:rPr lang="fr-FR" sz="2400" kern="0" dirty="0"/>
              <a:t>Des personnes signent des accords entre eux. Il est nécessaire de conserver la date de ces accords et la ville où a eu lieu la signature.</a:t>
            </a:r>
          </a:p>
          <a:p>
            <a:pPr lvl="1">
              <a:lnSpc>
                <a:spcPct val="90000"/>
              </a:lnSpc>
            </a:pPr>
            <a:endParaRPr lang="fr-FR" sz="2400" kern="0" dirty="0"/>
          </a:p>
          <a:p>
            <a:pPr lvl="1">
              <a:lnSpc>
                <a:spcPct val="90000"/>
              </a:lnSpc>
            </a:pPr>
            <a:r>
              <a:rPr lang="fr-FR" sz="2400" kern="0" dirty="0"/>
              <a:t>Des personnes travaillent dans des entreprises. Pour chacun de leurs emplois, il est nécessaire de connaître le temps de travail et le type de contrat signé avec l’entreprise.</a:t>
            </a:r>
          </a:p>
          <a:p>
            <a:pPr lvl="1">
              <a:lnSpc>
                <a:spcPct val="90000"/>
              </a:lnSpc>
            </a:pPr>
            <a:endParaRPr lang="fr-FR" sz="2400" kern="0" dirty="0"/>
          </a:p>
          <a:p>
            <a:pPr lvl="1">
              <a:lnSpc>
                <a:spcPct val="90000"/>
              </a:lnSpc>
            </a:pPr>
            <a:endParaRPr lang="fr-FR" sz="2400" kern="0" dirty="0"/>
          </a:p>
        </p:txBody>
      </p:sp>
    </p:spTree>
    <p:extLst>
      <p:ext uri="{BB962C8B-B14F-4D97-AF65-F5344CB8AC3E}">
        <p14:creationId xmlns:p14="http://schemas.microsoft.com/office/powerpoint/2010/main" val="331959727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4301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A8BA38B7-E03E-44AB-9150-6A6A0825F5A9}" type="slidenum">
              <a:rPr lang="fr-FR" sz="1400">
                <a:solidFill>
                  <a:srgbClr val="000099"/>
                </a:solidFill>
              </a:rPr>
              <a:pPr/>
              <a:t>58</a:t>
            </a:fld>
            <a:r>
              <a:rPr lang="fr-FR" sz="1400" dirty="0">
                <a:solidFill>
                  <a:srgbClr val="000099"/>
                </a:solidFill>
              </a:rPr>
              <a:t>)</a:t>
            </a:r>
          </a:p>
        </p:txBody>
      </p:sp>
      <p:sp>
        <p:nvSpPr>
          <p:cNvPr id="43012" name="Rectangle 1027"/>
          <p:cNvSpPr>
            <a:spLocks noGrp="1" noChangeArrowheads="1"/>
          </p:cNvSpPr>
          <p:nvPr>
            <p:ph type="body" idx="1"/>
          </p:nvPr>
        </p:nvSpPr>
        <p:spPr>
          <a:xfrm>
            <a:off x="90656" y="829992"/>
            <a:ext cx="8940800" cy="2646878"/>
          </a:xfrm>
        </p:spPr>
        <p:txBody>
          <a:bodyPr wrap="square">
            <a:spAutoFit/>
          </a:bodyPr>
          <a:lstStyle/>
          <a:p>
            <a:pPr>
              <a:lnSpc>
                <a:spcPct val="90000"/>
              </a:lnSpc>
            </a:pPr>
            <a:r>
              <a:rPr lang="fr-FR" sz="2800" dirty="0"/>
              <a:t>L’association permet de relier plus de deux classes. On parle d’association ternaire pour trois classes, ou plus généralement d’association n-aire.</a:t>
            </a:r>
          </a:p>
          <a:p>
            <a:pPr>
              <a:lnSpc>
                <a:spcPct val="90000"/>
              </a:lnSpc>
            </a:pPr>
            <a:endParaRPr lang="fr-FR" sz="2800" dirty="0"/>
          </a:p>
          <a:p>
            <a:pPr>
              <a:lnSpc>
                <a:spcPct val="90000"/>
              </a:lnSpc>
            </a:pPr>
            <a:r>
              <a:rPr lang="fr-FR" sz="2800" dirty="0"/>
              <a:t>Représentation : un losange blanc ou au moyen d’une classe stéréotypée.</a:t>
            </a:r>
          </a:p>
        </p:txBody>
      </p:sp>
      <p:sp>
        <p:nvSpPr>
          <p:cNvPr id="43013" name="Rectangle 1026"/>
          <p:cNvSpPr>
            <a:spLocks noGrp="1" noChangeArrowheads="1"/>
          </p:cNvSpPr>
          <p:nvPr>
            <p:ph type="title"/>
          </p:nvPr>
        </p:nvSpPr>
        <p:spPr/>
        <p:txBody>
          <a:bodyPr/>
          <a:lstStyle/>
          <a:p>
            <a:r>
              <a:rPr lang="fr-FR" dirty="0"/>
              <a:t>Associations n-aire</a:t>
            </a:r>
          </a:p>
        </p:txBody>
      </p:sp>
      <p:pic>
        <p:nvPicPr>
          <p:cNvPr id="2" name="Image 1">
            <a:extLst>
              <a:ext uri="{FF2B5EF4-FFF2-40B4-BE49-F238E27FC236}">
                <a16:creationId xmlns:a16="http://schemas.microsoft.com/office/drawing/2014/main" id="{CF2B09AE-C13E-47EF-A6F2-F008EEEBE473}"/>
              </a:ext>
            </a:extLst>
          </p:cNvPr>
          <p:cNvPicPr>
            <a:picLocks noChangeAspect="1"/>
          </p:cNvPicPr>
          <p:nvPr/>
        </p:nvPicPr>
        <p:blipFill rotWithShape="1">
          <a:blip r:embed="rId3"/>
          <a:srcRect l="32615" t="22116" r="29254" b="26223"/>
          <a:stretch/>
        </p:blipFill>
        <p:spPr>
          <a:xfrm>
            <a:off x="3854548" y="2946541"/>
            <a:ext cx="4403188" cy="3353951"/>
          </a:xfrm>
          <a:prstGeom prst="rect">
            <a:avLst/>
          </a:prstGeom>
        </p:spPr>
      </p:pic>
      <p:sp>
        <p:nvSpPr>
          <p:cNvPr id="7" name="Rectangle 5">
            <a:extLst>
              <a:ext uri="{FF2B5EF4-FFF2-40B4-BE49-F238E27FC236}">
                <a16:creationId xmlns:a16="http://schemas.microsoft.com/office/drawing/2014/main" id="{1423BDA3-F142-406E-BCB8-A1C9210C3572}"/>
              </a:ext>
            </a:extLst>
          </p:cNvPr>
          <p:cNvSpPr>
            <a:spLocks noChangeArrowheads="1"/>
          </p:cNvSpPr>
          <p:nvPr/>
        </p:nvSpPr>
        <p:spPr bwMode="auto">
          <a:xfrm>
            <a:off x="318480" y="4574154"/>
            <a:ext cx="3367649" cy="84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lvl="1" indent="0" algn="ctr">
              <a:lnSpc>
                <a:spcPct val="90000"/>
              </a:lnSpc>
              <a:spcBef>
                <a:spcPct val="20000"/>
              </a:spcBef>
              <a:buClr>
                <a:srgbClr val="FF0000"/>
              </a:buClr>
            </a:pPr>
            <a:r>
              <a:rPr lang="fr-FR" sz="1800" b="1" i="1" dirty="0">
                <a:solidFill>
                  <a:srgbClr val="000099"/>
                </a:solidFill>
              </a:rPr>
              <a:t>Je veux connaitre le gardien de but de chaque équipe, pour chaque année.</a:t>
            </a:r>
            <a:endParaRPr lang="fr-FR" sz="1800" i="1" dirty="0">
              <a:solidFill>
                <a:srgbClr val="000099"/>
              </a:solidFill>
            </a:endParaRPr>
          </a:p>
        </p:txBody>
      </p:sp>
      <p:cxnSp>
        <p:nvCxnSpPr>
          <p:cNvPr id="8" name="Connecteur droit avec flèche 7">
            <a:extLst>
              <a:ext uri="{FF2B5EF4-FFF2-40B4-BE49-F238E27FC236}">
                <a16:creationId xmlns:a16="http://schemas.microsoft.com/office/drawing/2014/main" id="{B2F41592-D329-474C-81CA-449194E2B8F7}"/>
              </a:ext>
            </a:extLst>
          </p:cNvPr>
          <p:cNvCxnSpPr>
            <a:cxnSpLocks/>
          </p:cNvCxnSpPr>
          <p:nvPr/>
        </p:nvCxnSpPr>
        <p:spPr bwMode="auto">
          <a:xfrm flipV="1">
            <a:off x="3657993" y="4473526"/>
            <a:ext cx="1842475" cy="53458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ectangle 5">
            <a:extLst>
              <a:ext uri="{FF2B5EF4-FFF2-40B4-BE49-F238E27FC236}">
                <a16:creationId xmlns:a16="http://schemas.microsoft.com/office/drawing/2014/main" id="{34DFCCC3-5AD7-462C-AE07-A8FF61C33A86}"/>
              </a:ext>
            </a:extLst>
          </p:cNvPr>
          <p:cNvSpPr>
            <a:spLocks noChangeArrowheads="1"/>
          </p:cNvSpPr>
          <p:nvPr/>
        </p:nvSpPr>
        <p:spPr bwMode="auto">
          <a:xfrm>
            <a:off x="90656" y="5476487"/>
            <a:ext cx="4073381" cy="84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lvl="1" indent="0" algn="ctr">
              <a:lnSpc>
                <a:spcPct val="90000"/>
              </a:lnSpc>
              <a:spcBef>
                <a:spcPct val="20000"/>
              </a:spcBef>
              <a:buClr>
                <a:srgbClr val="FF0000"/>
              </a:buClr>
            </a:pPr>
            <a:r>
              <a:rPr lang="fr-FR" sz="1800" b="1" i="1" dirty="0">
                <a:solidFill>
                  <a:srgbClr val="000099"/>
                </a:solidFill>
              </a:rPr>
              <a:t>Pour chaque gardien de but de chaque équipe, je veux connaître chaque année le nombre de buts marqués, encaissés, …</a:t>
            </a:r>
            <a:endParaRPr lang="fr-FR" sz="1800" i="1" dirty="0">
              <a:solidFill>
                <a:srgbClr val="000099"/>
              </a:solidFill>
            </a:endParaRPr>
          </a:p>
        </p:txBody>
      </p:sp>
      <p:cxnSp>
        <p:nvCxnSpPr>
          <p:cNvPr id="11" name="Connecteur droit avec flèche 10">
            <a:extLst>
              <a:ext uri="{FF2B5EF4-FFF2-40B4-BE49-F238E27FC236}">
                <a16:creationId xmlns:a16="http://schemas.microsoft.com/office/drawing/2014/main" id="{145D1DAE-1620-48BE-A13E-09C58B5EA254}"/>
              </a:ext>
            </a:extLst>
          </p:cNvPr>
          <p:cNvCxnSpPr>
            <a:cxnSpLocks/>
          </p:cNvCxnSpPr>
          <p:nvPr/>
        </p:nvCxnSpPr>
        <p:spPr bwMode="auto">
          <a:xfrm flipV="1">
            <a:off x="4164037" y="5697415"/>
            <a:ext cx="1017563" cy="15474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4301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A8BA38B7-E03E-44AB-9150-6A6A0825F5A9}" type="slidenum">
              <a:rPr lang="fr-FR" sz="1400">
                <a:solidFill>
                  <a:srgbClr val="000099"/>
                </a:solidFill>
              </a:rPr>
              <a:pPr/>
              <a:t>59</a:t>
            </a:fld>
            <a:r>
              <a:rPr lang="fr-FR" sz="1400" dirty="0">
                <a:solidFill>
                  <a:srgbClr val="000099"/>
                </a:solidFill>
              </a:rPr>
              <a:t>)</a:t>
            </a:r>
          </a:p>
        </p:txBody>
      </p:sp>
      <p:sp>
        <p:nvSpPr>
          <p:cNvPr id="43012" name="Rectangle 1027"/>
          <p:cNvSpPr>
            <a:spLocks noGrp="1" noChangeArrowheads="1"/>
          </p:cNvSpPr>
          <p:nvPr>
            <p:ph type="body" idx="1"/>
          </p:nvPr>
        </p:nvSpPr>
        <p:spPr>
          <a:xfrm>
            <a:off x="203200" y="914400"/>
            <a:ext cx="8527441" cy="3681008"/>
          </a:xfrm>
        </p:spPr>
        <p:txBody>
          <a:bodyPr>
            <a:spAutoFit/>
          </a:bodyPr>
          <a:lstStyle/>
          <a:p>
            <a:pPr>
              <a:lnSpc>
                <a:spcPct val="90000"/>
              </a:lnSpc>
            </a:pPr>
            <a:r>
              <a:rPr lang="fr-FR" sz="2800" dirty="0"/>
              <a:t>Attention, il est souvent possible de modéliser un problème avec plusieurs associations binaires plutôt qu’avec une association n-aire.</a:t>
            </a:r>
          </a:p>
          <a:p>
            <a:pPr>
              <a:lnSpc>
                <a:spcPct val="90000"/>
              </a:lnSpc>
            </a:pPr>
            <a:endParaRPr lang="fr-FR" sz="2800" dirty="0"/>
          </a:p>
          <a:p>
            <a:pPr>
              <a:lnSpc>
                <a:spcPct val="90000"/>
              </a:lnSpc>
            </a:pPr>
            <a:r>
              <a:rPr lang="fr-FR" sz="2800" dirty="0"/>
              <a:t>Exemple :</a:t>
            </a:r>
          </a:p>
          <a:p>
            <a:pPr lvl="1">
              <a:lnSpc>
                <a:spcPct val="90000"/>
              </a:lnSpc>
            </a:pPr>
            <a:r>
              <a:rPr lang="fr-FR" sz="2400" dirty="0"/>
              <a:t>Un employé emprunte un véhicule de fonction pour se rendre sur un site</a:t>
            </a:r>
            <a:endParaRPr lang="fr-FR" sz="2400" dirty="0">
              <a:sym typeface="Wingdings" panose="05000000000000000000" pitchFamily="2" charset="2"/>
            </a:endParaRPr>
          </a:p>
          <a:p>
            <a:pPr lvl="1">
              <a:lnSpc>
                <a:spcPct val="90000"/>
              </a:lnSpc>
            </a:pPr>
            <a:r>
              <a:rPr lang="fr-FR" sz="2400" dirty="0">
                <a:sym typeface="Wingdings" panose="05000000000000000000" pitchFamily="2" charset="2"/>
              </a:rPr>
              <a:t>Un employé possède un véhicule de fonction. L’employé se rend sur des sites avec son véhicule de fonction</a:t>
            </a:r>
            <a:endParaRPr lang="fr-FR" sz="2400" dirty="0"/>
          </a:p>
        </p:txBody>
      </p:sp>
      <p:sp>
        <p:nvSpPr>
          <p:cNvPr id="43013" name="Rectangle 1026"/>
          <p:cNvSpPr>
            <a:spLocks noGrp="1" noChangeArrowheads="1"/>
          </p:cNvSpPr>
          <p:nvPr>
            <p:ph type="title"/>
          </p:nvPr>
        </p:nvSpPr>
        <p:spPr/>
        <p:txBody>
          <a:bodyPr/>
          <a:lstStyle/>
          <a:p>
            <a:r>
              <a:rPr lang="fr-FR" dirty="0"/>
              <a:t>Associations n-aire</a:t>
            </a:r>
          </a:p>
        </p:txBody>
      </p:sp>
    </p:spTree>
    <p:extLst>
      <p:ext uri="{BB962C8B-B14F-4D97-AF65-F5344CB8AC3E}">
        <p14:creationId xmlns:p14="http://schemas.microsoft.com/office/powerpoint/2010/main" val="120714415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Espace réservé du pied de page 1"/>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9219" name="Espace réservé du numéro de diapositive 2"/>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D64F467D-70AB-47D7-B3EC-08F925367073}" type="slidenum">
              <a:rPr lang="fr-FR" sz="1400">
                <a:solidFill>
                  <a:srgbClr val="000099"/>
                </a:solidFill>
              </a:rPr>
              <a:pPr/>
              <a:t>6</a:t>
            </a:fld>
            <a:r>
              <a:rPr lang="fr-FR" sz="1400" dirty="0">
                <a:solidFill>
                  <a:srgbClr val="000099"/>
                </a:solidFill>
              </a:rPr>
              <a:t>)</a:t>
            </a:r>
          </a:p>
        </p:txBody>
      </p:sp>
      <p:sp>
        <p:nvSpPr>
          <p:cNvPr id="9221" name="Rectangle 3"/>
          <p:cNvSpPr>
            <a:spLocks noGrp="1" noChangeArrowheads="1"/>
          </p:cNvSpPr>
          <p:nvPr>
            <p:ph type="title" idx="4294967295"/>
          </p:nvPr>
        </p:nvSpPr>
        <p:spPr>
          <a:xfrm>
            <a:off x="79375" y="93663"/>
            <a:ext cx="8894763" cy="457200"/>
          </a:xfrm>
          <a:extLst>
            <a:ext uri="{909E8E84-426E-40DD-AFC4-6F175D3DCCD1}">
              <a14:hiddenFill xmlns:a14="http://schemas.microsoft.com/office/drawing/2010/main">
                <a:solidFill>
                  <a:schemeClr val="accent1"/>
                </a:solidFill>
              </a14:hiddenFill>
            </a:ext>
          </a:extLst>
        </p:spPr>
        <p:txBody>
          <a:bodyPr/>
          <a:lstStyle/>
          <a:p>
            <a:r>
              <a:rPr lang="fr-FR"/>
              <a:t>UML C’est quoi exactement ?</a:t>
            </a:r>
          </a:p>
        </p:txBody>
      </p:sp>
      <p:sp>
        <p:nvSpPr>
          <p:cNvPr id="9223" name="Rectangle 5"/>
          <p:cNvSpPr>
            <a:spLocks noChangeArrowheads="1"/>
          </p:cNvSpPr>
          <p:nvPr/>
        </p:nvSpPr>
        <p:spPr bwMode="auto">
          <a:xfrm>
            <a:off x="43384" y="726010"/>
            <a:ext cx="8859985"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rgbClr val="FF0000"/>
              </a:buClr>
              <a:buFont typeface="Symbol" panose="05050102010706020507" pitchFamily="18" charset="2"/>
              <a:buChar char="¨"/>
            </a:pPr>
            <a:r>
              <a:rPr lang="fr-FR" sz="2800" dirty="0">
                <a:solidFill>
                  <a:srgbClr val="000099"/>
                </a:solidFill>
              </a:rPr>
              <a:t>Exemples de modélisations :</a:t>
            </a:r>
          </a:p>
        </p:txBody>
      </p:sp>
      <p:pic>
        <p:nvPicPr>
          <p:cNvPr id="6" name="Imag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9701" y="3765764"/>
            <a:ext cx="3928277" cy="265053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79874" name="Picture 2" descr="Résultat de recherche d'images pour &quot;diagramme de cas d'utilisation&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848" y="2323023"/>
            <a:ext cx="2828257" cy="269299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p:nvSpPr>
        <p:spPr bwMode="auto">
          <a:xfrm>
            <a:off x="4680781" y="1337300"/>
            <a:ext cx="4222588"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87313" lvl="1" indent="0" algn="ctr">
              <a:lnSpc>
                <a:spcPct val="90000"/>
              </a:lnSpc>
              <a:spcBef>
                <a:spcPct val="20000"/>
              </a:spcBef>
              <a:buClr>
                <a:srgbClr val="FF0000"/>
              </a:buClr>
            </a:pPr>
            <a:r>
              <a:rPr lang="fr-FR" sz="1800" i="1" dirty="0">
                <a:solidFill>
                  <a:srgbClr val="000099"/>
                </a:solidFill>
              </a:rPr>
              <a:t>Point de vue de l’informaticien : quels sont les différents composants mis en œuvre ? Comment communiquent ils ? Quelles sont les informations manipulées ?</a:t>
            </a:r>
          </a:p>
        </p:txBody>
      </p:sp>
      <p:sp>
        <p:nvSpPr>
          <p:cNvPr id="9" name="Rectangle 5"/>
          <p:cNvSpPr>
            <a:spLocks noChangeArrowheads="1"/>
          </p:cNvSpPr>
          <p:nvPr/>
        </p:nvSpPr>
        <p:spPr bwMode="auto">
          <a:xfrm>
            <a:off x="167589" y="1337300"/>
            <a:ext cx="4240781" cy="84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lvl="1" indent="0" algn="ctr">
              <a:lnSpc>
                <a:spcPct val="90000"/>
              </a:lnSpc>
              <a:spcBef>
                <a:spcPct val="20000"/>
              </a:spcBef>
              <a:buClr>
                <a:srgbClr val="FF0000"/>
              </a:buClr>
            </a:pPr>
            <a:r>
              <a:rPr lang="fr-FR" sz="1800" i="1" dirty="0">
                <a:solidFill>
                  <a:srgbClr val="000099"/>
                </a:solidFill>
              </a:rPr>
              <a:t>Point de vue du client : quelles sont les différentes fonctions de mon système ? Pour qui est-il fait ?</a:t>
            </a:r>
          </a:p>
        </p:txBody>
      </p:sp>
      <p:pic>
        <p:nvPicPr>
          <p:cNvPr id="79876" name="Picture 4" descr="Résultat de recherche d'images pour &quot;diagramme de déploiement architecture 3-tier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2976" y="2385016"/>
            <a:ext cx="4368780" cy="1463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339957"/>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Espace réservé du pied de page 3"/>
          <p:cNvSpPr>
            <a:spLocks noGrp="1"/>
          </p:cNvSpPr>
          <p:nvPr>
            <p:ph type="ftr" sz="quarter" idx="10"/>
          </p:nvPr>
        </p:nvSpPr>
        <p:spPr>
          <a:xfrm>
            <a:off x="126606" y="6553203"/>
            <a:ext cx="5181600" cy="27305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52227" name="Espace réservé du numéro de diapositive 4"/>
          <p:cNvSpPr>
            <a:spLocks noGrp="1"/>
          </p:cNvSpPr>
          <p:nvPr>
            <p:ph type="sldNum" sz="quarter" idx="11"/>
          </p:nvPr>
        </p:nvSpPr>
        <p:spPr>
          <a:xfrm>
            <a:off x="5913044" y="6553203"/>
            <a:ext cx="3124200" cy="257175"/>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D121DD5F-0EDF-4B0D-B915-6501B1F7455D}" type="slidenum">
              <a:rPr lang="fr-FR" sz="1400">
                <a:solidFill>
                  <a:srgbClr val="000099"/>
                </a:solidFill>
              </a:rPr>
              <a:pPr/>
              <a:t>60</a:t>
            </a:fld>
            <a:r>
              <a:rPr lang="fr-FR" sz="1400" dirty="0">
                <a:solidFill>
                  <a:srgbClr val="000099"/>
                </a:solidFill>
              </a:rPr>
              <a:t>)</a:t>
            </a:r>
          </a:p>
        </p:txBody>
      </p:sp>
      <p:sp>
        <p:nvSpPr>
          <p:cNvPr id="52228" name="Rectangle 27"/>
          <p:cNvSpPr>
            <a:spLocks noGrp="1" noChangeArrowheads="1"/>
          </p:cNvSpPr>
          <p:nvPr>
            <p:ph type="body" idx="1"/>
          </p:nvPr>
        </p:nvSpPr>
        <p:spPr>
          <a:xfrm>
            <a:off x="172328" y="789544"/>
            <a:ext cx="8686800" cy="2850011"/>
          </a:xfrm>
        </p:spPr>
        <p:txBody>
          <a:bodyPr>
            <a:spAutoFit/>
          </a:bodyPr>
          <a:lstStyle/>
          <a:p>
            <a:r>
              <a:rPr lang="fr-FR" sz="2800" dirty="0"/>
              <a:t>Les associations permettent par défaut une navigation bidirectionnelle : il est possible de déterminer les liens de l’association depuis les instances de chaque classe.</a:t>
            </a:r>
          </a:p>
          <a:p>
            <a:endParaRPr lang="fr-FR" sz="2800" dirty="0"/>
          </a:p>
          <a:p>
            <a:r>
              <a:rPr lang="fr-FR" sz="2800" dirty="0"/>
              <a:t>Il est possible de limiter la navigabilité en spécifiant un seul sens de navigation :</a:t>
            </a:r>
          </a:p>
        </p:txBody>
      </p:sp>
      <p:sp>
        <p:nvSpPr>
          <p:cNvPr id="52229" name="Rectangle 26"/>
          <p:cNvSpPr>
            <a:spLocks noGrp="1" noChangeArrowheads="1"/>
          </p:cNvSpPr>
          <p:nvPr>
            <p:ph type="title"/>
          </p:nvPr>
        </p:nvSpPr>
        <p:spPr/>
        <p:txBody>
          <a:bodyPr/>
          <a:lstStyle/>
          <a:p>
            <a:r>
              <a:rPr lang="fr-FR" dirty="0"/>
              <a:t>Navigabilité d’une association</a:t>
            </a:r>
          </a:p>
        </p:txBody>
      </p:sp>
      <p:sp>
        <p:nvSpPr>
          <p:cNvPr id="52230" name="Rectangle 2"/>
          <p:cNvSpPr>
            <a:spLocks noChangeArrowheads="1"/>
          </p:cNvSpPr>
          <p:nvPr/>
        </p:nvSpPr>
        <p:spPr bwMode="auto">
          <a:xfrm>
            <a:off x="2209800" y="685800"/>
            <a:ext cx="518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52234" name="Text Box 10"/>
          <p:cNvSpPr txBox="1">
            <a:spLocks noChangeArrowheads="1"/>
          </p:cNvSpPr>
          <p:nvPr/>
        </p:nvSpPr>
        <p:spPr bwMode="auto">
          <a:xfrm>
            <a:off x="4481513" y="785813"/>
            <a:ext cx="184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sz="2000"/>
          </a:p>
        </p:txBody>
      </p:sp>
      <p:pic>
        <p:nvPicPr>
          <p:cNvPr id="2" name="Image 1">
            <a:extLst>
              <a:ext uri="{FF2B5EF4-FFF2-40B4-BE49-F238E27FC236}">
                <a16:creationId xmlns:a16="http://schemas.microsoft.com/office/drawing/2014/main" id="{D9F3DC6C-8E1D-4DFC-B01E-8B995FFE2BDC}"/>
              </a:ext>
            </a:extLst>
          </p:cNvPr>
          <p:cNvPicPr>
            <a:picLocks noChangeAspect="1"/>
          </p:cNvPicPr>
          <p:nvPr/>
        </p:nvPicPr>
        <p:blipFill rotWithShape="1">
          <a:blip r:embed="rId3"/>
          <a:srcRect l="36154" t="28002" r="44308" b="60466"/>
          <a:stretch/>
        </p:blipFill>
        <p:spPr>
          <a:xfrm>
            <a:off x="1664765" y="4075880"/>
            <a:ext cx="5528075" cy="1738859"/>
          </a:xfrm>
          <a:prstGeom prst="rect">
            <a:avLst/>
          </a:prstGeom>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Espace réservé du pied de page 3"/>
          <p:cNvSpPr>
            <a:spLocks noGrp="1"/>
          </p:cNvSpPr>
          <p:nvPr>
            <p:ph type="ftr" sz="quarter" idx="10"/>
          </p:nvPr>
        </p:nvSpPr>
        <p:spPr>
          <a:xfrm>
            <a:off x="96715" y="6550562"/>
            <a:ext cx="5181600" cy="27305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52227" name="Espace réservé du numéro de diapositive 4"/>
          <p:cNvSpPr>
            <a:spLocks noGrp="1"/>
          </p:cNvSpPr>
          <p:nvPr>
            <p:ph type="sldNum" sz="quarter" idx="11"/>
          </p:nvPr>
        </p:nvSpPr>
        <p:spPr>
          <a:xfrm>
            <a:off x="5883153" y="6550562"/>
            <a:ext cx="3124200" cy="257175"/>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D121DD5F-0EDF-4B0D-B915-6501B1F7455D}" type="slidenum">
              <a:rPr lang="fr-FR" sz="1400">
                <a:solidFill>
                  <a:srgbClr val="000099"/>
                </a:solidFill>
              </a:rPr>
              <a:pPr/>
              <a:t>61</a:t>
            </a:fld>
            <a:r>
              <a:rPr lang="fr-FR" sz="1400" dirty="0">
                <a:solidFill>
                  <a:srgbClr val="000099"/>
                </a:solidFill>
              </a:rPr>
              <a:t>)</a:t>
            </a:r>
          </a:p>
        </p:txBody>
      </p:sp>
      <p:sp>
        <p:nvSpPr>
          <p:cNvPr id="52228" name="Rectangle 27"/>
          <p:cNvSpPr>
            <a:spLocks noGrp="1" noChangeArrowheads="1"/>
          </p:cNvSpPr>
          <p:nvPr>
            <p:ph type="body" idx="1"/>
          </p:nvPr>
        </p:nvSpPr>
        <p:spPr>
          <a:xfrm>
            <a:off x="73851" y="789544"/>
            <a:ext cx="8971673" cy="3354765"/>
          </a:xfrm>
        </p:spPr>
        <p:txBody>
          <a:bodyPr wrap="square">
            <a:spAutoFit/>
          </a:bodyPr>
          <a:lstStyle/>
          <a:p>
            <a:r>
              <a:rPr lang="fr-FR" sz="2800" dirty="0"/>
              <a:t>Exemple :</a:t>
            </a:r>
          </a:p>
          <a:p>
            <a:pPr algn="ctr">
              <a:spcBef>
                <a:spcPct val="0"/>
              </a:spcBef>
              <a:buFont typeface="Symbol" panose="05050102010706020507" pitchFamily="18" charset="2"/>
              <a:buNone/>
            </a:pPr>
            <a:r>
              <a:rPr lang="fr-FR" sz="2400" i="1" dirty="0"/>
              <a:t>	</a:t>
            </a:r>
            <a:r>
              <a:rPr lang="fr-FR" sz="2000" i="1" dirty="0"/>
              <a:t>Une instance d’utilisateur peut accéder à des instances</a:t>
            </a:r>
            <a:br>
              <a:rPr lang="fr-FR" sz="2000" i="1" dirty="0"/>
            </a:br>
            <a:r>
              <a:rPr lang="fr-FR" sz="2000" i="1" dirty="0"/>
              <a:t> de Mot de passe, mais pas l’inverse.</a:t>
            </a:r>
          </a:p>
          <a:p>
            <a:pPr>
              <a:spcBef>
                <a:spcPct val="0"/>
              </a:spcBef>
            </a:pPr>
            <a:endParaRPr lang="fr-FR" sz="2800" dirty="0"/>
          </a:p>
          <a:p>
            <a:pPr>
              <a:spcBef>
                <a:spcPct val="0"/>
              </a:spcBef>
            </a:pPr>
            <a:endParaRPr lang="fr-FR" sz="2800" dirty="0"/>
          </a:p>
          <a:p>
            <a:pPr>
              <a:spcBef>
                <a:spcPct val="0"/>
              </a:spcBef>
            </a:pPr>
            <a:endParaRPr lang="fr-FR" sz="2800" dirty="0"/>
          </a:p>
          <a:p>
            <a:pPr>
              <a:spcBef>
                <a:spcPct val="0"/>
              </a:spcBef>
            </a:pPr>
            <a:r>
              <a:rPr lang="fr-FR" sz="2800" dirty="0"/>
              <a:t>A ne pas confondre avec le sens de lecture de l’association !</a:t>
            </a:r>
            <a:endParaRPr lang="fr-FR" sz="2000" i="1" dirty="0"/>
          </a:p>
        </p:txBody>
      </p:sp>
      <p:sp>
        <p:nvSpPr>
          <p:cNvPr id="52229" name="Rectangle 26"/>
          <p:cNvSpPr>
            <a:spLocks noGrp="1" noChangeArrowheads="1"/>
          </p:cNvSpPr>
          <p:nvPr>
            <p:ph type="title"/>
          </p:nvPr>
        </p:nvSpPr>
        <p:spPr/>
        <p:txBody>
          <a:bodyPr/>
          <a:lstStyle/>
          <a:p>
            <a:r>
              <a:rPr lang="fr-FR" dirty="0"/>
              <a:t>Navigabilité d’une association</a:t>
            </a:r>
          </a:p>
        </p:txBody>
      </p:sp>
      <p:sp>
        <p:nvSpPr>
          <p:cNvPr id="52230" name="Rectangle 2"/>
          <p:cNvSpPr>
            <a:spLocks noChangeArrowheads="1"/>
          </p:cNvSpPr>
          <p:nvPr/>
        </p:nvSpPr>
        <p:spPr bwMode="auto">
          <a:xfrm>
            <a:off x="2209800" y="685800"/>
            <a:ext cx="518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52234" name="Text Box 10"/>
          <p:cNvSpPr txBox="1">
            <a:spLocks noChangeArrowheads="1"/>
          </p:cNvSpPr>
          <p:nvPr/>
        </p:nvSpPr>
        <p:spPr bwMode="auto">
          <a:xfrm>
            <a:off x="4481513" y="785813"/>
            <a:ext cx="184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sz="2000"/>
          </a:p>
        </p:txBody>
      </p:sp>
      <p:sp>
        <p:nvSpPr>
          <p:cNvPr id="52235" name="Text Box 14"/>
          <p:cNvSpPr txBox="1">
            <a:spLocks noChangeArrowheads="1"/>
          </p:cNvSpPr>
          <p:nvPr/>
        </p:nvSpPr>
        <p:spPr bwMode="auto">
          <a:xfrm>
            <a:off x="1728665" y="2289517"/>
            <a:ext cx="1322388" cy="403225"/>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2000"/>
              <a:t>Utilisateur </a:t>
            </a:r>
            <a:endParaRPr lang="fr-FR"/>
          </a:p>
        </p:txBody>
      </p:sp>
      <p:sp>
        <p:nvSpPr>
          <p:cNvPr id="52236" name="Text Box 15"/>
          <p:cNvSpPr txBox="1">
            <a:spLocks noChangeArrowheads="1"/>
          </p:cNvSpPr>
          <p:nvPr/>
        </p:nvSpPr>
        <p:spPr bwMode="auto">
          <a:xfrm>
            <a:off x="6072065" y="2287930"/>
            <a:ext cx="1528763" cy="403225"/>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2000"/>
              <a:t>Mot de passe</a:t>
            </a:r>
            <a:endParaRPr lang="fr-FR"/>
          </a:p>
        </p:txBody>
      </p:sp>
      <p:sp>
        <p:nvSpPr>
          <p:cNvPr id="52237" name="Line 17"/>
          <p:cNvSpPr>
            <a:spLocks noChangeShapeType="1"/>
          </p:cNvSpPr>
          <p:nvPr/>
        </p:nvSpPr>
        <p:spPr bwMode="auto">
          <a:xfrm>
            <a:off x="3051053" y="2454617"/>
            <a:ext cx="3021012"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52238" name="Text Box 18"/>
          <p:cNvSpPr txBox="1">
            <a:spLocks noChangeArrowheads="1"/>
          </p:cNvSpPr>
          <p:nvPr/>
        </p:nvSpPr>
        <p:spPr bwMode="auto">
          <a:xfrm>
            <a:off x="3035178" y="2164105"/>
            <a:ext cx="8461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t>détenteur</a:t>
            </a:r>
          </a:p>
        </p:txBody>
      </p:sp>
      <p:sp>
        <p:nvSpPr>
          <p:cNvPr id="52239" name="Text Box 19"/>
          <p:cNvSpPr txBox="1">
            <a:spLocks noChangeArrowheads="1"/>
          </p:cNvSpPr>
          <p:nvPr/>
        </p:nvSpPr>
        <p:spPr bwMode="auto">
          <a:xfrm>
            <a:off x="5652965" y="2170455"/>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2000"/>
              <a:t>*</a:t>
            </a:r>
          </a:p>
        </p:txBody>
      </p:sp>
      <p:sp>
        <p:nvSpPr>
          <p:cNvPr id="52240" name="Text Box 21"/>
          <p:cNvSpPr txBox="1">
            <a:spLocks noChangeArrowheads="1"/>
          </p:cNvSpPr>
          <p:nvPr/>
        </p:nvSpPr>
        <p:spPr bwMode="auto">
          <a:xfrm>
            <a:off x="3095503" y="2440330"/>
            <a:ext cx="285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a:t>1</a:t>
            </a:r>
          </a:p>
        </p:txBody>
      </p:sp>
      <p:sp>
        <p:nvSpPr>
          <p:cNvPr id="52241" name="Text Box 22"/>
          <p:cNvSpPr txBox="1">
            <a:spLocks noChangeArrowheads="1"/>
          </p:cNvSpPr>
          <p:nvPr/>
        </p:nvSpPr>
        <p:spPr bwMode="auto">
          <a:xfrm>
            <a:off x="5556128" y="2448267"/>
            <a:ext cx="4508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t>clef</a:t>
            </a:r>
          </a:p>
        </p:txBody>
      </p:sp>
    </p:spTree>
    <p:extLst>
      <p:ext uri="{BB962C8B-B14F-4D97-AF65-F5344CB8AC3E}">
        <p14:creationId xmlns:p14="http://schemas.microsoft.com/office/powerpoint/2010/main" val="306868100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40963"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9328E31C-306C-473C-86E0-FF02D890FE5E}" type="slidenum">
              <a:rPr lang="fr-FR" sz="1400">
                <a:solidFill>
                  <a:srgbClr val="000099"/>
                </a:solidFill>
              </a:rPr>
              <a:pPr/>
              <a:t>62</a:t>
            </a:fld>
            <a:r>
              <a:rPr lang="fr-FR" sz="1400" dirty="0">
                <a:solidFill>
                  <a:srgbClr val="000099"/>
                </a:solidFill>
              </a:rPr>
              <a:t>)</a:t>
            </a:r>
          </a:p>
        </p:txBody>
      </p:sp>
      <p:sp>
        <p:nvSpPr>
          <p:cNvPr id="40964" name="Rectangle 2"/>
          <p:cNvSpPr>
            <a:spLocks noGrp="1" noChangeArrowheads="1"/>
          </p:cNvSpPr>
          <p:nvPr>
            <p:ph type="title"/>
          </p:nvPr>
        </p:nvSpPr>
        <p:spPr>
          <a:xfrm>
            <a:off x="107950" y="168897"/>
            <a:ext cx="8915400" cy="462307"/>
          </a:xfrm>
          <a:noFill/>
        </p:spPr>
        <p:txBody>
          <a:bodyPr lIns="92075" tIns="46038" rIns="92075" bIns="46038"/>
          <a:lstStyle/>
          <a:p>
            <a:r>
              <a:rPr lang="fr-FR" dirty="0"/>
              <a:t>Les différentes relations entre classes</a:t>
            </a:r>
          </a:p>
        </p:txBody>
      </p:sp>
      <p:sp>
        <p:nvSpPr>
          <p:cNvPr id="40965" name="Rectangle 3"/>
          <p:cNvSpPr>
            <a:spLocks noGrp="1" noChangeArrowheads="1"/>
          </p:cNvSpPr>
          <p:nvPr>
            <p:ph type="body" idx="1"/>
          </p:nvPr>
        </p:nvSpPr>
        <p:spPr>
          <a:xfrm>
            <a:off x="203200" y="914400"/>
            <a:ext cx="8686800" cy="2727543"/>
          </a:xfrm>
          <a:noFill/>
        </p:spPr>
        <p:txBody>
          <a:bodyPr lIns="92075" tIns="46038" rIns="92075" bIns="46038">
            <a:spAutoFit/>
          </a:bodyPr>
          <a:lstStyle/>
          <a:p>
            <a:r>
              <a:rPr lang="fr-FR" sz="2800" dirty="0"/>
              <a:t>Concernant les relations entre classes, il existe d’autres relations en plus de l’association :</a:t>
            </a:r>
          </a:p>
          <a:p>
            <a:pPr lvl="1"/>
            <a:r>
              <a:rPr lang="fr-FR" sz="2400" dirty="0"/>
              <a:t>L’agrégation,</a:t>
            </a:r>
          </a:p>
          <a:p>
            <a:pPr lvl="1"/>
            <a:r>
              <a:rPr lang="fr-FR" sz="2400" dirty="0"/>
              <a:t>La composition,</a:t>
            </a:r>
          </a:p>
          <a:p>
            <a:pPr lvl="1"/>
            <a:r>
              <a:rPr lang="fr-FR" sz="2400" dirty="0"/>
              <a:t>La généralisation/spécialisation,</a:t>
            </a:r>
          </a:p>
          <a:p>
            <a:pPr lvl="1"/>
            <a:r>
              <a:rPr lang="fr-FR" sz="2400" dirty="0"/>
              <a:t>La dépendance.</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5017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066C671A-B0B2-4A39-8C50-31CAC5F4737D}" type="slidenum">
              <a:rPr lang="fr-FR" sz="1400">
                <a:solidFill>
                  <a:srgbClr val="000099"/>
                </a:solidFill>
              </a:rPr>
              <a:pPr/>
              <a:t>63</a:t>
            </a:fld>
            <a:r>
              <a:rPr lang="fr-FR" sz="1400" dirty="0">
                <a:solidFill>
                  <a:srgbClr val="000099"/>
                </a:solidFill>
              </a:rPr>
              <a:t>)</a:t>
            </a:r>
          </a:p>
        </p:txBody>
      </p:sp>
      <p:sp>
        <p:nvSpPr>
          <p:cNvPr id="50180" name="Rectangle 20"/>
          <p:cNvSpPr>
            <a:spLocks noGrp="1" noChangeArrowheads="1"/>
          </p:cNvSpPr>
          <p:nvPr>
            <p:ph type="title"/>
          </p:nvPr>
        </p:nvSpPr>
        <p:spPr/>
        <p:txBody>
          <a:bodyPr/>
          <a:lstStyle/>
          <a:p>
            <a:r>
              <a:rPr lang="fr-FR" dirty="0"/>
              <a:t>Agrégation et composition</a:t>
            </a:r>
          </a:p>
        </p:txBody>
      </p:sp>
      <p:pic>
        <p:nvPicPr>
          <p:cNvPr id="2" name="Image 1">
            <a:extLst>
              <a:ext uri="{FF2B5EF4-FFF2-40B4-BE49-F238E27FC236}">
                <a16:creationId xmlns:a16="http://schemas.microsoft.com/office/drawing/2014/main" id="{90FED1ED-5EA0-41FD-8E3C-ED579CD629C9}"/>
              </a:ext>
            </a:extLst>
          </p:cNvPr>
          <p:cNvPicPr>
            <a:picLocks noChangeAspect="1"/>
          </p:cNvPicPr>
          <p:nvPr/>
        </p:nvPicPr>
        <p:blipFill rotWithShape="1">
          <a:blip r:embed="rId3"/>
          <a:srcRect l="31077" t="33493" r="48154" b="58934"/>
          <a:stretch/>
        </p:blipFill>
        <p:spPr>
          <a:xfrm>
            <a:off x="1702190" y="5289681"/>
            <a:ext cx="6124727" cy="1190172"/>
          </a:xfrm>
          <a:prstGeom prst="rect">
            <a:avLst/>
          </a:prstGeom>
        </p:spPr>
      </p:pic>
      <p:sp>
        <p:nvSpPr>
          <p:cNvPr id="50181" name="Rectangle 21"/>
          <p:cNvSpPr>
            <a:spLocks noGrp="1" noChangeArrowheads="1"/>
          </p:cNvSpPr>
          <p:nvPr>
            <p:ph type="body" idx="1"/>
          </p:nvPr>
        </p:nvSpPr>
        <p:spPr>
          <a:xfrm>
            <a:off x="62522" y="756477"/>
            <a:ext cx="8960827" cy="4690515"/>
          </a:xfrm>
        </p:spPr>
        <p:txBody>
          <a:bodyPr wrap="square">
            <a:spAutoFit/>
          </a:bodyPr>
          <a:lstStyle/>
          <a:p>
            <a:pPr>
              <a:lnSpc>
                <a:spcPct val="90000"/>
              </a:lnSpc>
            </a:pPr>
            <a:r>
              <a:rPr lang="fr-FR" sz="2800" dirty="0"/>
              <a:t>L’agrégation est une forme particulière d’association binaire, mais dissymétrique, où l’une des extrémités est prédominante par rapport à l’autre.</a:t>
            </a:r>
            <a:endParaRPr lang="fr-FR" sz="2400" dirty="0"/>
          </a:p>
          <a:p>
            <a:pPr>
              <a:lnSpc>
                <a:spcPct val="90000"/>
              </a:lnSpc>
            </a:pPr>
            <a:endParaRPr lang="fr-FR" sz="2800" dirty="0"/>
          </a:p>
          <a:p>
            <a:pPr>
              <a:lnSpc>
                <a:spcPct val="90000"/>
              </a:lnSpc>
            </a:pPr>
            <a:r>
              <a:rPr lang="fr-FR" sz="2800" dirty="0"/>
              <a:t>Représentation des relations de type :</a:t>
            </a:r>
            <a:endParaRPr lang="fr-FR" dirty="0"/>
          </a:p>
          <a:p>
            <a:pPr lvl="1">
              <a:lnSpc>
                <a:spcPct val="90000"/>
              </a:lnSpc>
            </a:pPr>
            <a:r>
              <a:rPr lang="fr-FR" sz="2400" dirty="0"/>
              <a:t>tout et parties,</a:t>
            </a:r>
          </a:p>
          <a:p>
            <a:pPr lvl="1">
              <a:lnSpc>
                <a:spcPct val="90000"/>
              </a:lnSpc>
            </a:pPr>
            <a:r>
              <a:rPr lang="fr-FR" sz="2400" dirty="0"/>
              <a:t>composé et composants,</a:t>
            </a:r>
          </a:p>
          <a:p>
            <a:pPr lvl="1">
              <a:lnSpc>
                <a:spcPct val="90000"/>
              </a:lnSpc>
            </a:pPr>
            <a:r>
              <a:rPr lang="fr-FR" sz="2400" dirty="0"/>
              <a:t>maître et esclaves.</a:t>
            </a:r>
          </a:p>
          <a:p>
            <a:pPr lvl="1">
              <a:lnSpc>
                <a:spcPct val="90000"/>
              </a:lnSpc>
            </a:pPr>
            <a:endParaRPr lang="fr-FR" sz="2400" dirty="0"/>
          </a:p>
          <a:p>
            <a:pPr>
              <a:lnSpc>
                <a:spcPct val="90000"/>
              </a:lnSpc>
            </a:pPr>
            <a:r>
              <a:rPr lang="fr-FR" sz="2800" dirty="0"/>
              <a:t>Exemple : un élevage est composé d’un certain nombre de chevaux :</a:t>
            </a:r>
            <a:endParaRPr lang="fr-FR" dirty="0"/>
          </a:p>
        </p:txBody>
      </p:sp>
    </p:spTree>
    <p:extLst>
      <p:ext uri="{BB962C8B-B14F-4D97-AF65-F5344CB8AC3E}">
        <p14:creationId xmlns:p14="http://schemas.microsoft.com/office/powerpoint/2010/main" val="100347827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7CBCF4D-A42E-4565-99FA-10B9AEC8DC24}"/>
              </a:ext>
            </a:extLst>
          </p:cNvPr>
          <p:cNvPicPr>
            <a:picLocks noChangeAspect="1"/>
          </p:cNvPicPr>
          <p:nvPr/>
        </p:nvPicPr>
        <p:blipFill rotWithShape="1">
          <a:blip r:embed="rId3"/>
          <a:srcRect l="33231" t="50361" r="47846" b="41243"/>
          <a:stretch/>
        </p:blipFill>
        <p:spPr>
          <a:xfrm>
            <a:off x="2693367" y="5531781"/>
            <a:ext cx="4045234" cy="956604"/>
          </a:xfrm>
          <a:prstGeom prst="rect">
            <a:avLst/>
          </a:prstGeom>
        </p:spPr>
      </p:pic>
      <p:sp>
        <p:nvSpPr>
          <p:cNvPr id="5017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5017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066C671A-B0B2-4A39-8C50-31CAC5F4737D}" type="slidenum">
              <a:rPr lang="fr-FR" sz="1400">
                <a:solidFill>
                  <a:srgbClr val="000099"/>
                </a:solidFill>
              </a:rPr>
              <a:pPr/>
              <a:t>64</a:t>
            </a:fld>
            <a:r>
              <a:rPr lang="fr-FR" sz="1400" dirty="0">
                <a:solidFill>
                  <a:srgbClr val="000099"/>
                </a:solidFill>
              </a:rPr>
              <a:t>)</a:t>
            </a:r>
          </a:p>
        </p:txBody>
      </p:sp>
      <p:sp>
        <p:nvSpPr>
          <p:cNvPr id="50180" name="Rectangle 20"/>
          <p:cNvSpPr>
            <a:spLocks noGrp="1" noChangeArrowheads="1"/>
          </p:cNvSpPr>
          <p:nvPr>
            <p:ph type="title"/>
          </p:nvPr>
        </p:nvSpPr>
        <p:spPr/>
        <p:txBody>
          <a:bodyPr/>
          <a:lstStyle/>
          <a:p>
            <a:r>
              <a:rPr lang="fr-FR" dirty="0"/>
              <a:t>Agrégation et composition</a:t>
            </a:r>
          </a:p>
        </p:txBody>
      </p:sp>
      <p:sp>
        <p:nvSpPr>
          <p:cNvPr id="50181" name="Rectangle 21"/>
          <p:cNvSpPr>
            <a:spLocks noGrp="1" noChangeArrowheads="1"/>
          </p:cNvSpPr>
          <p:nvPr>
            <p:ph type="body" idx="1"/>
          </p:nvPr>
        </p:nvSpPr>
        <p:spPr>
          <a:xfrm>
            <a:off x="76588" y="742409"/>
            <a:ext cx="8686800" cy="5170646"/>
          </a:xfrm>
        </p:spPr>
        <p:txBody>
          <a:bodyPr>
            <a:spAutoFit/>
          </a:bodyPr>
          <a:lstStyle/>
          <a:p>
            <a:pPr>
              <a:lnSpc>
                <a:spcPct val="90000"/>
              </a:lnSpc>
            </a:pPr>
            <a:r>
              <a:rPr lang="fr-FR" sz="2800" dirty="0"/>
              <a:t>Deux types d’agrégation :</a:t>
            </a:r>
          </a:p>
          <a:p>
            <a:pPr lvl="1">
              <a:lnSpc>
                <a:spcPct val="90000"/>
              </a:lnSpc>
            </a:pPr>
            <a:r>
              <a:rPr lang="fr-FR" sz="2400" b="1" dirty="0"/>
              <a:t>Agrégation</a:t>
            </a:r>
            <a:r>
              <a:rPr lang="fr-FR" sz="2400" dirty="0"/>
              <a:t> partagée – notion de </a:t>
            </a:r>
            <a:r>
              <a:rPr lang="fr-FR" sz="2400" dirty="0" err="1"/>
              <a:t>co-propriété</a:t>
            </a:r>
            <a:endParaRPr lang="fr-FR" sz="2400" dirty="0"/>
          </a:p>
          <a:p>
            <a:pPr lvl="2">
              <a:lnSpc>
                <a:spcPct val="90000"/>
              </a:lnSpc>
            </a:pPr>
            <a:r>
              <a:rPr lang="fr-FR" sz="2000" dirty="0"/>
              <a:t>La création (resp. la destruction) des composants est indépendante de la création (resp. la destruction) du composite</a:t>
            </a:r>
          </a:p>
          <a:p>
            <a:pPr lvl="2">
              <a:lnSpc>
                <a:spcPct val="90000"/>
              </a:lnSpc>
            </a:pPr>
            <a:r>
              <a:rPr lang="fr-FR" sz="2000" dirty="0"/>
              <a:t>Un objet peut faire partie de plusieurs composites à la fois</a:t>
            </a:r>
          </a:p>
          <a:p>
            <a:pPr lvl="2">
              <a:lnSpc>
                <a:spcPct val="90000"/>
              </a:lnSpc>
            </a:pPr>
            <a:r>
              <a:rPr lang="fr-FR" sz="2000" dirty="0"/>
              <a:t>Notation :</a:t>
            </a:r>
          </a:p>
          <a:p>
            <a:pPr lvl="2">
              <a:lnSpc>
                <a:spcPct val="90000"/>
              </a:lnSpc>
            </a:pPr>
            <a:endParaRPr lang="fr-FR" sz="2000" dirty="0"/>
          </a:p>
          <a:p>
            <a:pPr lvl="2">
              <a:lnSpc>
                <a:spcPct val="90000"/>
              </a:lnSpc>
            </a:pPr>
            <a:endParaRPr lang="fr-FR" sz="2000" dirty="0"/>
          </a:p>
          <a:p>
            <a:pPr lvl="1">
              <a:lnSpc>
                <a:spcPct val="90000"/>
              </a:lnSpc>
            </a:pPr>
            <a:r>
              <a:rPr lang="fr-FR" sz="2400" b="1" dirty="0"/>
              <a:t>Composition</a:t>
            </a:r>
            <a:endParaRPr lang="fr-FR" sz="2400" dirty="0"/>
          </a:p>
          <a:p>
            <a:pPr lvl="2">
              <a:lnSpc>
                <a:spcPct val="90000"/>
              </a:lnSpc>
            </a:pPr>
            <a:r>
              <a:rPr lang="fr-FR" sz="2000" dirty="0"/>
              <a:t>Cas particulier de l’agrégation : attributs contenus physiquement par l’agrégat</a:t>
            </a:r>
          </a:p>
          <a:p>
            <a:pPr lvl="2">
              <a:lnSpc>
                <a:spcPct val="90000"/>
              </a:lnSpc>
            </a:pPr>
            <a:r>
              <a:rPr lang="fr-FR" sz="2000" dirty="0"/>
              <a:t>La création (resp. la destruction) du composite entraîne la création (resp. la destruction) des composants.</a:t>
            </a:r>
          </a:p>
          <a:p>
            <a:pPr lvl="2">
              <a:lnSpc>
                <a:spcPct val="90000"/>
              </a:lnSpc>
            </a:pPr>
            <a:r>
              <a:rPr lang="fr-FR" sz="2000" dirty="0"/>
              <a:t>Un objet ne fait partie que d’un seul composite à la fois.</a:t>
            </a:r>
          </a:p>
          <a:p>
            <a:pPr lvl="2">
              <a:lnSpc>
                <a:spcPct val="90000"/>
              </a:lnSpc>
            </a:pPr>
            <a:r>
              <a:rPr lang="fr-FR" sz="2000" dirty="0"/>
              <a:t>Notation :</a:t>
            </a:r>
          </a:p>
        </p:txBody>
      </p:sp>
      <p:pic>
        <p:nvPicPr>
          <p:cNvPr id="2" name="Image 1">
            <a:extLst>
              <a:ext uri="{FF2B5EF4-FFF2-40B4-BE49-F238E27FC236}">
                <a16:creationId xmlns:a16="http://schemas.microsoft.com/office/drawing/2014/main" id="{44EEEBE0-A8D6-447A-80F4-CA745105EEF3}"/>
              </a:ext>
            </a:extLst>
          </p:cNvPr>
          <p:cNvPicPr>
            <a:picLocks noChangeAspect="1"/>
          </p:cNvPicPr>
          <p:nvPr/>
        </p:nvPicPr>
        <p:blipFill rotWithShape="1">
          <a:blip r:embed="rId4"/>
          <a:srcRect l="34000" t="50072" r="48154" b="40979"/>
          <a:stretch/>
        </p:blipFill>
        <p:spPr>
          <a:xfrm>
            <a:off x="2855740" y="2672862"/>
            <a:ext cx="3684829" cy="984738"/>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51203"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D413E100-9188-4876-82D9-1EAA4A9B166E}" type="slidenum">
              <a:rPr lang="fr-FR" sz="1400">
                <a:solidFill>
                  <a:srgbClr val="000099"/>
                </a:solidFill>
              </a:rPr>
              <a:pPr/>
              <a:t>65</a:t>
            </a:fld>
            <a:r>
              <a:rPr lang="fr-FR" sz="1400" dirty="0">
                <a:solidFill>
                  <a:srgbClr val="000099"/>
                </a:solidFill>
              </a:rPr>
              <a:t>)</a:t>
            </a:r>
          </a:p>
        </p:txBody>
      </p:sp>
      <p:sp>
        <p:nvSpPr>
          <p:cNvPr id="51204" name="Rectangle 38"/>
          <p:cNvSpPr>
            <a:spLocks noGrp="1" noChangeArrowheads="1"/>
          </p:cNvSpPr>
          <p:nvPr>
            <p:ph type="body" idx="1"/>
          </p:nvPr>
        </p:nvSpPr>
        <p:spPr>
          <a:xfrm>
            <a:off x="203200" y="914400"/>
            <a:ext cx="5292725" cy="4513263"/>
          </a:xfrm>
        </p:spPr>
        <p:txBody>
          <a:bodyPr/>
          <a:lstStyle/>
          <a:p>
            <a:r>
              <a:rPr lang="fr-FR" sz="2800" dirty="0"/>
              <a:t>Agrégation</a:t>
            </a:r>
          </a:p>
          <a:p>
            <a:endParaRPr lang="fr-FR" sz="2800" dirty="0"/>
          </a:p>
          <a:p>
            <a:endParaRPr lang="fr-FR" sz="2800" dirty="0"/>
          </a:p>
          <a:p>
            <a:pPr>
              <a:buFont typeface="Symbol" panose="05050102010706020507" pitchFamily="18" charset="2"/>
              <a:buNone/>
            </a:pPr>
            <a:endParaRPr lang="fr-FR" sz="2800" dirty="0"/>
          </a:p>
          <a:p>
            <a:r>
              <a:rPr lang="fr-FR" sz="2800" dirty="0"/>
              <a:t>Composition</a:t>
            </a:r>
          </a:p>
        </p:txBody>
      </p:sp>
      <p:sp>
        <p:nvSpPr>
          <p:cNvPr id="51205" name="Rectangle 22"/>
          <p:cNvSpPr>
            <a:spLocks noGrp="1" noChangeArrowheads="1"/>
          </p:cNvSpPr>
          <p:nvPr>
            <p:ph type="title"/>
          </p:nvPr>
        </p:nvSpPr>
        <p:spPr/>
        <p:txBody>
          <a:bodyPr/>
          <a:lstStyle/>
          <a:p>
            <a:r>
              <a:rPr lang="fr-FR" dirty="0"/>
              <a:t>Agrégation et composition</a:t>
            </a:r>
          </a:p>
        </p:txBody>
      </p:sp>
      <p:sp>
        <p:nvSpPr>
          <p:cNvPr id="51206" name="Text Box 14"/>
          <p:cNvSpPr txBox="1">
            <a:spLocks noChangeArrowheads="1"/>
          </p:cNvSpPr>
          <p:nvPr/>
        </p:nvSpPr>
        <p:spPr bwMode="auto">
          <a:xfrm>
            <a:off x="557213" y="5640388"/>
            <a:ext cx="184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sz="2000" i="1"/>
          </a:p>
        </p:txBody>
      </p:sp>
      <p:pic>
        <p:nvPicPr>
          <p:cNvPr id="51207"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875" y="1724025"/>
            <a:ext cx="5465763" cy="117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8" name="Picture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100" y="3686175"/>
            <a:ext cx="5915025" cy="241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5939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103579ED-3400-4F17-992C-BAF66B71B69A}" type="slidenum">
              <a:rPr lang="fr-FR" sz="1400">
                <a:solidFill>
                  <a:srgbClr val="000099"/>
                </a:solidFill>
              </a:rPr>
              <a:pPr/>
              <a:t>66</a:t>
            </a:fld>
            <a:r>
              <a:rPr lang="fr-FR" sz="1400" dirty="0">
                <a:solidFill>
                  <a:srgbClr val="000099"/>
                </a:solidFill>
              </a:rPr>
              <a:t>)</a:t>
            </a:r>
          </a:p>
        </p:txBody>
      </p:sp>
      <p:sp>
        <p:nvSpPr>
          <p:cNvPr id="59396" name="Rectangle 7"/>
          <p:cNvSpPr>
            <a:spLocks noGrp="1" noChangeArrowheads="1"/>
          </p:cNvSpPr>
          <p:nvPr>
            <p:ph type="title"/>
          </p:nvPr>
        </p:nvSpPr>
        <p:spPr/>
        <p:txBody>
          <a:bodyPr/>
          <a:lstStyle/>
          <a:p>
            <a:r>
              <a:rPr lang="fr-FR" dirty="0"/>
              <a:t>Généralisation/Spécialisation</a:t>
            </a:r>
          </a:p>
        </p:txBody>
      </p:sp>
      <p:sp>
        <p:nvSpPr>
          <p:cNvPr id="59397" name="Rectangle 8"/>
          <p:cNvSpPr>
            <a:spLocks noGrp="1" noChangeArrowheads="1"/>
          </p:cNvSpPr>
          <p:nvPr>
            <p:ph type="body" idx="1"/>
          </p:nvPr>
        </p:nvSpPr>
        <p:spPr>
          <a:xfrm>
            <a:off x="45716" y="760040"/>
            <a:ext cx="8977634" cy="1988237"/>
          </a:xfrm>
        </p:spPr>
        <p:txBody>
          <a:bodyPr wrap="square">
            <a:spAutoFit/>
          </a:bodyPr>
          <a:lstStyle/>
          <a:p>
            <a:r>
              <a:rPr lang="fr-FR" sz="2800" dirty="0"/>
              <a:t>La relation de généralisation/spécialisation permet de gérer les relations « est du type » ou « est une sorte de »</a:t>
            </a:r>
          </a:p>
          <a:p>
            <a:endParaRPr lang="fr-FR" sz="2800" dirty="0"/>
          </a:p>
          <a:p>
            <a:r>
              <a:rPr lang="fr-FR" sz="2800" dirty="0"/>
              <a:t>Cette relation correspond au concept d’héritage en objet.</a:t>
            </a:r>
          </a:p>
        </p:txBody>
      </p:sp>
      <p:sp>
        <p:nvSpPr>
          <p:cNvPr id="59398" name="Line 9"/>
          <p:cNvSpPr>
            <a:spLocks noChangeShapeType="1"/>
          </p:cNvSpPr>
          <p:nvPr/>
        </p:nvSpPr>
        <p:spPr bwMode="auto">
          <a:xfrm>
            <a:off x="1801813" y="5265738"/>
            <a:ext cx="771525" cy="1587"/>
          </a:xfrm>
          <a:prstGeom prst="line">
            <a:avLst/>
          </a:prstGeom>
          <a:noFill/>
          <a:ln w="0">
            <a:solidFill>
              <a:srgbClr val="000000"/>
            </a:solidFill>
            <a:prstDash val="sysDash"/>
            <a:round/>
            <a:headEnd/>
            <a:tailEnd/>
          </a:ln>
          <a:extLst>
            <a:ext uri="{909E8E84-426E-40DD-AFC4-6F175D3DCCD1}">
              <a14:hiddenFill xmlns:a14="http://schemas.microsoft.com/office/drawing/2010/main">
                <a:noFill/>
              </a14:hiddenFill>
            </a:ext>
          </a:extLst>
        </p:spPr>
        <p:txBody>
          <a:bodyPr/>
          <a:lstStyle/>
          <a:p>
            <a:endParaRPr lang="fr-FR"/>
          </a:p>
        </p:txBody>
      </p:sp>
      <p:sp>
        <p:nvSpPr>
          <p:cNvPr id="59399" name="Rectangle 10"/>
          <p:cNvSpPr>
            <a:spLocks noChangeArrowheads="1"/>
          </p:cNvSpPr>
          <p:nvPr/>
        </p:nvSpPr>
        <p:spPr bwMode="auto">
          <a:xfrm>
            <a:off x="293688" y="4973638"/>
            <a:ext cx="1508125" cy="58420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59400" name="Rectangle 11"/>
          <p:cNvSpPr>
            <a:spLocks noChangeArrowheads="1"/>
          </p:cNvSpPr>
          <p:nvPr/>
        </p:nvSpPr>
        <p:spPr bwMode="auto">
          <a:xfrm>
            <a:off x="555625" y="5127625"/>
            <a:ext cx="9731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Sous-classe</a:t>
            </a:r>
            <a:endParaRPr lang="fr-FR" sz="1600" b="1"/>
          </a:p>
        </p:txBody>
      </p:sp>
      <p:sp>
        <p:nvSpPr>
          <p:cNvPr id="59401" name="Rectangle 12"/>
          <p:cNvSpPr>
            <a:spLocks noChangeArrowheads="1"/>
          </p:cNvSpPr>
          <p:nvPr/>
        </p:nvSpPr>
        <p:spPr bwMode="auto">
          <a:xfrm>
            <a:off x="1600200" y="3541713"/>
            <a:ext cx="1541463" cy="58261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59402" name="Rectangle 13"/>
          <p:cNvSpPr>
            <a:spLocks noChangeArrowheads="1"/>
          </p:cNvSpPr>
          <p:nvPr/>
        </p:nvSpPr>
        <p:spPr bwMode="auto">
          <a:xfrm>
            <a:off x="1820863" y="3694113"/>
            <a:ext cx="10858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Super-classe</a:t>
            </a:r>
            <a:endParaRPr lang="fr-FR" sz="1600" b="1"/>
          </a:p>
        </p:txBody>
      </p:sp>
      <p:sp>
        <p:nvSpPr>
          <p:cNvPr id="59403" name="Line 14"/>
          <p:cNvSpPr>
            <a:spLocks noChangeShapeType="1"/>
          </p:cNvSpPr>
          <p:nvPr/>
        </p:nvSpPr>
        <p:spPr bwMode="auto">
          <a:xfrm flipV="1">
            <a:off x="1312863" y="4124325"/>
            <a:ext cx="776287" cy="844550"/>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9404" name="Freeform 15"/>
          <p:cNvSpPr>
            <a:spLocks/>
          </p:cNvSpPr>
          <p:nvPr/>
        </p:nvSpPr>
        <p:spPr bwMode="auto">
          <a:xfrm>
            <a:off x="1785938" y="4124325"/>
            <a:ext cx="303212" cy="314325"/>
          </a:xfrm>
          <a:custGeom>
            <a:avLst/>
            <a:gdLst>
              <a:gd name="T0" fmla="*/ 303212 w 191"/>
              <a:gd name="T1" fmla="*/ 0 h 198"/>
              <a:gd name="T2" fmla="*/ 169862 w 191"/>
              <a:gd name="T3" fmla="*/ 314325 h 198"/>
              <a:gd name="T4" fmla="*/ 0 w 191"/>
              <a:gd name="T5" fmla="*/ 153988 h 198"/>
              <a:gd name="T6" fmla="*/ 303212 w 191"/>
              <a:gd name="T7" fmla="*/ 0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1" h="198">
                <a:moveTo>
                  <a:pt x="191" y="0"/>
                </a:moveTo>
                <a:lnTo>
                  <a:pt x="107" y="198"/>
                </a:lnTo>
                <a:lnTo>
                  <a:pt x="0" y="97"/>
                </a:lnTo>
                <a:lnTo>
                  <a:pt x="191" y="0"/>
                </a:lnTo>
                <a:close/>
              </a:path>
            </a:pathLst>
          </a:custGeom>
          <a:solidFill>
            <a:srgbClr val="FFFFFF"/>
          </a:solidFill>
          <a:ln w="4763">
            <a:solidFill>
              <a:srgbClr val="000000"/>
            </a:solidFill>
            <a:prstDash val="solid"/>
            <a:round/>
            <a:headEnd/>
            <a:tailEnd/>
          </a:ln>
        </p:spPr>
        <p:txBody>
          <a:bodyPr/>
          <a:lstStyle/>
          <a:p>
            <a:endParaRPr lang="fr-FR"/>
          </a:p>
        </p:txBody>
      </p:sp>
      <p:sp>
        <p:nvSpPr>
          <p:cNvPr id="59405" name="Freeform 16"/>
          <p:cNvSpPr>
            <a:spLocks/>
          </p:cNvSpPr>
          <p:nvPr/>
        </p:nvSpPr>
        <p:spPr bwMode="auto">
          <a:xfrm>
            <a:off x="3900488" y="3498850"/>
            <a:ext cx="1562100" cy="668338"/>
          </a:xfrm>
          <a:custGeom>
            <a:avLst/>
            <a:gdLst>
              <a:gd name="T0" fmla="*/ 0 w 294"/>
              <a:gd name="T1" fmla="*/ 0 h 126"/>
              <a:gd name="T2" fmla="*/ 1370822 w 294"/>
              <a:gd name="T3" fmla="*/ 0 h 126"/>
              <a:gd name="T4" fmla="*/ 1562100 w 294"/>
              <a:gd name="T5" fmla="*/ 190954 h 126"/>
              <a:gd name="T6" fmla="*/ 1562100 w 294"/>
              <a:gd name="T7" fmla="*/ 668338 h 126"/>
              <a:gd name="T8" fmla="*/ 0 w 294"/>
              <a:gd name="T9" fmla="*/ 668338 h 126"/>
              <a:gd name="T10" fmla="*/ 0 w 294"/>
              <a:gd name="T11" fmla="*/ 0 h 1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4" h="126">
                <a:moveTo>
                  <a:pt x="0" y="0"/>
                </a:moveTo>
                <a:lnTo>
                  <a:pt x="258" y="0"/>
                </a:lnTo>
                <a:lnTo>
                  <a:pt x="294" y="36"/>
                </a:lnTo>
                <a:lnTo>
                  <a:pt x="294" y="126"/>
                </a:lnTo>
                <a:lnTo>
                  <a:pt x="0" y="126"/>
                </a:lnTo>
                <a:lnTo>
                  <a:pt x="0"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59406" name="Freeform 17"/>
          <p:cNvSpPr>
            <a:spLocks/>
          </p:cNvSpPr>
          <p:nvPr/>
        </p:nvSpPr>
        <p:spPr bwMode="auto">
          <a:xfrm>
            <a:off x="5270500" y="3498850"/>
            <a:ext cx="192088" cy="190500"/>
          </a:xfrm>
          <a:custGeom>
            <a:avLst/>
            <a:gdLst>
              <a:gd name="T0" fmla="*/ 0 w 36"/>
              <a:gd name="T1" fmla="*/ 0 h 36"/>
              <a:gd name="T2" fmla="*/ 0 w 36"/>
              <a:gd name="T3" fmla="*/ 190500 h 36"/>
              <a:gd name="T4" fmla="*/ 192088 w 36"/>
              <a:gd name="T5" fmla="*/ 190500 h 36"/>
              <a:gd name="T6" fmla="*/ 0 60000 65536"/>
              <a:gd name="T7" fmla="*/ 0 60000 65536"/>
              <a:gd name="T8" fmla="*/ 0 60000 65536"/>
            </a:gdLst>
            <a:ahLst/>
            <a:cxnLst>
              <a:cxn ang="T6">
                <a:pos x="T0" y="T1"/>
              </a:cxn>
              <a:cxn ang="T7">
                <a:pos x="T2" y="T3"/>
              </a:cxn>
              <a:cxn ang="T8">
                <a:pos x="T4" y="T5"/>
              </a:cxn>
            </a:cxnLst>
            <a:rect l="0" t="0" r="r" b="b"/>
            <a:pathLst>
              <a:path w="36" h="36">
                <a:moveTo>
                  <a:pt x="0" y="0"/>
                </a:moveTo>
                <a:lnTo>
                  <a:pt x="0" y="36"/>
                </a:lnTo>
                <a:lnTo>
                  <a:pt x="36" y="3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59407" name="Rectangle 18"/>
          <p:cNvSpPr>
            <a:spLocks noChangeArrowheads="1"/>
          </p:cNvSpPr>
          <p:nvPr/>
        </p:nvSpPr>
        <p:spPr bwMode="auto">
          <a:xfrm>
            <a:off x="4171950" y="3606800"/>
            <a:ext cx="8524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rgbClr val="000000"/>
                </a:solidFill>
              </a:rPr>
              <a:t>Classe plus </a:t>
            </a:r>
            <a:endParaRPr lang="fr-FR" sz="1400"/>
          </a:p>
        </p:txBody>
      </p:sp>
      <p:sp>
        <p:nvSpPr>
          <p:cNvPr id="59408" name="Rectangle 19"/>
          <p:cNvSpPr>
            <a:spLocks noChangeArrowheads="1"/>
          </p:cNvSpPr>
          <p:nvPr/>
        </p:nvSpPr>
        <p:spPr bwMode="auto">
          <a:xfrm>
            <a:off x="4159250" y="3808413"/>
            <a:ext cx="6032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rgbClr val="000000"/>
                </a:solidFill>
              </a:rPr>
              <a:t>générale</a:t>
            </a:r>
            <a:endParaRPr lang="fr-FR" sz="1400"/>
          </a:p>
        </p:txBody>
      </p:sp>
      <p:sp>
        <p:nvSpPr>
          <p:cNvPr id="59409" name="Freeform 20"/>
          <p:cNvSpPr>
            <a:spLocks/>
          </p:cNvSpPr>
          <p:nvPr/>
        </p:nvSpPr>
        <p:spPr bwMode="auto">
          <a:xfrm>
            <a:off x="2578100" y="4948238"/>
            <a:ext cx="1562100" cy="668337"/>
          </a:xfrm>
          <a:custGeom>
            <a:avLst/>
            <a:gdLst>
              <a:gd name="T0" fmla="*/ 0 w 294"/>
              <a:gd name="T1" fmla="*/ 0 h 126"/>
              <a:gd name="T2" fmla="*/ 1370822 w 294"/>
              <a:gd name="T3" fmla="*/ 0 h 126"/>
              <a:gd name="T4" fmla="*/ 1562100 w 294"/>
              <a:gd name="T5" fmla="*/ 190953 h 126"/>
              <a:gd name="T6" fmla="*/ 1562100 w 294"/>
              <a:gd name="T7" fmla="*/ 668337 h 126"/>
              <a:gd name="T8" fmla="*/ 0 w 294"/>
              <a:gd name="T9" fmla="*/ 668337 h 126"/>
              <a:gd name="T10" fmla="*/ 0 w 294"/>
              <a:gd name="T11" fmla="*/ 0 h 1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4" h="126">
                <a:moveTo>
                  <a:pt x="0" y="0"/>
                </a:moveTo>
                <a:lnTo>
                  <a:pt x="258" y="0"/>
                </a:lnTo>
                <a:lnTo>
                  <a:pt x="294" y="36"/>
                </a:lnTo>
                <a:lnTo>
                  <a:pt x="294" y="126"/>
                </a:lnTo>
                <a:lnTo>
                  <a:pt x="0" y="126"/>
                </a:lnTo>
                <a:lnTo>
                  <a:pt x="0"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59410" name="Freeform 21"/>
          <p:cNvSpPr>
            <a:spLocks/>
          </p:cNvSpPr>
          <p:nvPr/>
        </p:nvSpPr>
        <p:spPr bwMode="auto">
          <a:xfrm>
            <a:off x="3948113" y="4948238"/>
            <a:ext cx="192087" cy="190500"/>
          </a:xfrm>
          <a:custGeom>
            <a:avLst/>
            <a:gdLst>
              <a:gd name="T0" fmla="*/ 0 w 36"/>
              <a:gd name="T1" fmla="*/ 0 h 36"/>
              <a:gd name="T2" fmla="*/ 0 w 36"/>
              <a:gd name="T3" fmla="*/ 190500 h 36"/>
              <a:gd name="T4" fmla="*/ 192087 w 36"/>
              <a:gd name="T5" fmla="*/ 190500 h 36"/>
              <a:gd name="T6" fmla="*/ 0 60000 65536"/>
              <a:gd name="T7" fmla="*/ 0 60000 65536"/>
              <a:gd name="T8" fmla="*/ 0 60000 65536"/>
            </a:gdLst>
            <a:ahLst/>
            <a:cxnLst>
              <a:cxn ang="T6">
                <a:pos x="T0" y="T1"/>
              </a:cxn>
              <a:cxn ang="T7">
                <a:pos x="T2" y="T3"/>
              </a:cxn>
              <a:cxn ang="T8">
                <a:pos x="T4" y="T5"/>
              </a:cxn>
            </a:cxnLst>
            <a:rect l="0" t="0" r="r" b="b"/>
            <a:pathLst>
              <a:path w="36" h="36">
                <a:moveTo>
                  <a:pt x="0" y="0"/>
                </a:moveTo>
                <a:lnTo>
                  <a:pt x="0" y="36"/>
                </a:lnTo>
                <a:lnTo>
                  <a:pt x="36" y="3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59411" name="Rectangle 22"/>
          <p:cNvSpPr>
            <a:spLocks noChangeArrowheads="1"/>
          </p:cNvSpPr>
          <p:nvPr/>
        </p:nvSpPr>
        <p:spPr bwMode="auto">
          <a:xfrm>
            <a:off x="2849563" y="5056188"/>
            <a:ext cx="8524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rgbClr val="000000"/>
                </a:solidFill>
              </a:rPr>
              <a:t>Classe plus </a:t>
            </a:r>
            <a:endParaRPr lang="fr-FR" sz="1400"/>
          </a:p>
        </p:txBody>
      </p:sp>
      <p:sp>
        <p:nvSpPr>
          <p:cNvPr id="59412" name="Rectangle 23"/>
          <p:cNvSpPr>
            <a:spLocks noChangeArrowheads="1"/>
          </p:cNvSpPr>
          <p:nvPr/>
        </p:nvSpPr>
        <p:spPr bwMode="auto">
          <a:xfrm>
            <a:off x="2844800" y="5257800"/>
            <a:ext cx="7731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rgbClr val="000000"/>
                </a:solidFill>
              </a:rPr>
              <a:t>spécialisée</a:t>
            </a:r>
            <a:endParaRPr lang="fr-FR" sz="1400"/>
          </a:p>
        </p:txBody>
      </p:sp>
      <p:sp>
        <p:nvSpPr>
          <p:cNvPr id="59413" name="Line 24"/>
          <p:cNvSpPr>
            <a:spLocks noChangeShapeType="1"/>
          </p:cNvSpPr>
          <p:nvPr/>
        </p:nvSpPr>
        <p:spPr bwMode="auto">
          <a:xfrm>
            <a:off x="3141663" y="3833813"/>
            <a:ext cx="754062" cy="1587"/>
          </a:xfrm>
          <a:prstGeom prst="line">
            <a:avLst/>
          </a:prstGeom>
          <a:noFill/>
          <a:ln w="0">
            <a:solidFill>
              <a:srgbClr val="000000"/>
            </a:solidFill>
            <a:prstDash val="sysDash"/>
            <a:round/>
            <a:headEnd/>
            <a:tailEnd/>
          </a:ln>
          <a:extLst>
            <a:ext uri="{909E8E84-426E-40DD-AFC4-6F175D3DCCD1}">
              <a14:hiddenFill xmlns:a14="http://schemas.microsoft.com/office/drawing/2010/main">
                <a:noFill/>
              </a14:hiddenFill>
            </a:ext>
          </a:extLst>
        </p:spPr>
        <p:txBody>
          <a:bodyPr/>
          <a:lstStyle/>
          <a:p>
            <a:endParaRPr lang="fr-FR"/>
          </a:p>
        </p:txBody>
      </p:sp>
      <p:sp>
        <p:nvSpPr>
          <p:cNvPr id="59414" name="Rectangle 26"/>
          <p:cNvSpPr>
            <a:spLocks noChangeArrowheads="1"/>
          </p:cNvSpPr>
          <p:nvPr/>
        </p:nvSpPr>
        <p:spPr bwMode="auto">
          <a:xfrm>
            <a:off x="6269038" y="4816475"/>
            <a:ext cx="1019175" cy="58420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59415" name="Rectangle 27"/>
          <p:cNvSpPr>
            <a:spLocks noChangeArrowheads="1"/>
          </p:cNvSpPr>
          <p:nvPr/>
        </p:nvSpPr>
        <p:spPr bwMode="auto">
          <a:xfrm>
            <a:off x="6459538" y="4970463"/>
            <a:ext cx="5191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Chien</a:t>
            </a:r>
            <a:endParaRPr lang="fr-FR" sz="1600" b="1"/>
          </a:p>
        </p:txBody>
      </p:sp>
      <p:sp>
        <p:nvSpPr>
          <p:cNvPr id="59416" name="Rectangle 28"/>
          <p:cNvSpPr>
            <a:spLocks noChangeArrowheads="1"/>
          </p:cNvSpPr>
          <p:nvPr/>
        </p:nvSpPr>
        <p:spPr bwMode="auto">
          <a:xfrm>
            <a:off x="6683375" y="3548063"/>
            <a:ext cx="1541463" cy="58261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59417" name="Rectangle 29"/>
          <p:cNvSpPr>
            <a:spLocks noChangeArrowheads="1"/>
          </p:cNvSpPr>
          <p:nvPr/>
        </p:nvSpPr>
        <p:spPr bwMode="auto">
          <a:xfrm>
            <a:off x="6934200" y="3700463"/>
            <a:ext cx="10302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Mammifère</a:t>
            </a:r>
            <a:endParaRPr lang="fr-FR" sz="1600" b="1"/>
          </a:p>
        </p:txBody>
      </p:sp>
      <p:sp>
        <p:nvSpPr>
          <p:cNvPr id="59418" name="Line 42"/>
          <p:cNvSpPr>
            <a:spLocks noChangeShapeType="1"/>
          </p:cNvSpPr>
          <p:nvPr/>
        </p:nvSpPr>
        <p:spPr bwMode="auto">
          <a:xfrm flipV="1">
            <a:off x="6958013" y="4157663"/>
            <a:ext cx="425450" cy="6223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9419" name="Freeform 43"/>
          <p:cNvSpPr>
            <a:spLocks/>
          </p:cNvSpPr>
          <p:nvPr/>
        </p:nvSpPr>
        <p:spPr bwMode="auto">
          <a:xfrm>
            <a:off x="7129463" y="4157663"/>
            <a:ext cx="254000" cy="306387"/>
          </a:xfrm>
          <a:custGeom>
            <a:avLst/>
            <a:gdLst>
              <a:gd name="T0" fmla="*/ 254000 w 160"/>
              <a:gd name="T1" fmla="*/ 0 h 193"/>
              <a:gd name="T2" fmla="*/ 176213 w 160"/>
              <a:gd name="T3" fmla="*/ 306387 h 193"/>
              <a:gd name="T4" fmla="*/ 0 w 160"/>
              <a:gd name="T5" fmla="*/ 177800 h 193"/>
              <a:gd name="T6" fmla="*/ 254000 w 160"/>
              <a:gd name="T7" fmla="*/ 0 h 1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 h="193">
                <a:moveTo>
                  <a:pt x="160" y="0"/>
                </a:moveTo>
                <a:lnTo>
                  <a:pt x="111" y="193"/>
                </a:lnTo>
                <a:lnTo>
                  <a:pt x="0" y="112"/>
                </a:lnTo>
                <a:lnTo>
                  <a:pt x="160" y="0"/>
                </a:lnTo>
                <a:close/>
              </a:path>
            </a:pathLst>
          </a:custGeom>
          <a:solidFill>
            <a:srgbClr val="FFFFFF"/>
          </a:solidFill>
          <a:ln w="0">
            <a:solidFill>
              <a:srgbClr val="000000"/>
            </a:solidFill>
            <a:prstDash val="solid"/>
            <a:round/>
            <a:headEnd/>
            <a:tailEnd/>
          </a:ln>
        </p:spPr>
        <p:txBody>
          <a:bodyPr/>
          <a:lstStyle/>
          <a:p>
            <a:endParaRPr lang="fr-FR"/>
          </a:p>
        </p:txBody>
      </p:sp>
      <p:sp>
        <p:nvSpPr>
          <p:cNvPr id="59420" name="Line 44"/>
          <p:cNvSpPr>
            <a:spLocks noChangeShapeType="1"/>
          </p:cNvSpPr>
          <p:nvPr/>
        </p:nvSpPr>
        <p:spPr bwMode="auto">
          <a:xfrm flipH="1" flipV="1">
            <a:off x="7677150" y="4157663"/>
            <a:ext cx="241300" cy="6223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9421" name="Freeform 45"/>
          <p:cNvSpPr>
            <a:spLocks/>
          </p:cNvSpPr>
          <p:nvPr/>
        </p:nvSpPr>
        <p:spPr bwMode="auto">
          <a:xfrm>
            <a:off x="7677150" y="4157663"/>
            <a:ext cx="211138" cy="315912"/>
          </a:xfrm>
          <a:custGeom>
            <a:avLst/>
            <a:gdLst>
              <a:gd name="T0" fmla="*/ 0 w 133"/>
              <a:gd name="T1" fmla="*/ 0 h 199"/>
              <a:gd name="T2" fmla="*/ 211138 w 133"/>
              <a:gd name="T3" fmla="*/ 238125 h 199"/>
              <a:gd name="T4" fmla="*/ 4763 w 133"/>
              <a:gd name="T5" fmla="*/ 315912 h 199"/>
              <a:gd name="T6" fmla="*/ 0 w 133"/>
              <a:gd name="T7" fmla="*/ 0 h 1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3" h="199">
                <a:moveTo>
                  <a:pt x="0" y="0"/>
                </a:moveTo>
                <a:lnTo>
                  <a:pt x="133" y="150"/>
                </a:lnTo>
                <a:lnTo>
                  <a:pt x="3" y="199"/>
                </a:lnTo>
                <a:lnTo>
                  <a:pt x="0" y="0"/>
                </a:lnTo>
                <a:close/>
              </a:path>
            </a:pathLst>
          </a:custGeom>
          <a:solidFill>
            <a:srgbClr val="FFFFFF"/>
          </a:solidFill>
          <a:ln w="0">
            <a:solidFill>
              <a:srgbClr val="000000"/>
            </a:solidFill>
            <a:prstDash val="solid"/>
            <a:round/>
            <a:headEnd/>
            <a:tailEnd/>
          </a:ln>
        </p:spPr>
        <p:txBody>
          <a:bodyPr/>
          <a:lstStyle/>
          <a:p>
            <a:endParaRPr lang="fr-FR"/>
          </a:p>
        </p:txBody>
      </p:sp>
      <p:sp>
        <p:nvSpPr>
          <p:cNvPr id="59422" name="Rectangle 46"/>
          <p:cNvSpPr>
            <a:spLocks noChangeArrowheads="1"/>
          </p:cNvSpPr>
          <p:nvPr/>
        </p:nvSpPr>
        <p:spPr bwMode="auto">
          <a:xfrm>
            <a:off x="7635875" y="4821238"/>
            <a:ext cx="1100138" cy="58420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59423" name="Rectangle 47"/>
          <p:cNvSpPr>
            <a:spLocks noChangeArrowheads="1"/>
          </p:cNvSpPr>
          <p:nvPr/>
        </p:nvSpPr>
        <p:spPr bwMode="auto">
          <a:xfrm>
            <a:off x="7916863" y="4975225"/>
            <a:ext cx="4286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Chat</a:t>
            </a:r>
            <a:endParaRPr lang="fr-FR" sz="1600" b="1"/>
          </a:p>
        </p:txBody>
      </p:sp>
      <p:sp>
        <p:nvSpPr>
          <p:cNvPr id="59424" name="Line 48"/>
          <p:cNvSpPr>
            <a:spLocks noChangeShapeType="1"/>
          </p:cNvSpPr>
          <p:nvPr/>
        </p:nvSpPr>
        <p:spPr bwMode="auto">
          <a:xfrm>
            <a:off x="5483225" y="3806825"/>
            <a:ext cx="1195388" cy="17463"/>
          </a:xfrm>
          <a:prstGeom prst="line">
            <a:avLst/>
          </a:prstGeom>
          <a:noFill/>
          <a:ln w="0">
            <a:solidFill>
              <a:srgbClr val="000000"/>
            </a:solidFill>
            <a:prstDash val="sysDash"/>
            <a:round/>
            <a:headEnd/>
            <a:tailEnd/>
          </a:ln>
          <a:extLst>
            <a:ext uri="{909E8E84-426E-40DD-AFC4-6F175D3DCCD1}">
              <a14:hiddenFill xmlns:a14="http://schemas.microsoft.com/office/drawing/2010/main">
                <a:noFill/>
              </a14:hiddenFill>
            </a:ext>
          </a:extLst>
        </p:spPr>
        <p:txBody>
          <a:bodyPr/>
          <a:lstStyle/>
          <a:p>
            <a:endParaRPr lang="fr-FR"/>
          </a:p>
        </p:txBody>
      </p:sp>
      <p:sp>
        <p:nvSpPr>
          <p:cNvPr id="59425" name="Line 49"/>
          <p:cNvSpPr>
            <a:spLocks noChangeShapeType="1"/>
          </p:cNvSpPr>
          <p:nvPr/>
        </p:nvSpPr>
        <p:spPr bwMode="auto">
          <a:xfrm flipV="1">
            <a:off x="4159250" y="5240338"/>
            <a:ext cx="2109788" cy="14287"/>
          </a:xfrm>
          <a:prstGeom prst="line">
            <a:avLst/>
          </a:prstGeom>
          <a:noFill/>
          <a:ln w="0">
            <a:solidFill>
              <a:srgbClr val="000000"/>
            </a:solidFill>
            <a:prstDash val="sysDash"/>
            <a:round/>
            <a:headEnd/>
            <a:tailEnd/>
          </a:ln>
          <a:extLst>
            <a:ext uri="{909E8E84-426E-40DD-AFC4-6F175D3DCCD1}">
              <a14:hiddenFill xmlns:a14="http://schemas.microsoft.com/office/drawing/2010/main">
                <a:noFill/>
              </a14:hiddenFill>
            </a:ext>
          </a:extLst>
        </p:spPr>
        <p:txBody>
          <a:bodyPr/>
          <a:lstStyle/>
          <a:p>
            <a:endParaRPr lang="fr-F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6041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843E6530-709F-4A27-8038-3C5F9BC57407}" type="slidenum">
              <a:rPr lang="fr-FR" sz="1400">
                <a:solidFill>
                  <a:srgbClr val="000099"/>
                </a:solidFill>
              </a:rPr>
              <a:pPr/>
              <a:t>67</a:t>
            </a:fld>
            <a:r>
              <a:rPr lang="fr-FR" sz="1400" dirty="0">
                <a:solidFill>
                  <a:srgbClr val="000099"/>
                </a:solidFill>
              </a:rPr>
              <a:t>)</a:t>
            </a:r>
          </a:p>
        </p:txBody>
      </p:sp>
      <p:sp>
        <p:nvSpPr>
          <p:cNvPr id="60420" name="Rectangle 5"/>
          <p:cNvSpPr>
            <a:spLocks noGrp="1" noChangeArrowheads="1"/>
          </p:cNvSpPr>
          <p:nvPr>
            <p:ph type="title"/>
          </p:nvPr>
        </p:nvSpPr>
        <p:spPr/>
        <p:txBody>
          <a:bodyPr/>
          <a:lstStyle/>
          <a:p>
            <a:r>
              <a:rPr lang="fr-FR" dirty="0"/>
              <a:t>Généralisation/Spécialisation</a:t>
            </a:r>
          </a:p>
        </p:txBody>
      </p:sp>
      <p:sp>
        <p:nvSpPr>
          <p:cNvPr id="60421" name="Rectangle 6"/>
          <p:cNvSpPr>
            <a:spLocks noGrp="1" noChangeArrowheads="1"/>
          </p:cNvSpPr>
          <p:nvPr>
            <p:ph type="body" idx="1"/>
          </p:nvPr>
        </p:nvSpPr>
        <p:spPr>
          <a:xfrm>
            <a:off x="73852" y="745003"/>
            <a:ext cx="8949498" cy="1384995"/>
          </a:xfrm>
        </p:spPr>
        <p:txBody>
          <a:bodyPr>
            <a:spAutoFit/>
          </a:bodyPr>
          <a:lstStyle/>
          <a:p>
            <a:r>
              <a:rPr lang="fr-FR" sz="2800" dirty="0"/>
              <a:t>Les instances d’une classe sont aussi instances des super-classes. Elle « profitent » des attributs, opérations et relations définies dans les super-classes.</a:t>
            </a:r>
          </a:p>
        </p:txBody>
      </p:sp>
      <p:sp>
        <p:nvSpPr>
          <p:cNvPr id="60422" name="Rectangle 7"/>
          <p:cNvSpPr>
            <a:spLocks noChangeArrowheads="1"/>
          </p:cNvSpPr>
          <p:nvPr/>
        </p:nvSpPr>
        <p:spPr bwMode="auto">
          <a:xfrm>
            <a:off x="4149725" y="2921000"/>
            <a:ext cx="1008063" cy="542925"/>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0423" name="Rectangle 8"/>
          <p:cNvSpPr>
            <a:spLocks noChangeArrowheads="1"/>
          </p:cNvSpPr>
          <p:nvPr/>
        </p:nvSpPr>
        <p:spPr bwMode="auto">
          <a:xfrm>
            <a:off x="4300538" y="3043238"/>
            <a:ext cx="7572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Véhicule</a:t>
            </a:r>
            <a:endParaRPr lang="fr-FR" sz="1600" b="1"/>
          </a:p>
        </p:txBody>
      </p:sp>
      <p:sp>
        <p:nvSpPr>
          <p:cNvPr id="60424" name="Rectangle 9"/>
          <p:cNvSpPr>
            <a:spLocks noChangeArrowheads="1"/>
          </p:cNvSpPr>
          <p:nvPr/>
        </p:nvSpPr>
        <p:spPr bwMode="auto">
          <a:xfrm>
            <a:off x="2400300" y="4090988"/>
            <a:ext cx="1890713" cy="54133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0425" name="Rectangle 10"/>
          <p:cNvSpPr>
            <a:spLocks noChangeArrowheads="1"/>
          </p:cNvSpPr>
          <p:nvPr/>
        </p:nvSpPr>
        <p:spPr bwMode="auto">
          <a:xfrm>
            <a:off x="2589213" y="4213225"/>
            <a:ext cx="15668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Véhicule terrestre</a:t>
            </a:r>
            <a:endParaRPr lang="fr-FR" sz="1600" b="1"/>
          </a:p>
        </p:txBody>
      </p:sp>
      <p:sp>
        <p:nvSpPr>
          <p:cNvPr id="60426" name="Rectangle 11"/>
          <p:cNvSpPr>
            <a:spLocks noChangeArrowheads="1"/>
          </p:cNvSpPr>
          <p:nvPr/>
        </p:nvSpPr>
        <p:spPr bwMode="auto">
          <a:xfrm>
            <a:off x="5030788" y="4090988"/>
            <a:ext cx="1625600" cy="54133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0427" name="Rectangle 12"/>
          <p:cNvSpPr>
            <a:spLocks noChangeArrowheads="1"/>
          </p:cNvSpPr>
          <p:nvPr/>
        </p:nvSpPr>
        <p:spPr bwMode="auto">
          <a:xfrm>
            <a:off x="5197475" y="4213225"/>
            <a:ext cx="13509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Véhicule aérien</a:t>
            </a:r>
            <a:endParaRPr lang="fr-FR" sz="1600" b="1"/>
          </a:p>
        </p:txBody>
      </p:sp>
      <p:sp>
        <p:nvSpPr>
          <p:cNvPr id="60428" name="Rectangle 13"/>
          <p:cNvSpPr>
            <a:spLocks noChangeArrowheads="1"/>
          </p:cNvSpPr>
          <p:nvPr/>
        </p:nvSpPr>
        <p:spPr bwMode="auto">
          <a:xfrm>
            <a:off x="2111375" y="5259388"/>
            <a:ext cx="882650" cy="542925"/>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0429" name="Rectangle 14"/>
          <p:cNvSpPr>
            <a:spLocks noChangeArrowheads="1"/>
          </p:cNvSpPr>
          <p:nvPr/>
        </p:nvSpPr>
        <p:spPr bwMode="auto">
          <a:xfrm>
            <a:off x="2241550" y="5381625"/>
            <a:ext cx="666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Voiture</a:t>
            </a:r>
            <a:endParaRPr lang="fr-FR" sz="1600" b="1"/>
          </a:p>
        </p:txBody>
      </p:sp>
      <p:sp>
        <p:nvSpPr>
          <p:cNvPr id="60430" name="Rectangle 15"/>
          <p:cNvSpPr>
            <a:spLocks noChangeArrowheads="1"/>
          </p:cNvSpPr>
          <p:nvPr/>
        </p:nvSpPr>
        <p:spPr bwMode="auto">
          <a:xfrm>
            <a:off x="3346450" y="5259388"/>
            <a:ext cx="909638" cy="542925"/>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0431" name="Rectangle 16"/>
          <p:cNvSpPr>
            <a:spLocks noChangeArrowheads="1"/>
          </p:cNvSpPr>
          <p:nvPr/>
        </p:nvSpPr>
        <p:spPr bwMode="auto">
          <a:xfrm>
            <a:off x="3479800" y="5381625"/>
            <a:ext cx="688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Camion</a:t>
            </a:r>
            <a:endParaRPr lang="fr-FR" sz="1600" b="1"/>
          </a:p>
        </p:txBody>
      </p:sp>
      <p:sp>
        <p:nvSpPr>
          <p:cNvPr id="60432" name="Rectangle 17"/>
          <p:cNvSpPr>
            <a:spLocks noChangeArrowheads="1"/>
          </p:cNvSpPr>
          <p:nvPr/>
        </p:nvSpPr>
        <p:spPr bwMode="auto">
          <a:xfrm>
            <a:off x="4727575" y="5259388"/>
            <a:ext cx="881063" cy="542925"/>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0433" name="Rectangle 18"/>
          <p:cNvSpPr>
            <a:spLocks noChangeArrowheads="1"/>
          </p:cNvSpPr>
          <p:nvPr/>
        </p:nvSpPr>
        <p:spPr bwMode="auto">
          <a:xfrm>
            <a:off x="4933950" y="5381625"/>
            <a:ext cx="5191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Avion</a:t>
            </a:r>
            <a:endParaRPr lang="fr-FR" sz="1600" b="1"/>
          </a:p>
        </p:txBody>
      </p:sp>
      <p:sp>
        <p:nvSpPr>
          <p:cNvPr id="60434" name="Rectangle 19"/>
          <p:cNvSpPr>
            <a:spLocks noChangeArrowheads="1"/>
          </p:cNvSpPr>
          <p:nvPr/>
        </p:nvSpPr>
        <p:spPr bwMode="auto">
          <a:xfrm>
            <a:off x="5930900" y="5259388"/>
            <a:ext cx="1235075" cy="542925"/>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0435" name="Rectangle 20"/>
          <p:cNvSpPr>
            <a:spLocks noChangeArrowheads="1"/>
          </p:cNvSpPr>
          <p:nvPr/>
        </p:nvSpPr>
        <p:spPr bwMode="auto">
          <a:xfrm>
            <a:off x="6073775" y="5381625"/>
            <a:ext cx="10080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Hélicoptère</a:t>
            </a:r>
            <a:endParaRPr lang="fr-FR" sz="1600" b="1"/>
          </a:p>
        </p:txBody>
      </p:sp>
      <p:sp>
        <p:nvSpPr>
          <p:cNvPr id="60436" name="Freeform 21"/>
          <p:cNvSpPr>
            <a:spLocks/>
          </p:cNvSpPr>
          <p:nvPr/>
        </p:nvSpPr>
        <p:spPr bwMode="auto">
          <a:xfrm>
            <a:off x="2038350" y="2506663"/>
            <a:ext cx="5170488" cy="2555875"/>
          </a:xfrm>
          <a:custGeom>
            <a:avLst/>
            <a:gdLst>
              <a:gd name="T0" fmla="*/ 0 w 1056"/>
              <a:gd name="T1" fmla="*/ 0 h 518"/>
              <a:gd name="T2" fmla="*/ 4994221 w 1056"/>
              <a:gd name="T3" fmla="*/ 0 h 518"/>
              <a:gd name="T4" fmla="*/ 5170488 w 1056"/>
              <a:gd name="T5" fmla="*/ 177628 h 518"/>
              <a:gd name="T6" fmla="*/ 5170488 w 1056"/>
              <a:gd name="T7" fmla="*/ 2555875 h 518"/>
              <a:gd name="T8" fmla="*/ 0 w 1056"/>
              <a:gd name="T9" fmla="*/ 2555875 h 518"/>
              <a:gd name="T10" fmla="*/ 0 w 1056"/>
              <a:gd name="T11" fmla="*/ 0 h 5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56" h="518">
                <a:moveTo>
                  <a:pt x="0" y="0"/>
                </a:moveTo>
                <a:lnTo>
                  <a:pt x="1020" y="0"/>
                </a:lnTo>
                <a:lnTo>
                  <a:pt x="1056" y="36"/>
                </a:lnTo>
                <a:lnTo>
                  <a:pt x="1056" y="518"/>
                </a:lnTo>
                <a:lnTo>
                  <a:pt x="0" y="518"/>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60437" name="Freeform 22"/>
          <p:cNvSpPr>
            <a:spLocks/>
          </p:cNvSpPr>
          <p:nvPr/>
        </p:nvSpPr>
        <p:spPr bwMode="auto">
          <a:xfrm>
            <a:off x="7032625" y="2506663"/>
            <a:ext cx="176213" cy="177800"/>
          </a:xfrm>
          <a:custGeom>
            <a:avLst/>
            <a:gdLst>
              <a:gd name="T0" fmla="*/ 0 w 36"/>
              <a:gd name="T1" fmla="*/ 0 h 36"/>
              <a:gd name="T2" fmla="*/ 0 w 36"/>
              <a:gd name="T3" fmla="*/ 177800 h 36"/>
              <a:gd name="T4" fmla="*/ 176213 w 36"/>
              <a:gd name="T5" fmla="*/ 177800 h 36"/>
              <a:gd name="T6" fmla="*/ 0 60000 65536"/>
              <a:gd name="T7" fmla="*/ 0 60000 65536"/>
              <a:gd name="T8" fmla="*/ 0 60000 65536"/>
            </a:gdLst>
            <a:ahLst/>
            <a:cxnLst>
              <a:cxn ang="T6">
                <a:pos x="T0" y="T1"/>
              </a:cxn>
              <a:cxn ang="T7">
                <a:pos x="T2" y="T3"/>
              </a:cxn>
              <a:cxn ang="T8">
                <a:pos x="T4" y="T5"/>
              </a:cxn>
            </a:cxnLst>
            <a:rect l="0" t="0" r="r" b="b"/>
            <a:pathLst>
              <a:path w="36" h="36">
                <a:moveTo>
                  <a:pt x="0" y="0"/>
                </a:moveTo>
                <a:lnTo>
                  <a:pt x="0" y="36"/>
                </a:lnTo>
                <a:lnTo>
                  <a:pt x="36" y="3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60438" name="Rectangle 23"/>
          <p:cNvSpPr>
            <a:spLocks noChangeArrowheads="1"/>
          </p:cNvSpPr>
          <p:nvPr/>
        </p:nvSpPr>
        <p:spPr bwMode="auto">
          <a:xfrm>
            <a:off x="2117725" y="2544763"/>
            <a:ext cx="22272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Abstraction plus générale</a:t>
            </a:r>
            <a:endParaRPr lang="fr-FR" sz="1600" b="1"/>
          </a:p>
        </p:txBody>
      </p:sp>
      <p:sp>
        <p:nvSpPr>
          <p:cNvPr id="60439" name="Line 24"/>
          <p:cNvSpPr>
            <a:spLocks noChangeShapeType="1"/>
          </p:cNvSpPr>
          <p:nvPr/>
        </p:nvSpPr>
        <p:spPr bwMode="auto">
          <a:xfrm flipV="1">
            <a:off x="3640138" y="3463925"/>
            <a:ext cx="704850" cy="6207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60440" name="Freeform 25"/>
          <p:cNvSpPr>
            <a:spLocks/>
          </p:cNvSpPr>
          <p:nvPr/>
        </p:nvSpPr>
        <p:spPr bwMode="auto">
          <a:xfrm>
            <a:off x="4056063" y="3463925"/>
            <a:ext cx="288925" cy="280988"/>
          </a:xfrm>
          <a:custGeom>
            <a:avLst/>
            <a:gdLst>
              <a:gd name="T0" fmla="*/ 288925 w 182"/>
              <a:gd name="T1" fmla="*/ 0 h 177"/>
              <a:gd name="T2" fmla="*/ 136525 w 182"/>
              <a:gd name="T3" fmla="*/ 280988 h 177"/>
              <a:gd name="T4" fmla="*/ 0 w 182"/>
              <a:gd name="T5" fmla="*/ 112713 h 177"/>
              <a:gd name="T6" fmla="*/ 288925 w 182"/>
              <a:gd name="T7" fmla="*/ 0 h 1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2" h="177">
                <a:moveTo>
                  <a:pt x="182" y="0"/>
                </a:moveTo>
                <a:lnTo>
                  <a:pt x="86" y="177"/>
                </a:lnTo>
                <a:lnTo>
                  <a:pt x="0" y="71"/>
                </a:lnTo>
                <a:lnTo>
                  <a:pt x="182" y="0"/>
                </a:lnTo>
                <a:close/>
              </a:path>
            </a:pathLst>
          </a:custGeom>
          <a:solidFill>
            <a:srgbClr val="FFFFFF"/>
          </a:solidFill>
          <a:ln w="0">
            <a:solidFill>
              <a:srgbClr val="000000"/>
            </a:solidFill>
            <a:prstDash val="solid"/>
            <a:round/>
            <a:headEnd/>
            <a:tailEnd/>
          </a:ln>
        </p:spPr>
        <p:txBody>
          <a:bodyPr/>
          <a:lstStyle/>
          <a:p>
            <a:endParaRPr lang="fr-FR"/>
          </a:p>
        </p:txBody>
      </p:sp>
      <p:sp>
        <p:nvSpPr>
          <p:cNvPr id="60441" name="Line 26"/>
          <p:cNvSpPr>
            <a:spLocks noChangeShapeType="1"/>
          </p:cNvSpPr>
          <p:nvPr/>
        </p:nvSpPr>
        <p:spPr bwMode="auto">
          <a:xfrm flipH="1" flipV="1">
            <a:off x="4927600" y="3463925"/>
            <a:ext cx="636588" cy="6207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60442" name="Freeform 27"/>
          <p:cNvSpPr>
            <a:spLocks/>
          </p:cNvSpPr>
          <p:nvPr/>
        </p:nvSpPr>
        <p:spPr bwMode="auto">
          <a:xfrm>
            <a:off x="4927600" y="3463925"/>
            <a:ext cx="284163" cy="285750"/>
          </a:xfrm>
          <a:custGeom>
            <a:avLst/>
            <a:gdLst>
              <a:gd name="T0" fmla="*/ 0 w 179"/>
              <a:gd name="T1" fmla="*/ 0 h 180"/>
              <a:gd name="T2" fmla="*/ 284163 w 179"/>
              <a:gd name="T3" fmla="*/ 128588 h 180"/>
              <a:gd name="T4" fmla="*/ 136525 w 179"/>
              <a:gd name="T5" fmla="*/ 285750 h 180"/>
              <a:gd name="T6" fmla="*/ 0 w 179"/>
              <a:gd name="T7" fmla="*/ 0 h 1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9" h="180">
                <a:moveTo>
                  <a:pt x="0" y="0"/>
                </a:moveTo>
                <a:lnTo>
                  <a:pt x="179" y="81"/>
                </a:lnTo>
                <a:lnTo>
                  <a:pt x="86" y="180"/>
                </a:lnTo>
                <a:lnTo>
                  <a:pt x="0" y="0"/>
                </a:lnTo>
                <a:close/>
              </a:path>
            </a:pathLst>
          </a:custGeom>
          <a:solidFill>
            <a:srgbClr val="FFFFFF"/>
          </a:solidFill>
          <a:ln w="0">
            <a:solidFill>
              <a:srgbClr val="000000"/>
            </a:solidFill>
            <a:prstDash val="solid"/>
            <a:round/>
            <a:headEnd/>
            <a:tailEnd/>
          </a:ln>
        </p:spPr>
        <p:txBody>
          <a:bodyPr/>
          <a:lstStyle/>
          <a:p>
            <a:endParaRPr lang="fr-FR"/>
          </a:p>
        </p:txBody>
      </p:sp>
      <p:sp>
        <p:nvSpPr>
          <p:cNvPr id="60443" name="Line 28"/>
          <p:cNvSpPr>
            <a:spLocks noChangeShapeType="1"/>
          </p:cNvSpPr>
          <p:nvPr/>
        </p:nvSpPr>
        <p:spPr bwMode="auto">
          <a:xfrm flipV="1">
            <a:off x="2728913" y="4632325"/>
            <a:ext cx="425450" cy="6223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60444" name="Freeform 29"/>
          <p:cNvSpPr>
            <a:spLocks/>
          </p:cNvSpPr>
          <p:nvPr/>
        </p:nvSpPr>
        <p:spPr bwMode="auto">
          <a:xfrm>
            <a:off x="2900363" y="4632325"/>
            <a:ext cx="254000" cy="306388"/>
          </a:xfrm>
          <a:custGeom>
            <a:avLst/>
            <a:gdLst>
              <a:gd name="T0" fmla="*/ 254000 w 160"/>
              <a:gd name="T1" fmla="*/ 0 h 193"/>
              <a:gd name="T2" fmla="*/ 176213 w 160"/>
              <a:gd name="T3" fmla="*/ 306388 h 193"/>
              <a:gd name="T4" fmla="*/ 0 w 160"/>
              <a:gd name="T5" fmla="*/ 177800 h 193"/>
              <a:gd name="T6" fmla="*/ 254000 w 160"/>
              <a:gd name="T7" fmla="*/ 0 h 1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 h="193">
                <a:moveTo>
                  <a:pt x="160" y="0"/>
                </a:moveTo>
                <a:lnTo>
                  <a:pt x="111" y="193"/>
                </a:lnTo>
                <a:lnTo>
                  <a:pt x="0" y="112"/>
                </a:lnTo>
                <a:lnTo>
                  <a:pt x="160" y="0"/>
                </a:lnTo>
                <a:close/>
              </a:path>
            </a:pathLst>
          </a:custGeom>
          <a:solidFill>
            <a:srgbClr val="FFFFFF"/>
          </a:solidFill>
          <a:ln w="0">
            <a:solidFill>
              <a:srgbClr val="000000"/>
            </a:solidFill>
            <a:prstDash val="solid"/>
            <a:round/>
            <a:headEnd/>
            <a:tailEnd/>
          </a:ln>
        </p:spPr>
        <p:txBody>
          <a:bodyPr/>
          <a:lstStyle/>
          <a:p>
            <a:endParaRPr lang="fr-FR"/>
          </a:p>
        </p:txBody>
      </p:sp>
      <p:sp>
        <p:nvSpPr>
          <p:cNvPr id="60445" name="Line 30"/>
          <p:cNvSpPr>
            <a:spLocks noChangeShapeType="1"/>
          </p:cNvSpPr>
          <p:nvPr/>
        </p:nvSpPr>
        <p:spPr bwMode="auto">
          <a:xfrm flipH="1" flipV="1">
            <a:off x="3448050" y="4632325"/>
            <a:ext cx="241300" cy="6223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60446" name="Freeform 31"/>
          <p:cNvSpPr>
            <a:spLocks/>
          </p:cNvSpPr>
          <p:nvPr/>
        </p:nvSpPr>
        <p:spPr bwMode="auto">
          <a:xfrm>
            <a:off x="3448050" y="4632325"/>
            <a:ext cx="211138" cy="315913"/>
          </a:xfrm>
          <a:custGeom>
            <a:avLst/>
            <a:gdLst>
              <a:gd name="T0" fmla="*/ 0 w 133"/>
              <a:gd name="T1" fmla="*/ 0 h 199"/>
              <a:gd name="T2" fmla="*/ 211138 w 133"/>
              <a:gd name="T3" fmla="*/ 238125 h 199"/>
              <a:gd name="T4" fmla="*/ 4763 w 133"/>
              <a:gd name="T5" fmla="*/ 315913 h 199"/>
              <a:gd name="T6" fmla="*/ 0 w 133"/>
              <a:gd name="T7" fmla="*/ 0 h 1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3" h="199">
                <a:moveTo>
                  <a:pt x="0" y="0"/>
                </a:moveTo>
                <a:lnTo>
                  <a:pt x="133" y="150"/>
                </a:lnTo>
                <a:lnTo>
                  <a:pt x="3" y="199"/>
                </a:lnTo>
                <a:lnTo>
                  <a:pt x="0" y="0"/>
                </a:lnTo>
                <a:close/>
              </a:path>
            </a:pathLst>
          </a:custGeom>
          <a:solidFill>
            <a:srgbClr val="FFFFFF"/>
          </a:solidFill>
          <a:ln w="0">
            <a:solidFill>
              <a:srgbClr val="000000"/>
            </a:solidFill>
            <a:prstDash val="solid"/>
            <a:round/>
            <a:headEnd/>
            <a:tailEnd/>
          </a:ln>
        </p:spPr>
        <p:txBody>
          <a:bodyPr/>
          <a:lstStyle/>
          <a:p>
            <a:endParaRPr lang="fr-FR"/>
          </a:p>
        </p:txBody>
      </p:sp>
      <p:sp>
        <p:nvSpPr>
          <p:cNvPr id="60447" name="Line 32"/>
          <p:cNvSpPr>
            <a:spLocks noChangeShapeType="1"/>
          </p:cNvSpPr>
          <p:nvPr/>
        </p:nvSpPr>
        <p:spPr bwMode="auto">
          <a:xfrm flipV="1">
            <a:off x="5314950" y="4632325"/>
            <a:ext cx="366713" cy="6223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60448" name="Freeform 33"/>
          <p:cNvSpPr>
            <a:spLocks/>
          </p:cNvSpPr>
          <p:nvPr/>
        </p:nvSpPr>
        <p:spPr bwMode="auto">
          <a:xfrm>
            <a:off x="5437188" y="4632325"/>
            <a:ext cx="244475" cy="311150"/>
          </a:xfrm>
          <a:custGeom>
            <a:avLst/>
            <a:gdLst>
              <a:gd name="T0" fmla="*/ 244475 w 154"/>
              <a:gd name="T1" fmla="*/ 0 h 196"/>
              <a:gd name="T2" fmla="*/ 185738 w 154"/>
              <a:gd name="T3" fmla="*/ 311150 h 196"/>
              <a:gd name="T4" fmla="*/ 0 w 154"/>
              <a:gd name="T5" fmla="*/ 203200 h 196"/>
              <a:gd name="T6" fmla="*/ 244475 w 154"/>
              <a:gd name="T7" fmla="*/ 0 h 1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 h="196">
                <a:moveTo>
                  <a:pt x="154" y="0"/>
                </a:moveTo>
                <a:lnTo>
                  <a:pt x="117" y="196"/>
                </a:lnTo>
                <a:lnTo>
                  <a:pt x="0" y="128"/>
                </a:lnTo>
                <a:lnTo>
                  <a:pt x="154" y="0"/>
                </a:lnTo>
                <a:close/>
              </a:path>
            </a:pathLst>
          </a:custGeom>
          <a:solidFill>
            <a:srgbClr val="FFFFFF"/>
          </a:solidFill>
          <a:ln w="0">
            <a:solidFill>
              <a:srgbClr val="000000"/>
            </a:solidFill>
            <a:prstDash val="solid"/>
            <a:round/>
            <a:headEnd/>
            <a:tailEnd/>
          </a:ln>
        </p:spPr>
        <p:txBody>
          <a:bodyPr/>
          <a:lstStyle/>
          <a:p>
            <a:endParaRPr lang="fr-FR"/>
          </a:p>
        </p:txBody>
      </p:sp>
      <p:sp>
        <p:nvSpPr>
          <p:cNvPr id="60449" name="Line 34"/>
          <p:cNvSpPr>
            <a:spLocks noChangeShapeType="1"/>
          </p:cNvSpPr>
          <p:nvPr/>
        </p:nvSpPr>
        <p:spPr bwMode="auto">
          <a:xfrm flipH="1" flipV="1">
            <a:off x="6005513" y="4632325"/>
            <a:ext cx="376237" cy="6223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60450" name="Freeform 35"/>
          <p:cNvSpPr>
            <a:spLocks/>
          </p:cNvSpPr>
          <p:nvPr/>
        </p:nvSpPr>
        <p:spPr bwMode="auto">
          <a:xfrm>
            <a:off x="6005513" y="4632325"/>
            <a:ext cx="244475" cy="306388"/>
          </a:xfrm>
          <a:custGeom>
            <a:avLst/>
            <a:gdLst>
              <a:gd name="T0" fmla="*/ 0 w 154"/>
              <a:gd name="T1" fmla="*/ 0 h 193"/>
              <a:gd name="T2" fmla="*/ 244475 w 154"/>
              <a:gd name="T3" fmla="*/ 198438 h 193"/>
              <a:gd name="T4" fmla="*/ 58738 w 154"/>
              <a:gd name="T5" fmla="*/ 306388 h 193"/>
              <a:gd name="T6" fmla="*/ 0 w 154"/>
              <a:gd name="T7" fmla="*/ 0 h 1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 h="193">
                <a:moveTo>
                  <a:pt x="0" y="0"/>
                </a:moveTo>
                <a:lnTo>
                  <a:pt x="154" y="125"/>
                </a:lnTo>
                <a:lnTo>
                  <a:pt x="37" y="193"/>
                </a:lnTo>
                <a:lnTo>
                  <a:pt x="0" y="0"/>
                </a:lnTo>
                <a:close/>
              </a:path>
            </a:pathLst>
          </a:custGeom>
          <a:solidFill>
            <a:srgbClr val="FFFFFF"/>
          </a:solidFill>
          <a:ln w="0">
            <a:solidFill>
              <a:srgbClr val="000000"/>
            </a:solidFill>
            <a:prstDash val="solid"/>
            <a:round/>
            <a:headEnd/>
            <a:tailEnd/>
          </a:ln>
        </p:spPr>
        <p:txBody>
          <a:bodyPr/>
          <a:lstStyle/>
          <a:p>
            <a:endParaRPr lang="fr-F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6246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94E52C93-8F9C-494F-A1A7-339FEFDF57A5}" type="slidenum">
              <a:rPr lang="fr-FR" sz="1400">
                <a:solidFill>
                  <a:srgbClr val="000099"/>
                </a:solidFill>
              </a:rPr>
              <a:pPr/>
              <a:t>68</a:t>
            </a:fld>
            <a:r>
              <a:rPr lang="fr-FR" sz="1400" dirty="0">
                <a:solidFill>
                  <a:srgbClr val="000099"/>
                </a:solidFill>
              </a:rPr>
              <a:t>)</a:t>
            </a:r>
          </a:p>
        </p:txBody>
      </p:sp>
      <p:sp>
        <p:nvSpPr>
          <p:cNvPr id="62468" name="Rectangle 5"/>
          <p:cNvSpPr>
            <a:spLocks noGrp="1" noChangeArrowheads="1"/>
          </p:cNvSpPr>
          <p:nvPr>
            <p:ph type="title"/>
          </p:nvPr>
        </p:nvSpPr>
        <p:spPr/>
        <p:txBody>
          <a:bodyPr/>
          <a:lstStyle/>
          <a:p>
            <a:r>
              <a:rPr lang="fr-FR" dirty="0"/>
              <a:t>Généralisation/Spécialisation</a:t>
            </a:r>
          </a:p>
        </p:txBody>
      </p:sp>
      <p:sp>
        <p:nvSpPr>
          <p:cNvPr id="62469" name="Rectangle 6"/>
          <p:cNvSpPr>
            <a:spLocks noGrp="1" noChangeArrowheads="1"/>
          </p:cNvSpPr>
          <p:nvPr>
            <p:ph type="body" idx="1"/>
          </p:nvPr>
        </p:nvSpPr>
        <p:spPr>
          <a:xfrm>
            <a:off x="203200" y="914400"/>
            <a:ext cx="8686800" cy="954107"/>
          </a:xfrm>
        </p:spPr>
        <p:txBody>
          <a:bodyPr>
            <a:spAutoFit/>
          </a:bodyPr>
          <a:lstStyle/>
          <a:p>
            <a:r>
              <a:rPr lang="fr-FR" sz="2800" dirty="0"/>
              <a:t>La généralisation peut se traduire par « </a:t>
            </a:r>
            <a:r>
              <a:rPr lang="fr-FR" sz="2800" b="1" i="1" dirty="0"/>
              <a:t>est un »</a:t>
            </a:r>
            <a:r>
              <a:rPr lang="fr-FR" sz="2800" dirty="0"/>
              <a:t> ou « </a:t>
            </a:r>
            <a:r>
              <a:rPr lang="fr-FR" sz="2800" b="1" i="1" dirty="0"/>
              <a:t>est une sorte de »</a:t>
            </a:r>
          </a:p>
        </p:txBody>
      </p:sp>
      <p:sp>
        <p:nvSpPr>
          <p:cNvPr id="62470" name="Rectangle 7"/>
          <p:cNvSpPr>
            <a:spLocks noChangeArrowheads="1"/>
          </p:cNvSpPr>
          <p:nvPr/>
        </p:nvSpPr>
        <p:spPr bwMode="auto">
          <a:xfrm>
            <a:off x="3898900" y="2084363"/>
            <a:ext cx="1020763" cy="63023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2471" name="Rectangle 8"/>
          <p:cNvSpPr>
            <a:spLocks noChangeArrowheads="1"/>
          </p:cNvSpPr>
          <p:nvPr/>
        </p:nvSpPr>
        <p:spPr bwMode="auto">
          <a:xfrm>
            <a:off x="4102100" y="2266926"/>
            <a:ext cx="6445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dirty="0">
                <a:solidFill>
                  <a:srgbClr val="000000"/>
                </a:solidFill>
              </a:rPr>
              <a:t>Animal</a:t>
            </a:r>
            <a:endParaRPr lang="fr-FR" sz="1600" b="1" dirty="0"/>
          </a:p>
        </p:txBody>
      </p:sp>
      <p:sp>
        <p:nvSpPr>
          <p:cNvPr id="62472" name="Rectangle 9"/>
          <p:cNvSpPr>
            <a:spLocks noChangeArrowheads="1"/>
          </p:cNvSpPr>
          <p:nvPr/>
        </p:nvSpPr>
        <p:spPr bwMode="auto">
          <a:xfrm>
            <a:off x="2798763" y="3441676"/>
            <a:ext cx="1214437" cy="6286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2473" name="Rectangle 10"/>
          <p:cNvSpPr>
            <a:spLocks noChangeArrowheads="1"/>
          </p:cNvSpPr>
          <p:nvPr/>
        </p:nvSpPr>
        <p:spPr bwMode="auto">
          <a:xfrm>
            <a:off x="2989263" y="3624238"/>
            <a:ext cx="892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Carnivore</a:t>
            </a:r>
            <a:endParaRPr lang="fr-FR" sz="1600" b="1"/>
          </a:p>
        </p:txBody>
      </p:sp>
      <p:sp>
        <p:nvSpPr>
          <p:cNvPr id="62474" name="Rectangle 11"/>
          <p:cNvSpPr>
            <a:spLocks noChangeArrowheads="1"/>
          </p:cNvSpPr>
          <p:nvPr/>
        </p:nvSpPr>
        <p:spPr bwMode="auto">
          <a:xfrm>
            <a:off x="4873625" y="3441676"/>
            <a:ext cx="1214438" cy="6286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2475" name="Rectangle 12"/>
          <p:cNvSpPr>
            <a:spLocks noChangeArrowheads="1"/>
          </p:cNvSpPr>
          <p:nvPr/>
        </p:nvSpPr>
        <p:spPr bwMode="auto">
          <a:xfrm>
            <a:off x="5064125" y="3624238"/>
            <a:ext cx="8937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Herbivore</a:t>
            </a:r>
            <a:endParaRPr lang="fr-FR" sz="1600" b="1"/>
          </a:p>
        </p:txBody>
      </p:sp>
      <p:sp>
        <p:nvSpPr>
          <p:cNvPr id="62476" name="Rectangle 13"/>
          <p:cNvSpPr>
            <a:spLocks noChangeArrowheads="1"/>
          </p:cNvSpPr>
          <p:nvPr/>
        </p:nvSpPr>
        <p:spPr bwMode="auto">
          <a:xfrm>
            <a:off x="2419350" y="4797401"/>
            <a:ext cx="1020763" cy="63023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2477" name="Rectangle 14"/>
          <p:cNvSpPr>
            <a:spLocks noChangeArrowheads="1"/>
          </p:cNvSpPr>
          <p:nvPr/>
        </p:nvSpPr>
        <p:spPr bwMode="auto">
          <a:xfrm>
            <a:off x="2740025" y="4979963"/>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Lion</a:t>
            </a:r>
            <a:endParaRPr lang="fr-FR" sz="1600" b="1"/>
          </a:p>
        </p:txBody>
      </p:sp>
      <p:sp>
        <p:nvSpPr>
          <p:cNvPr id="62478" name="Rectangle 15"/>
          <p:cNvSpPr>
            <a:spLocks noChangeArrowheads="1"/>
          </p:cNvSpPr>
          <p:nvPr/>
        </p:nvSpPr>
        <p:spPr bwMode="auto">
          <a:xfrm>
            <a:off x="4397375" y="4797401"/>
            <a:ext cx="1044575" cy="63023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2479" name="Rectangle 16"/>
          <p:cNvSpPr>
            <a:spLocks noChangeArrowheads="1"/>
          </p:cNvSpPr>
          <p:nvPr/>
        </p:nvSpPr>
        <p:spPr bwMode="auto">
          <a:xfrm>
            <a:off x="4594225" y="4979963"/>
            <a:ext cx="688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Mouton</a:t>
            </a:r>
            <a:endParaRPr lang="fr-FR" sz="1600" b="1"/>
          </a:p>
        </p:txBody>
      </p:sp>
      <p:sp>
        <p:nvSpPr>
          <p:cNvPr id="62480" name="Rectangle 17"/>
          <p:cNvSpPr>
            <a:spLocks noChangeArrowheads="1"/>
          </p:cNvSpPr>
          <p:nvPr/>
        </p:nvSpPr>
        <p:spPr bwMode="auto">
          <a:xfrm>
            <a:off x="5684838" y="4797401"/>
            <a:ext cx="1020762" cy="63023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2481" name="Rectangle 18"/>
          <p:cNvSpPr>
            <a:spLocks noChangeArrowheads="1"/>
          </p:cNvSpPr>
          <p:nvPr/>
        </p:nvSpPr>
        <p:spPr bwMode="auto">
          <a:xfrm>
            <a:off x="5951538" y="4979963"/>
            <a:ext cx="5191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Lapin</a:t>
            </a:r>
            <a:endParaRPr lang="fr-FR" sz="1600" b="1"/>
          </a:p>
        </p:txBody>
      </p:sp>
      <p:sp>
        <p:nvSpPr>
          <p:cNvPr id="62482" name="Line 19"/>
          <p:cNvSpPr>
            <a:spLocks noChangeShapeType="1"/>
          </p:cNvSpPr>
          <p:nvPr/>
        </p:nvSpPr>
        <p:spPr bwMode="auto">
          <a:xfrm flipV="1">
            <a:off x="3632200" y="2714601"/>
            <a:ext cx="533400" cy="7207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62483" name="Freeform 20"/>
          <p:cNvSpPr>
            <a:spLocks/>
          </p:cNvSpPr>
          <p:nvPr/>
        </p:nvSpPr>
        <p:spPr bwMode="auto">
          <a:xfrm>
            <a:off x="3859213" y="2714601"/>
            <a:ext cx="306387" cy="349250"/>
          </a:xfrm>
          <a:custGeom>
            <a:avLst/>
            <a:gdLst>
              <a:gd name="T0" fmla="*/ 306387 w 193"/>
              <a:gd name="T1" fmla="*/ 0 h 220"/>
              <a:gd name="T2" fmla="*/ 204787 w 193"/>
              <a:gd name="T3" fmla="*/ 349250 h 220"/>
              <a:gd name="T4" fmla="*/ 0 w 193"/>
              <a:gd name="T5" fmla="*/ 200025 h 220"/>
              <a:gd name="T6" fmla="*/ 306387 w 193"/>
              <a:gd name="T7" fmla="*/ 0 h 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3" h="220">
                <a:moveTo>
                  <a:pt x="193" y="0"/>
                </a:moveTo>
                <a:lnTo>
                  <a:pt x="129" y="220"/>
                </a:lnTo>
                <a:lnTo>
                  <a:pt x="0" y="126"/>
                </a:lnTo>
                <a:lnTo>
                  <a:pt x="193" y="0"/>
                </a:lnTo>
                <a:close/>
              </a:path>
            </a:pathLst>
          </a:custGeom>
          <a:solidFill>
            <a:srgbClr val="FFFFFF"/>
          </a:solidFill>
          <a:ln w="0">
            <a:solidFill>
              <a:srgbClr val="000000"/>
            </a:solidFill>
            <a:prstDash val="solid"/>
            <a:round/>
            <a:headEnd/>
            <a:tailEnd/>
          </a:ln>
        </p:spPr>
        <p:txBody>
          <a:bodyPr/>
          <a:lstStyle/>
          <a:p>
            <a:endParaRPr lang="fr-FR"/>
          </a:p>
        </p:txBody>
      </p:sp>
      <p:sp>
        <p:nvSpPr>
          <p:cNvPr id="62484" name="Line 21"/>
          <p:cNvSpPr>
            <a:spLocks noChangeShapeType="1"/>
          </p:cNvSpPr>
          <p:nvPr/>
        </p:nvSpPr>
        <p:spPr bwMode="auto">
          <a:xfrm flipV="1">
            <a:off x="3032125" y="4070326"/>
            <a:ext cx="260350" cy="7223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62485" name="Freeform 22"/>
          <p:cNvSpPr>
            <a:spLocks/>
          </p:cNvSpPr>
          <p:nvPr/>
        </p:nvSpPr>
        <p:spPr bwMode="auto">
          <a:xfrm>
            <a:off x="3054350" y="4070326"/>
            <a:ext cx="238125" cy="366712"/>
          </a:xfrm>
          <a:custGeom>
            <a:avLst/>
            <a:gdLst>
              <a:gd name="T0" fmla="*/ 238125 w 150"/>
              <a:gd name="T1" fmla="*/ 0 h 231"/>
              <a:gd name="T2" fmla="*/ 238125 w 150"/>
              <a:gd name="T3" fmla="*/ 366712 h 231"/>
              <a:gd name="T4" fmla="*/ 0 w 150"/>
              <a:gd name="T5" fmla="*/ 274637 h 231"/>
              <a:gd name="T6" fmla="*/ 238125 w 150"/>
              <a:gd name="T7" fmla="*/ 0 h 2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0" h="231">
                <a:moveTo>
                  <a:pt x="150" y="0"/>
                </a:moveTo>
                <a:lnTo>
                  <a:pt x="150" y="231"/>
                </a:lnTo>
                <a:lnTo>
                  <a:pt x="0" y="173"/>
                </a:lnTo>
                <a:lnTo>
                  <a:pt x="150" y="0"/>
                </a:lnTo>
                <a:close/>
              </a:path>
            </a:pathLst>
          </a:custGeom>
          <a:solidFill>
            <a:srgbClr val="FFFFFF"/>
          </a:solidFill>
          <a:ln w="0">
            <a:solidFill>
              <a:srgbClr val="000000"/>
            </a:solidFill>
            <a:prstDash val="solid"/>
            <a:round/>
            <a:headEnd/>
            <a:tailEnd/>
          </a:ln>
        </p:spPr>
        <p:txBody>
          <a:bodyPr/>
          <a:lstStyle/>
          <a:p>
            <a:endParaRPr lang="fr-FR"/>
          </a:p>
        </p:txBody>
      </p:sp>
      <p:sp>
        <p:nvSpPr>
          <p:cNvPr id="62486" name="Line 23"/>
          <p:cNvSpPr>
            <a:spLocks noChangeShapeType="1"/>
          </p:cNvSpPr>
          <p:nvPr/>
        </p:nvSpPr>
        <p:spPr bwMode="auto">
          <a:xfrm flipV="1">
            <a:off x="5038725" y="4070326"/>
            <a:ext cx="306388" cy="7223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62487" name="Freeform 24"/>
          <p:cNvSpPr>
            <a:spLocks/>
          </p:cNvSpPr>
          <p:nvPr/>
        </p:nvSpPr>
        <p:spPr bwMode="auto">
          <a:xfrm>
            <a:off x="5095875" y="4070326"/>
            <a:ext cx="249238" cy="366712"/>
          </a:xfrm>
          <a:custGeom>
            <a:avLst/>
            <a:gdLst>
              <a:gd name="T0" fmla="*/ 249238 w 157"/>
              <a:gd name="T1" fmla="*/ 0 h 231"/>
              <a:gd name="T2" fmla="*/ 227013 w 157"/>
              <a:gd name="T3" fmla="*/ 366712 h 231"/>
              <a:gd name="T4" fmla="*/ 0 w 157"/>
              <a:gd name="T5" fmla="*/ 263525 h 231"/>
              <a:gd name="T6" fmla="*/ 249238 w 157"/>
              <a:gd name="T7" fmla="*/ 0 h 2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7" h="231">
                <a:moveTo>
                  <a:pt x="157" y="0"/>
                </a:moveTo>
                <a:lnTo>
                  <a:pt x="143" y="231"/>
                </a:lnTo>
                <a:lnTo>
                  <a:pt x="0" y="166"/>
                </a:lnTo>
                <a:lnTo>
                  <a:pt x="157" y="0"/>
                </a:lnTo>
                <a:close/>
              </a:path>
            </a:pathLst>
          </a:custGeom>
          <a:solidFill>
            <a:srgbClr val="FFFFFF"/>
          </a:solidFill>
          <a:ln w="0">
            <a:solidFill>
              <a:srgbClr val="000000"/>
            </a:solidFill>
            <a:prstDash val="solid"/>
            <a:round/>
            <a:headEnd/>
            <a:tailEnd/>
          </a:ln>
        </p:spPr>
        <p:txBody>
          <a:bodyPr/>
          <a:lstStyle/>
          <a:p>
            <a:endParaRPr lang="fr-FR"/>
          </a:p>
        </p:txBody>
      </p:sp>
      <p:sp>
        <p:nvSpPr>
          <p:cNvPr id="62488" name="Line 25"/>
          <p:cNvSpPr>
            <a:spLocks noChangeShapeType="1"/>
          </p:cNvSpPr>
          <p:nvPr/>
        </p:nvSpPr>
        <p:spPr bwMode="auto">
          <a:xfrm flipH="1" flipV="1">
            <a:off x="5645150" y="4070326"/>
            <a:ext cx="379413" cy="7223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62489" name="Freeform 26"/>
          <p:cNvSpPr>
            <a:spLocks/>
          </p:cNvSpPr>
          <p:nvPr/>
        </p:nvSpPr>
        <p:spPr bwMode="auto">
          <a:xfrm>
            <a:off x="5645150" y="4070326"/>
            <a:ext cx="266700" cy="360362"/>
          </a:xfrm>
          <a:custGeom>
            <a:avLst/>
            <a:gdLst>
              <a:gd name="T0" fmla="*/ 0 w 168"/>
              <a:gd name="T1" fmla="*/ 0 h 227"/>
              <a:gd name="T2" fmla="*/ 266700 w 168"/>
              <a:gd name="T3" fmla="*/ 246062 h 227"/>
              <a:gd name="T4" fmla="*/ 50800 w 168"/>
              <a:gd name="T5" fmla="*/ 360362 h 227"/>
              <a:gd name="T6" fmla="*/ 0 w 168"/>
              <a:gd name="T7" fmla="*/ 0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 h="227">
                <a:moveTo>
                  <a:pt x="0" y="0"/>
                </a:moveTo>
                <a:lnTo>
                  <a:pt x="168" y="155"/>
                </a:lnTo>
                <a:lnTo>
                  <a:pt x="32" y="227"/>
                </a:lnTo>
                <a:lnTo>
                  <a:pt x="0" y="0"/>
                </a:lnTo>
                <a:close/>
              </a:path>
            </a:pathLst>
          </a:custGeom>
          <a:solidFill>
            <a:srgbClr val="FFFFFF"/>
          </a:solidFill>
          <a:ln w="0">
            <a:solidFill>
              <a:srgbClr val="000000"/>
            </a:solidFill>
            <a:prstDash val="solid"/>
            <a:round/>
            <a:headEnd/>
            <a:tailEnd/>
          </a:ln>
        </p:spPr>
        <p:txBody>
          <a:bodyPr/>
          <a:lstStyle/>
          <a:p>
            <a:endParaRPr lang="fr-FR"/>
          </a:p>
        </p:txBody>
      </p:sp>
      <p:sp>
        <p:nvSpPr>
          <p:cNvPr id="62490" name="Line 27"/>
          <p:cNvSpPr>
            <a:spLocks noChangeShapeType="1"/>
          </p:cNvSpPr>
          <p:nvPr/>
        </p:nvSpPr>
        <p:spPr bwMode="auto">
          <a:xfrm flipH="1" flipV="1">
            <a:off x="4659313" y="2714601"/>
            <a:ext cx="566737" cy="7207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62491" name="Freeform 28"/>
          <p:cNvSpPr>
            <a:spLocks/>
          </p:cNvSpPr>
          <p:nvPr/>
        </p:nvSpPr>
        <p:spPr bwMode="auto">
          <a:xfrm>
            <a:off x="4659313" y="2714601"/>
            <a:ext cx="306387" cy="349250"/>
          </a:xfrm>
          <a:custGeom>
            <a:avLst/>
            <a:gdLst>
              <a:gd name="T0" fmla="*/ 0 w 193"/>
              <a:gd name="T1" fmla="*/ 0 h 220"/>
              <a:gd name="T2" fmla="*/ 306387 w 193"/>
              <a:gd name="T3" fmla="*/ 188913 h 220"/>
              <a:gd name="T4" fmla="*/ 112712 w 193"/>
              <a:gd name="T5" fmla="*/ 349250 h 220"/>
              <a:gd name="T6" fmla="*/ 0 w 193"/>
              <a:gd name="T7" fmla="*/ 0 h 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3" h="220">
                <a:moveTo>
                  <a:pt x="0" y="0"/>
                </a:moveTo>
                <a:lnTo>
                  <a:pt x="193" y="119"/>
                </a:lnTo>
                <a:lnTo>
                  <a:pt x="71" y="220"/>
                </a:lnTo>
                <a:lnTo>
                  <a:pt x="0" y="0"/>
                </a:lnTo>
                <a:close/>
              </a:path>
            </a:pathLst>
          </a:custGeom>
          <a:solidFill>
            <a:srgbClr val="FFFFFF"/>
          </a:solidFill>
          <a:ln w="0">
            <a:solidFill>
              <a:srgbClr val="000000"/>
            </a:solidFill>
            <a:prstDash val="solid"/>
            <a:round/>
            <a:headEnd/>
            <a:tailEnd/>
          </a:ln>
        </p:spPr>
        <p:txBody>
          <a:bodyPr/>
          <a:lstStyle/>
          <a:p>
            <a:endParaRPr lang="fr-F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6349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921D8552-CFB4-44DD-AB7C-FC6578A2BF87}" type="slidenum">
              <a:rPr lang="fr-FR" sz="1400">
                <a:solidFill>
                  <a:srgbClr val="000099"/>
                </a:solidFill>
              </a:rPr>
              <a:pPr/>
              <a:t>69</a:t>
            </a:fld>
            <a:r>
              <a:rPr lang="fr-FR" sz="1400" dirty="0">
                <a:solidFill>
                  <a:srgbClr val="000099"/>
                </a:solidFill>
              </a:rPr>
              <a:t>)</a:t>
            </a:r>
          </a:p>
        </p:txBody>
      </p:sp>
      <p:sp>
        <p:nvSpPr>
          <p:cNvPr id="63492" name="Rectangle 7"/>
          <p:cNvSpPr>
            <a:spLocks noGrp="1" noChangeArrowheads="1"/>
          </p:cNvSpPr>
          <p:nvPr>
            <p:ph type="title"/>
          </p:nvPr>
        </p:nvSpPr>
        <p:spPr/>
        <p:txBody>
          <a:bodyPr/>
          <a:lstStyle/>
          <a:p>
            <a:r>
              <a:rPr lang="fr-FR" dirty="0"/>
              <a:t>Généralisation/Spécialisation</a:t>
            </a:r>
          </a:p>
        </p:txBody>
      </p:sp>
      <p:sp>
        <p:nvSpPr>
          <p:cNvPr id="63493" name="Rectangle 8"/>
          <p:cNvSpPr>
            <a:spLocks noGrp="1" noChangeArrowheads="1"/>
          </p:cNvSpPr>
          <p:nvPr>
            <p:ph type="body" idx="1"/>
          </p:nvPr>
        </p:nvSpPr>
        <p:spPr>
          <a:xfrm>
            <a:off x="132860" y="829992"/>
            <a:ext cx="8890490" cy="954107"/>
          </a:xfrm>
        </p:spPr>
        <p:txBody>
          <a:bodyPr wrap="square">
            <a:spAutoFit/>
          </a:bodyPr>
          <a:lstStyle/>
          <a:p>
            <a:r>
              <a:rPr lang="fr-FR" sz="2800" dirty="0"/>
              <a:t>Propriétés de la généralisation : non-réflexive, non-symétrique, transitive</a:t>
            </a:r>
          </a:p>
        </p:txBody>
      </p:sp>
      <p:sp>
        <p:nvSpPr>
          <p:cNvPr id="63494" name="Rectangle 34"/>
          <p:cNvSpPr>
            <a:spLocks noChangeArrowheads="1"/>
          </p:cNvSpPr>
          <p:nvPr/>
        </p:nvSpPr>
        <p:spPr bwMode="auto">
          <a:xfrm>
            <a:off x="1454150" y="2543175"/>
            <a:ext cx="736600" cy="4508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3495" name="Rectangle 36"/>
          <p:cNvSpPr>
            <a:spLocks noChangeArrowheads="1"/>
          </p:cNvSpPr>
          <p:nvPr/>
        </p:nvSpPr>
        <p:spPr bwMode="auto">
          <a:xfrm>
            <a:off x="1454150" y="2543175"/>
            <a:ext cx="736600" cy="4508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3496" name="Rectangle 37"/>
          <p:cNvSpPr>
            <a:spLocks noChangeArrowheads="1"/>
          </p:cNvSpPr>
          <p:nvPr/>
        </p:nvSpPr>
        <p:spPr bwMode="auto">
          <a:xfrm>
            <a:off x="1762125" y="2681288"/>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A</a:t>
            </a:r>
            <a:endParaRPr lang="fr-FR" sz="1600" b="1"/>
          </a:p>
        </p:txBody>
      </p:sp>
      <p:sp>
        <p:nvSpPr>
          <p:cNvPr id="63497" name="Freeform 38"/>
          <p:cNvSpPr>
            <a:spLocks/>
          </p:cNvSpPr>
          <p:nvPr/>
        </p:nvSpPr>
        <p:spPr bwMode="auto">
          <a:xfrm>
            <a:off x="730250" y="4059238"/>
            <a:ext cx="1203325" cy="517525"/>
          </a:xfrm>
          <a:custGeom>
            <a:avLst/>
            <a:gdLst>
              <a:gd name="T0" fmla="*/ 0 w 294"/>
              <a:gd name="T1" fmla="*/ 0 h 126"/>
              <a:gd name="T2" fmla="*/ 1055979 w 294"/>
              <a:gd name="T3" fmla="*/ 0 h 126"/>
              <a:gd name="T4" fmla="*/ 1203325 w 294"/>
              <a:gd name="T5" fmla="*/ 147864 h 126"/>
              <a:gd name="T6" fmla="*/ 1203325 w 294"/>
              <a:gd name="T7" fmla="*/ 517525 h 126"/>
              <a:gd name="T8" fmla="*/ 0 w 294"/>
              <a:gd name="T9" fmla="*/ 517525 h 126"/>
              <a:gd name="T10" fmla="*/ 0 w 294"/>
              <a:gd name="T11" fmla="*/ 0 h 1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4" h="126">
                <a:moveTo>
                  <a:pt x="0" y="0"/>
                </a:moveTo>
                <a:lnTo>
                  <a:pt x="258" y="0"/>
                </a:lnTo>
                <a:lnTo>
                  <a:pt x="294" y="36"/>
                </a:lnTo>
                <a:lnTo>
                  <a:pt x="294" y="126"/>
                </a:lnTo>
                <a:lnTo>
                  <a:pt x="0" y="126"/>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63498" name="Freeform 39"/>
          <p:cNvSpPr>
            <a:spLocks/>
          </p:cNvSpPr>
          <p:nvPr/>
        </p:nvSpPr>
        <p:spPr bwMode="auto">
          <a:xfrm>
            <a:off x="1785938" y="4059238"/>
            <a:ext cx="147637" cy="147637"/>
          </a:xfrm>
          <a:custGeom>
            <a:avLst/>
            <a:gdLst>
              <a:gd name="T0" fmla="*/ 0 w 36"/>
              <a:gd name="T1" fmla="*/ 0 h 36"/>
              <a:gd name="T2" fmla="*/ 0 w 36"/>
              <a:gd name="T3" fmla="*/ 147637 h 36"/>
              <a:gd name="T4" fmla="*/ 147637 w 36"/>
              <a:gd name="T5" fmla="*/ 147637 h 36"/>
              <a:gd name="T6" fmla="*/ 0 60000 65536"/>
              <a:gd name="T7" fmla="*/ 0 60000 65536"/>
              <a:gd name="T8" fmla="*/ 0 60000 65536"/>
            </a:gdLst>
            <a:ahLst/>
            <a:cxnLst>
              <a:cxn ang="T6">
                <a:pos x="T0" y="T1"/>
              </a:cxn>
              <a:cxn ang="T7">
                <a:pos x="T2" y="T3"/>
              </a:cxn>
              <a:cxn ang="T8">
                <a:pos x="T4" y="T5"/>
              </a:cxn>
            </a:cxnLst>
            <a:rect l="0" t="0" r="r" b="b"/>
            <a:pathLst>
              <a:path w="36" h="36">
                <a:moveTo>
                  <a:pt x="0" y="0"/>
                </a:moveTo>
                <a:lnTo>
                  <a:pt x="0" y="36"/>
                </a:lnTo>
                <a:lnTo>
                  <a:pt x="36" y="3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63499" name="Rectangle 40"/>
          <p:cNvSpPr>
            <a:spLocks noChangeArrowheads="1"/>
          </p:cNvSpPr>
          <p:nvPr/>
        </p:nvSpPr>
        <p:spPr bwMode="auto">
          <a:xfrm>
            <a:off x="865188" y="4198938"/>
            <a:ext cx="10017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rgbClr val="000000"/>
                </a:solidFill>
              </a:rPr>
              <a:t>Impossible !!!</a:t>
            </a:r>
            <a:endParaRPr lang="fr-FR" sz="1400"/>
          </a:p>
        </p:txBody>
      </p:sp>
      <p:sp>
        <p:nvSpPr>
          <p:cNvPr id="63500" name="Freeform 41"/>
          <p:cNvSpPr>
            <a:spLocks/>
          </p:cNvSpPr>
          <p:nvPr/>
        </p:nvSpPr>
        <p:spPr bwMode="auto">
          <a:xfrm>
            <a:off x="796925" y="2773363"/>
            <a:ext cx="1033463" cy="819150"/>
          </a:xfrm>
          <a:custGeom>
            <a:avLst/>
            <a:gdLst>
              <a:gd name="T0" fmla="*/ 657658 w 253"/>
              <a:gd name="T1" fmla="*/ 0 h 200"/>
              <a:gd name="T2" fmla="*/ 0 w 253"/>
              <a:gd name="T3" fmla="*/ 0 h 200"/>
              <a:gd name="T4" fmla="*/ 0 w 253"/>
              <a:gd name="T5" fmla="*/ 819150 h 200"/>
              <a:gd name="T6" fmla="*/ 1033463 w 253"/>
              <a:gd name="T7" fmla="*/ 819150 h 200"/>
              <a:gd name="T8" fmla="*/ 1033463 w 253"/>
              <a:gd name="T9" fmla="*/ 221171 h 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 h="200">
                <a:moveTo>
                  <a:pt x="161" y="0"/>
                </a:moveTo>
                <a:lnTo>
                  <a:pt x="0" y="0"/>
                </a:lnTo>
                <a:lnTo>
                  <a:pt x="0" y="200"/>
                </a:lnTo>
                <a:lnTo>
                  <a:pt x="253" y="200"/>
                </a:lnTo>
                <a:lnTo>
                  <a:pt x="253" y="5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63501" name="Freeform 42"/>
          <p:cNvSpPr>
            <a:spLocks/>
          </p:cNvSpPr>
          <p:nvPr/>
        </p:nvSpPr>
        <p:spPr bwMode="auto">
          <a:xfrm>
            <a:off x="1741488" y="2994025"/>
            <a:ext cx="179387" cy="246063"/>
          </a:xfrm>
          <a:custGeom>
            <a:avLst/>
            <a:gdLst>
              <a:gd name="T0" fmla="*/ 88900 w 113"/>
              <a:gd name="T1" fmla="*/ 0 h 155"/>
              <a:gd name="T2" fmla="*/ 179387 w 113"/>
              <a:gd name="T3" fmla="*/ 246063 h 155"/>
              <a:gd name="T4" fmla="*/ 0 w 113"/>
              <a:gd name="T5" fmla="*/ 246063 h 155"/>
              <a:gd name="T6" fmla="*/ 88900 w 113"/>
              <a:gd name="T7" fmla="*/ 0 h 1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55">
                <a:moveTo>
                  <a:pt x="56" y="0"/>
                </a:moveTo>
                <a:lnTo>
                  <a:pt x="113" y="155"/>
                </a:lnTo>
                <a:lnTo>
                  <a:pt x="0" y="155"/>
                </a:lnTo>
                <a:lnTo>
                  <a:pt x="56" y="0"/>
                </a:lnTo>
                <a:close/>
              </a:path>
            </a:pathLst>
          </a:custGeom>
          <a:solidFill>
            <a:srgbClr val="FFFFFF"/>
          </a:solidFill>
          <a:ln w="0">
            <a:solidFill>
              <a:srgbClr val="000000"/>
            </a:solidFill>
            <a:prstDash val="solid"/>
            <a:round/>
            <a:headEnd/>
            <a:tailEnd/>
          </a:ln>
        </p:spPr>
        <p:txBody>
          <a:bodyPr/>
          <a:lstStyle/>
          <a:p>
            <a:endParaRPr lang="fr-FR"/>
          </a:p>
        </p:txBody>
      </p:sp>
      <p:sp>
        <p:nvSpPr>
          <p:cNvPr id="63502" name="Line 43"/>
          <p:cNvSpPr>
            <a:spLocks noChangeShapeType="1"/>
          </p:cNvSpPr>
          <p:nvPr/>
        </p:nvSpPr>
        <p:spPr bwMode="auto">
          <a:xfrm flipV="1">
            <a:off x="1331913" y="3613150"/>
            <a:ext cx="1587" cy="442913"/>
          </a:xfrm>
          <a:prstGeom prst="line">
            <a:avLst/>
          </a:prstGeom>
          <a:noFill/>
          <a:ln w="0">
            <a:solidFill>
              <a:srgbClr val="000000"/>
            </a:solidFill>
            <a:prstDash val="sysDash"/>
            <a:round/>
            <a:headEnd/>
            <a:tailEnd/>
          </a:ln>
          <a:extLst>
            <a:ext uri="{909E8E84-426E-40DD-AFC4-6F175D3DCCD1}">
              <a14:hiddenFill xmlns:a14="http://schemas.microsoft.com/office/drawing/2010/main">
                <a:noFill/>
              </a14:hiddenFill>
            </a:ext>
          </a:extLst>
        </p:spPr>
        <p:txBody>
          <a:bodyPr/>
          <a:lstStyle/>
          <a:p>
            <a:endParaRPr lang="fr-FR"/>
          </a:p>
        </p:txBody>
      </p:sp>
      <p:sp>
        <p:nvSpPr>
          <p:cNvPr id="63503" name="Freeform 19"/>
          <p:cNvSpPr>
            <a:spLocks/>
          </p:cNvSpPr>
          <p:nvPr/>
        </p:nvSpPr>
        <p:spPr bwMode="auto">
          <a:xfrm>
            <a:off x="4248150" y="5456238"/>
            <a:ext cx="1195388" cy="515937"/>
          </a:xfrm>
          <a:custGeom>
            <a:avLst/>
            <a:gdLst>
              <a:gd name="T0" fmla="*/ 0 w 294"/>
              <a:gd name="T1" fmla="*/ 0 h 126"/>
              <a:gd name="T2" fmla="*/ 1049014 w 294"/>
              <a:gd name="T3" fmla="*/ 0 h 126"/>
              <a:gd name="T4" fmla="*/ 1195388 w 294"/>
              <a:gd name="T5" fmla="*/ 147411 h 126"/>
              <a:gd name="T6" fmla="*/ 1195388 w 294"/>
              <a:gd name="T7" fmla="*/ 515937 h 126"/>
              <a:gd name="T8" fmla="*/ 0 w 294"/>
              <a:gd name="T9" fmla="*/ 515937 h 126"/>
              <a:gd name="T10" fmla="*/ 0 w 294"/>
              <a:gd name="T11" fmla="*/ 0 h 1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4" h="126">
                <a:moveTo>
                  <a:pt x="0" y="0"/>
                </a:moveTo>
                <a:lnTo>
                  <a:pt x="258" y="0"/>
                </a:lnTo>
                <a:lnTo>
                  <a:pt x="294" y="36"/>
                </a:lnTo>
                <a:lnTo>
                  <a:pt x="294" y="126"/>
                </a:lnTo>
                <a:lnTo>
                  <a:pt x="0" y="126"/>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63504" name="Freeform 20"/>
          <p:cNvSpPr>
            <a:spLocks/>
          </p:cNvSpPr>
          <p:nvPr/>
        </p:nvSpPr>
        <p:spPr bwMode="auto">
          <a:xfrm>
            <a:off x="5297488" y="5456238"/>
            <a:ext cx="146050" cy="147637"/>
          </a:xfrm>
          <a:custGeom>
            <a:avLst/>
            <a:gdLst>
              <a:gd name="T0" fmla="*/ 0 w 36"/>
              <a:gd name="T1" fmla="*/ 0 h 36"/>
              <a:gd name="T2" fmla="*/ 0 w 36"/>
              <a:gd name="T3" fmla="*/ 147637 h 36"/>
              <a:gd name="T4" fmla="*/ 146050 w 36"/>
              <a:gd name="T5" fmla="*/ 147637 h 36"/>
              <a:gd name="T6" fmla="*/ 0 60000 65536"/>
              <a:gd name="T7" fmla="*/ 0 60000 65536"/>
              <a:gd name="T8" fmla="*/ 0 60000 65536"/>
            </a:gdLst>
            <a:ahLst/>
            <a:cxnLst>
              <a:cxn ang="T6">
                <a:pos x="T0" y="T1"/>
              </a:cxn>
              <a:cxn ang="T7">
                <a:pos x="T2" y="T3"/>
              </a:cxn>
              <a:cxn ang="T8">
                <a:pos x="T4" y="T5"/>
              </a:cxn>
            </a:cxnLst>
            <a:rect l="0" t="0" r="r" b="b"/>
            <a:pathLst>
              <a:path w="36" h="36">
                <a:moveTo>
                  <a:pt x="0" y="0"/>
                </a:moveTo>
                <a:lnTo>
                  <a:pt x="0" y="36"/>
                </a:lnTo>
                <a:lnTo>
                  <a:pt x="36" y="3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63505" name="Rectangle 21"/>
          <p:cNvSpPr>
            <a:spLocks noChangeArrowheads="1"/>
          </p:cNvSpPr>
          <p:nvPr/>
        </p:nvSpPr>
        <p:spPr bwMode="auto">
          <a:xfrm>
            <a:off x="4378325" y="5594350"/>
            <a:ext cx="10017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a:solidFill>
                  <a:srgbClr val="000000"/>
                </a:solidFill>
              </a:rPr>
              <a:t>Impossible !!!</a:t>
            </a:r>
            <a:endParaRPr lang="fr-FR" sz="1400"/>
          </a:p>
        </p:txBody>
      </p:sp>
      <p:sp>
        <p:nvSpPr>
          <p:cNvPr id="63506" name="Rectangle 22"/>
          <p:cNvSpPr>
            <a:spLocks noChangeArrowheads="1"/>
          </p:cNvSpPr>
          <p:nvPr/>
        </p:nvSpPr>
        <p:spPr bwMode="auto">
          <a:xfrm>
            <a:off x="3857625" y="3889375"/>
            <a:ext cx="731838" cy="4508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3507" name="Rectangle 23"/>
          <p:cNvSpPr>
            <a:spLocks noChangeArrowheads="1"/>
          </p:cNvSpPr>
          <p:nvPr/>
        </p:nvSpPr>
        <p:spPr bwMode="auto">
          <a:xfrm>
            <a:off x="4149725" y="3989388"/>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A</a:t>
            </a:r>
            <a:endParaRPr lang="fr-FR" sz="1600" b="1"/>
          </a:p>
        </p:txBody>
      </p:sp>
      <p:sp>
        <p:nvSpPr>
          <p:cNvPr id="63508" name="Rectangle 24"/>
          <p:cNvSpPr>
            <a:spLocks noChangeArrowheads="1"/>
          </p:cNvSpPr>
          <p:nvPr/>
        </p:nvSpPr>
        <p:spPr bwMode="auto">
          <a:xfrm>
            <a:off x="2286000" y="5538788"/>
            <a:ext cx="731838" cy="4508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3509" name="Rectangle 26"/>
          <p:cNvSpPr>
            <a:spLocks noChangeArrowheads="1"/>
          </p:cNvSpPr>
          <p:nvPr/>
        </p:nvSpPr>
        <p:spPr bwMode="auto">
          <a:xfrm>
            <a:off x="2286000" y="5538788"/>
            <a:ext cx="731838" cy="4508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3510" name="Rectangle 27"/>
          <p:cNvSpPr>
            <a:spLocks noChangeArrowheads="1"/>
          </p:cNvSpPr>
          <p:nvPr/>
        </p:nvSpPr>
        <p:spPr bwMode="auto">
          <a:xfrm>
            <a:off x="2574925" y="5638800"/>
            <a:ext cx="134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B</a:t>
            </a:r>
            <a:endParaRPr lang="fr-FR" sz="1600" b="1"/>
          </a:p>
        </p:txBody>
      </p:sp>
      <p:sp>
        <p:nvSpPr>
          <p:cNvPr id="63511" name="Freeform 28"/>
          <p:cNvSpPr>
            <a:spLocks/>
          </p:cNvSpPr>
          <p:nvPr/>
        </p:nvSpPr>
        <p:spPr bwMode="auto">
          <a:xfrm>
            <a:off x="2695575" y="4303713"/>
            <a:ext cx="1158875" cy="1230312"/>
          </a:xfrm>
          <a:custGeom>
            <a:avLst/>
            <a:gdLst>
              <a:gd name="T0" fmla="*/ 0 w 285"/>
              <a:gd name="T1" fmla="*/ 1230312 h 300"/>
              <a:gd name="T2" fmla="*/ 138252 w 285"/>
              <a:gd name="T3" fmla="*/ 557741 h 300"/>
              <a:gd name="T4" fmla="*/ 1158875 w 285"/>
              <a:gd name="T5" fmla="*/ 0 h 300"/>
              <a:gd name="T6" fmla="*/ 0 60000 65536"/>
              <a:gd name="T7" fmla="*/ 0 60000 65536"/>
              <a:gd name="T8" fmla="*/ 0 60000 65536"/>
            </a:gdLst>
            <a:ahLst/>
            <a:cxnLst>
              <a:cxn ang="T6">
                <a:pos x="T0" y="T1"/>
              </a:cxn>
              <a:cxn ang="T7">
                <a:pos x="T2" y="T3"/>
              </a:cxn>
              <a:cxn ang="T8">
                <a:pos x="T4" y="T5"/>
              </a:cxn>
            </a:cxnLst>
            <a:rect l="0" t="0" r="r" b="b"/>
            <a:pathLst>
              <a:path w="285" h="300">
                <a:moveTo>
                  <a:pt x="0" y="300"/>
                </a:moveTo>
                <a:lnTo>
                  <a:pt x="34" y="136"/>
                </a:lnTo>
                <a:lnTo>
                  <a:pt x="28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63512" name="Freeform 29"/>
          <p:cNvSpPr>
            <a:spLocks/>
          </p:cNvSpPr>
          <p:nvPr/>
        </p:nvSpPr>
        <p:spPr bwMode="auto">
          <a:xfrm>
            <a:off x="3598863" y="4303713"/>
            <a:ext cx="255587" cy="196850"/>
          </a:xfrm>
          <a:custGeom>
            <a:avLst/>
            <a:gdLst>
              <a:gd name="T0" fmla="*/ 255587 w 161"/>
              <a:gd name="T1" fmla="*/ 0 h 124"/>
              <a:gd name="T2" fmla="*/ 80962 w 161"/>
              <a:gd name="T3" fmla="*/ 196850 h 124"/>
              <a:gd name="T4" fmla="*/ 0 w 161"/>
              <a:gd name="T5" fmla="*/ 41275 h 124"/>
              <a:gd name="T6" fmla="*/ 255587 w 161"/>
              <a:gd name="T7" fmla="*/ 0 h 1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1" h="124">
                <a:moveTo>
                  <a:pt x="161" y="0"/>
                </a:moveTo>
                <a:lnTo>
                  <a:pt x="51" y="124"/>
                </a:lnTo>
                <a:lnTo>
                  <a:pt x="0" y="26"/>
                </a:lnTo>
                <a:lnTo>
                  <a:pt x="161" y="0"/>
                </a:lnTo>
                <a:close/>
              </a:path>
            </a:pathLst>
          </a:custGeom>
          <a:solidFill>
            <a:srgbClr val="FFFFFF"/>
          </a:solidFill>
          <a:ln w="0">
            <a:solidFill>
              <a:srgbClr val="000000"/>
            </a:solidFill>
            <a:prstDash val="solid"/>
            <a:round/>
            <a:headEnd/>
            <a:tailEnd/>
          </a:ln>
        </p:spPr>
        <p:txBody>
          <a:bodyPr/>
          <a:lstStyle/>
          <a:p>
            <a:endParaRPr lang="fr-FR"/>
          </a:p>
        </p:txBody>
      </p:sp>
      <p:sp>
        <p:nvSpPr>
          <p:cNvPr id="63513" name="Freeform 30"/>
          <p:cNvSpPr>
            <a:spLocks/>
          </p:cNvSpPr>
          <p:nvPr/>
        </p:nvSpPr>
        <p:spPr bwMode="auto">
          <a:xfrm>
            <a:off x="3017838" y="4340225"/>
            <a:ext cx="1104900" cy="1230313"/>
          </a:xfrm>
          <a:custGeom>
            <a:avLst/>
            <a:gdLst>
              <a:gd name="T0" fmla="*/ 1104900 w 272"/>
              <a:gd name="T1" fmla="*/ 0 h 300"/>
              <a:gd name="T2" fmla="*/ 743370 w 272"/>
              <a:gd name="T3" fmla="*/ 857118 h 300"/>
              <a:gd name="T4" fmla="*/ 0 w 272"/>
              <a:gd name="T5" fmla="*/ 1230313 h 300"/>
              <a:gd name="T6" fmla="*/ 0 60000 65536"/>
              <a:gd name="T7" fmla="*/ 0 60000 65536"/>
              <a:gd name="T8" fmla="*/ 0 60000 65536"/>
            </a:gdLst>
            <a:ahLst/>
            <a:cxnLst>
              <a:cxn ang="T6">
                <a:pos x="T0" y="T1"/>
              </a:cxn>
              <a:cxn ang="T7">
                <a:pos x="T2" y="T3"/>
              </a:cxn>
              <a:cxn ang="T8">
                <a:pos x="T4" y="T5"/>
              </a:cxn>
            </a:cxnLst>
            <a:rect l="0" t="0" r="r" b="b"/>
            <a:pathLst>
              <a:path w="272" h="300">
                <a:moveTo>
                  <a:pt x="272" y="0"/>
                </a:moveTo>
                <a:lnTo>
                  <a:pt x="183" y="209"/>
                </a:lnTo>
                <a:lnTo>
                  <a:pt x="0" y="30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63514" name="Freeform 31"/>
          <p:cNvSpPr>
            <a:spLocks/>
          </p:cNvSpPr>
          <p:nvPr/>
        </p:nvSpPr>
        <p:spPr bwMode="auto">
          <a:xfrm>
            <a:off x="3017838" y="5378450"/>
            <a:ext cx="258762" cy="192088"/>
          </a:xfrm>
          <a:custGeom>
            <a:avLst/>
            <a:gdLst>
              <a:gd name="T0" fmla="*/ 0 w 163"/>
              <a:gd name="T1" fmla="*/ 192088 h 121"/>
              <a:gd name="T2" fmla="*/ 258762 w 163"/>
              <a:gd name="T3" fmla="*/ 163513 h 121"/>
              <a:gd name="T4" fmla="*/ 177800 w 163"/>
              <a:gd name="T5" fmla="*/ 0 h 121"/>
              <a:gd name="T6" fmla="*/ 0 w 163"/>
              <a:gd name="T7" fmla="*/ 192088 h 1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 h="121">
                <a:moveTo>
                  <a:pt x="0" y="121"/>
                </a:moveTo>
                <a:lnTo>
                  <a:pt x="163" y="103"/>
                </a:lnTo>
                <a:lnTo>
                  <a:pt x="112" y="0"/>
                </a:lnTo>
                <a:lnTo>
                  <a:pt x="0" y="121"/>
                </a:lnTo>
                <a:close/>
              </a:path>
            </a:pathLst>
          </a:custGeom>
          <a:solidFill>
            <a:srgbClr val="FFFFFF"/>
          </a:solidFill>
          <a:ln w="0">
            <a:solidFill>
              <a:srgbClr val="000000"/>
            </a:solidFill>
            <a:prstDash val="solid"/>
            <a:round/>
            <a:headEnd/>
            <a:tailEnd/>
          </a:ln>
        </p:spPr>
        <p:txBody>
          <a:bodyPr/>
          <a:lstStyle/>
          <a:p>
            <a:endParaRPr lang="fr-FR"/>
          </a:p>
        </p:txBody>
      </p:sp>
      <p:sp>
        <p:nvSpPr>
          <p:cNvPr id="63515" name="Line 32"/>
          <p:cNvSpPr>
            <a:spLocks noChangeShapeType="1"/>
          </p:cNvSpPr>
          <p:nvPr/>
        </p:nvSpPr>
        <p:spPr bwMode="auto">
          <a:xfrm flipH="1" flipV="1">
            <a:off x="3940175" y="4767263"/>
            <a:ext cx="458788" cy="684212"/>
          </a:xfrm>
          <a:prstGeom prst="line">
            <a:avLst/>
          </a:prstGeom>
          <a:noFill/>
          <a:ln w="0">
            <a:solidFill>
              <a:srgbClr val="000000"/>
            </a:solidFill>
            <a:prstDash val="sysDash"/>
            <a:round/>
            <a:headEnd/>
            <a:tailEnd/>
          </a:ln>
          <a:extLst>
            <a:ext uri="{909E8E84-426E-40DD-AFC4-6F175D3DCCD1}">
              <a14:hiddenFill xmlns:a14="http://schemas.microsoft.com/office/drawing/2010/main">
                <a:noFill/>
              </a14:hiddenFill>
            </a:ext>
          </a:extLst>
        </p:spPr>
        <p:txBody>
          <a:bodyPr/>
          <a:lstStyle/>
          <a:p>
            <a:endParaRPr lang="fr-FR"/>
          </a:p>
        </p:txBody>
      </p:sp>
      <p:sp>
        <p:nvSpPr>
          <p:cNvPr id="63516" name="Line 33"/>
          <p:cNvSpPr>
            <a:spLocks noChangeShapeType="1"/>
          </p:cNvSpPr>
          <p:nvPr/>
        </p:nvSpPr>
        <p:spPr bwMode="auto">
          <a:xfrm flipH="1" flipV="1">
            <a:off x="3341688" y="4583113"/>
            <a:ext cx="987425" cy="868362"/>
          </a:xfrm>
          <a:prstGeom prst="line">
            <a:avLst/>
          </a:prstGeom>
          <a:noFill/>
          <a:ln w="0">
            <a:solidFill>
              <a:srgbClr val="000000"/>
            </a:solidFill>
            <a:prstDash val="sysDash"/>
            <a:round/>
            <a:headEnd/>
            <a:tailEnd/>
          </a:ln>
          <a:extLst>
            <a:ext uri="{909E8E84-426E-40DD-AFC4-6F175D3DCCD1}">
              <a14:hiddenFill xmlns:a14="http://schemas.microsoft.com/office/drawing/2010/main">
                <a:noFill/>
              </a14:hiddenFill>
            </a:ext>
          </a:extLst>
        </p:spPr>
        <p:txBody>
          <a:bodyPr/>
          <a:lstStyle/>
          <a:p>
            <a:endParaRPr lang="fr-FR"/>
          </a:p>
        </p:txBody>
      </p:sp>
      <p:sp>
        <p:nvSpPr>
          <p:cNvPr id="63517" name="Rectangle 9"/>
          <p:cNvSpPr>
            <a:spLocks noChangeArrowheads="1"/>
          </p:cNvSpPr>
          <p:nvPr/>
        </p:nvSpPr>
        <p:spPr bwMode="auto">
          <a:xfrm>
            <a:off x="7872413" y="2613025"/>
            <a:ext cx="738187" cy="454025"/>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3518" name="Rectangle 10"/>
          <p:cNvSpPr>
            <a:spLocks noChangeArrowheads="1"/>
          </p:cNvSpPr>
          <p:nvPr/>
        </p:nvSpPr>
        <p:spPr bwMode="auto">
          <a:xfrm>
            <a:off x="8167688" y="2713038"/>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A</a:t>
            </a:r>
            <a:endParaRPr lang="fr-FR" sz="1600" b="1"/>
          </a:p>
        </p:txBody>
      </p:sp>
      <p:sp>
        <p:nvSpPr>
          <p:cNvPr id="63519" name="Rectangle 11"/>
          <p:cNvSpPr>
            <a:spLocks noChangeArrowheads="1"/>
          </p:cNvSpPr>
          <p:nvPr/>
        </p:nvSpPr>
        <p:spPr bwMode="auto">
          <a:xfrm>
            <a:off x="6838950" y="3478213"/>
            <a:ext cx="738188" cy="454025"/>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3520" name="Rectangle 12"/>
          <p:cNvSpPr>
            <a:spLocks noChangeArrowheads="1"/>
          </p:cNvSpPr>
          <p:nvPr/>
        </p:nvSpPr>
        <p:spPr bwMode="auto">
          <a:xfrm>
            <a:off x="7138988" y="3579813"/>
            <a:ext cx="1349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B</a:t>
            </a:r>
            <a:endParaRPr lang="fr-FR" sz="1600" b="1"/>
          </a:p>
        </p:txBody>
      </p:sp>
      <p:sp>
        <p:nvSpPr>
          <p:cNvPr id="63521" name="Line 13"/>
          <p:cNvSpPr>
            <a:spLocks noChangeShapeType="1"/>
          </p:cNvSpPr>
          <p:nvPr/>
        </p:nvSpPr>
        <p:spPr bwMode="auto">
          <a:xfrm flipV="1">
            <a:off x="7475538" y="3067050"/>
            <a:ext cx="492125" cy="4079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63522" name="Freeform 14"/>
          <p:cNvSpPr>
            <a:spLocks/>
          </p:cNvSpPr>
          <p:nvPr/>
        </p:nvSpPr>
        <p:spPr bwMode="auto">
          <a:xfrm>
            <a:off x="7721600" y="3067050"/>
            <a:ext cx="246063" cy="227013"/>
          </a:xfrm>
          <a:custGeom>
            <a:avLst/>
            <a:gdLst>
              <a:gd name="T0" fmla="*/ 246063 w 155"/>
              <a:gd name="T1" fmla="*/ 0 h 143"/>
              <a:gd name="T2" fmla="*/ 114300 w 155"/>
              <a:gd name="T3" fmla="*/ 227013 h 143"/>
              <a:gd name="T4" fmla="*/ 0 w 155"/>
              <a:gd name="T5" fmla="*/ 85725 h 143"/>
              <a:gd name="T6" fmla="*/ 246063 w 155"/>
              <a:gd name="T7" fmla="*/ 0 h 1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5" h="143">
                <a:moveTo>
                  <a:pt x="155" y="0"/>
                </a:moveTo>
                <a:lnTo>
                  <a:pt x="72" y="143"/>
                </a:lnTo>
                <a:lnTo>
                  <a:pt x="0" y="54"/>
                </a:lnTo>
                <a:lnTo>
                  <a:pt x="155" y="0"/>
                </a:lnTo>
                <a:close/>
              </a:path>
            </a:pathLst>
          </a:custGeom>
          <a:solidFill>
            <a:srgbClr val="FFFFFF"/>
          </a:solidFill>
          <a:ln w="0">
            <a:solidFill>
              <a:srgbClr val="000000"/>
            </a:solidFill>
            <a:prstDash val="solid"/>
            <a:round/>
            <a:headEnd/>
            <a:tailEnd/>
          </a:ln>
        </p:spPr>
        <p:txBody>
          <a:bodyPr/>
          <a:lstStyle/>
          <a:p>
            <a:endParaRPr lang="fr-FR"/>
          </a:p>
        </p:txBody>
      </p:sp>
      <p:sp>
        <p:nvSpPr>
          <p:cNvPr id="63523" name="Rectangle 15"/>
          <p:cNvSpPr>
            <a:spLocks noChangeArrowheads="1"/>
          </p:cNvSpPr>
          <p:nvPr/>
        </p:nvSpPr>
        <p:spPr bwMode="auto">
          <a:xfrm>
            <a:off x="5695950" y="4381500"/>
            <a:ext cx="738188" cy="454025"/>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3524" name="Rectangle 16"/>
          <p:cNvSpPr>
            <a:spLocks noChangeArrowheads="1"/>
          </p:cNvSpPr>
          <p:nvPr/>
        </p:nvSpPr>
        <p:spPr bwMode="auto">
          <a:xfrm>
            <a:off x="5991225" y="4481513"/>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C</a:t>
            </a:r>
            <a:endParaRPr lang="fr-FR" sz="1600" b="1"/>
          </a:p>
        </p:txBody>
      </p:sp>
      <p:sp>
        <p:nvSpPr>
          <p:cNvPr id="63525" name="Line 17"/>
          <p:cNvSpPr>
            <a:spLocks noChangeShapeType="1"/>
          </p:cNvSpPr>
          <p:nvPr/>
        </p:nvSpPr>
        <p:spPr bwMode="auto">
          <a:xfrm flipV="1">
            <a:off x="6351588" y="3932238"/>
            <a:ext cx="557212" cy="4460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63526" name="Freeform 18"/>
          <p:cNvSpPr>
            <a:spLocks/>
          </p:cNvSpPr>
          <p:nvPr/>
        </p:nvSpPr>
        <p:spPr bwMode="auto">
          <a:xfrm>
            <a:off x="6659563" y="3932238"/>
            <a:ext cx="249237" cy="222250"/>
          </a:xfrm>
          <a:custGeom>
            <a:avLst/>
            <a:gdLst>
              <a:gd name="T0" fmla="*/ 249237 w 157"/>
              <a:gd name="T1" fmla="*/ 0 h 140"/>
              <a:gd name="T2" fmla="*/ 114300 w 157"/>
              <a:gd name="T3" fmla="*/ 222250 h 140"/>
              <a:gd name="T4" fmla="*/ 0 w 157"/>
              <a:gd name="T5" fmla="*/ 82550 h 140"/>
              <a:gd name="T6" fmla="*/ 249237 w 157"/>
              <a:gd name="T7" fmla="*/ 0 h 1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7" h="140">
                <a:moveTo>
                  <a:pt x="157" y="0"/>
                </a:moveTo>
                <a:lnTo>
                  <a:pt x="72" y="140"/>
                </a:lnTo>
                <a:lnTo>
                  <a:pt x="0" y="52"/>
                </a:lnTo>
                <a:lnTo>
                  <a:pt x="157" y="0"/>
                </a:lnTo>
                <a:close/>
              </a:path>
            </a:pathLst>
          </a:custGeom>
          <a:solidFill>
            <a:srgbClr val="FFFFFF"/>
          </a:solidFill>
          <a:ln w="0">
            <a:solidFill>
              <a:srgbClr val="000000"/>
            </a:solidFill>
            <a:prstDash val="solid"/>
            <a:round/>
            <a:headEnd/>
            <a:tailEnd/>
          </a:ln>
        </p:spPr>
        <p:txBody>
          <a:bodyPr/>
          <a:lstStyle/>
          <a:p>
            <a:endParaRPr lang="fr-F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Espace réservé du pied de page 1"/>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9219" name="Espace réservé du numéro de diapositive 2"/>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D64F467D-70AB-47D7-B3EC-08F925367073}" type="slidenum">
              <a:rPr lang="fr-FR" sz="1400">
                <a:solidFill>
                  <a:srgbClr val="000099"/>
                </a:solidFill>
              </a:rPr>
              <a:pPr/>
              <a:t>7</a:t>
            </a:fld>
            <a:r>
              <a:rPr lang="fr-FR" sz="1400" dirty="0">
                <a:solidFill>
                  <a:srgbClr val="000099"/>
                </a:solidFill>
              </a:rPr>
              <a:t>)</a:t>
            </a:r>
          </a:p>
        </p:txBody>
      </p:sp>
      <p:sp>
        <p:nvSpPr>
          <p:cNvPr id="9221" name="Rectangle 3"/>
          <p:cNvSpPr>
            <a:spLocks noGrp="1" noChangeArrowheads="1"/>
          </p:cNvSpPr>
          <p:nvPr>
            <p:ph type="title" idx="4294967295"/>
          </p:nvPr>
        </p:nvSpPr>
        <p:spPr>
          <a:xfrm>
            <a:off x="79375" y="93663"/>
            <a:ext cx="8894763" cy="457200"/>
          </a:xfrm>
          <a:extLst>
            <a:ext uri="{909E8E84-426E-40DD-AFC4-6F175D3DCCD1}">
              <a14:hiddenFill xmlns:a14="http://schemas.microsoft.com/office/drawing/2010/main">
                <a:solidFill>
                  <a:schemeClr val="accent1"/>
                </a:solidFill>
              </a14:hiddenFill>
            </a:ext>
          </a:extLst>
        </p:spPr>
        <p:txBody>
          <a:bodyPr/>
          <a:lstStyle/>
          <a:p>
            <a:r>
              <a:rPr lang="fr-FR"/>
              <a:t>UML C’est quoi exactement ?</a:t>
            </a:r>
          </a:p>
        </p:txBody>
      </p:sp>
      <p:sp>
        <p:nvSpPr>
          <p:cNvPr id="9223" name="Rectangle 5"/>
          <p:cNvSpPr>
            <a:spLocks noChangeArrowheads="1"/>
          </p:cNvSpPr>
          <p:nvPr/>
        </p:nvSpPr>
        <p:spPr bwMode="auto">
          <a:xfrm>
            <a:off x="80962" y="763588"/>
            <a:ext cx="9012237" cy="5336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rgbClr val="FF0000"/>
              </a:buClr>
              <a:buFont typeface="Symbol" panose="05050102010706020507" pitchFamily="18" charset="2"/>
              <a:buChar char="¨"/>
            </a:pPr>
            <a:r>
              <a:rPr lang="fr-FR" sz="2800" dirty="0">
                <a:solidFill>
                  <a:srgbClr val="000099"/>
                </a:solidFill>
              </a:rPr>
              <a:t>Pour partager un modèle avec d’autres personnes, il faut s’assurer au préalable :</a:t>
            </a:r>
          </a:p>
          <a:p>
            <a:pPr marL="1130300" lvl="1" indent="-457200">
              <a:lnSpc>
                <a:spcPct val="90000"/>
              </a:lnSpc>
              <a:spcBef>
                <a:spcPct val="20000"/>
              </a:spcBef>
              <a:buClr>
                <a:srgbClr val="FF0000"/>
              </a:buClr>
              <a:buFont typeface="Arial" panose="020B0604020202020204" pitchFamily="34" charset="0"/>
              <a:buChar char="•"/>
            </a:pPr>
            <a:r>
              <a:rPr lang="fr-FR" dirty="0">
                <a:solidFill>
                  <a:srgbClr val="000099"/>
                </a:solidFill>
              </a:rPr>
              <a:t>que les personnes comprennent les conventions de représentation et les notations utilisées,</a:t>
            </a:r>
          </a:p>
          <a:p>
            <a:pPr marL="1130300" lvl="1" indent="-457200">
              <a:lnSpc>
                <a:spcPct val="90000"/>
              </a:lnSpc>
              <a:spcBef>
                <a:spcPct val="20000"/>
              </a:spcBef>
              <a:buClr>
                <a:srgbClr val="FF0000"/>
              </a:buClr>
              <a:buFont typeface="Arial" panose="020B0604020202020204" pitchFamily="34" charset="0"/>
              <a:buChar char="•"/>
            </a:pPr>
            <a:r>
              <a:rPr lang="fr-FR" dirty="0">
                <a:solidFill>
                  <a:srgbClr val="000099"/>
                </a:solidFill>
              </a:rPr>
              <a:t>qu’il ne pourra pas y avoir d’ambiguïté sur l’interprétation du modèle.</a:t>
            </a:r>
          </a:p>
          <a:p>
            <a:pPr marL="1130300" lvl="1" indent="-457200">
              <a:lnSpc>
                <a:spcPct val="90000"/>
              </a:lnSpc>
              <a:spcBef>
                <a:spcPct val="20000"/>
              </a:spcBef>
              <a:buClr>
                <a:srgbClr val="FF0000"/>
              </a:buClr>
              <a:buFont typeface="Arial" panose="020B0604020202020204" pitchFamily="34" charset="0"/>
              <a:buChar char="•"/>
            </a:pPr>
            <a:endParaRPr lang="fr-FR" dirty="0">
              <a:solidFill>
                <a:srgbClr val="000099"/>
              </a:solidFill>
            </a:endParaRPr>
          </a:p>
          <a:p>
            <a:pPr marL="482600" lvl="1" indent="-482600">
              <a:lnSpc>
                <a:spcPct val="90000"/>
              </a:lnSpc>
              <a:spcBef>
                <a:spcPct val="20000"/>
              </a:spcBef>
              <a:buClr>
                <a:srgbClr val="FF0000"/>
              </a:buClr>
              <a:buFont typeface="Symbol" panose="05050102010706020507" pitchFamily="18" charset="2"/>
              <a:buChar char="¨"/>
            </a:pPr>
            <a:r>
              <a:rPr lang="fr-FR" sz="2800" dirty="0">
                <a:solidFill>
                  <a:srgbClr val="000099"/>
                </a:solidFill>
              </a:rPr>
              <a:t>D’où l’émergence de langages de modélisation de systèmes informatiques.</a:t>
            </a:r>
          </a:p>
          <a:p>
            <a:pPr>
              <a:lnSpc>
                <a:spcPct val="90000"/>
              </a:lnSpc>
              <a:spcBef>
                <a:spcPct val="20000"/>
              </a:spcBef>
              <a:buClr>
                <a:srgbClr val="FF0000"/>
              </a:buClr>
              <a:buFont typeface="Symbol" panose="05050102010706020507" pitchFamily="18" charset="2"/>
              <a:buChar char="¨"/>
            </a:pPr>
            <a:endParaRPr lang="fr-FR" sz="2800" dirty="0">
              <a:solidFill>
                <a:srgbClr val="000099"/>
              </a:solidFill>
            </a:endParaRPr>
          </a:p>
          <a:p>
            <a:pPr>
              <a:lnSpc>
                <a:spcPct val="90000"/>
              </a:lnSpc>
              <a:spcBef>
                <a:spcPct val="20000"/>
              </a:spcBef>
              <a:buClr>
                <a:srgbClr val="FF0000"/>
              </a:buClr>
              <a:buFont typeface="Symbol" panose="05050102010706020507" pitchFamily="18" charset="2"/>
              <a:buChar char="¨"/>
            </a:pPr>
            <a:r>
              <a:rPr lang="fr-FR" sz="2800" dirty="0">
                <a:solidFill>
                  <a:srgbClr val="000099"/>
                </a:solidFill>
              </a:rPr>
              <a:t>Un langage de modélisation doit définir sans ambiguïté les concepts utilisables, leur représentation, les règles et contraintes associées.</a:t>
            </a:r>
          </a:p>
        </p:txBody>
      </p:sp>
    </p:spTree>
    <p:extLst>
      <p:ext uri="{BB962C8B-B14F-4D97-AF65-F5344CB8AC3E}">
        <p14:creationId xmlns:p14="http://schemas.microsoft.com/office/powerpoint/2010/main" val="2266182036"/>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6451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CDC8653E-6CE0-4932-BB9E-9064F0D634FE}" type="slidenum">
              <a:rPr lang="fr-FR" sz="1400">
                <a:solidFill>
                  <a:srgbClr val="000099"/>
                </a:solidFill>
              </a:rPr>
              <a:pPr/>
              <a:t>70</a:t>
            </a:fld>
            <a:r>
              <a:rPr lang="fr-FR" sz="1400" dirty="0">
                <a:solidFill>
                  <a:srgbClr val="000099"/>
                </a:solidFill>
              </a:rPr>
              <a:t>)</a:t>
            </a:r>
          </a:p>
        </p:txBody>
      </p:sp>
      <p:sp>
        <p:nvSpPr>
          <p:cNvPr id="64516" name="Rectangle 2"/>
          <p:cNvSpPr>
            <a:spLocks noGrp="1" noChangeArrowheads="1"/>
          </p:cNvSpPr>
          <p:nvPr>
            <p:ph type="title"/>
          </p:nvPr>
        </p:nvSpPr>
        <p:spPr>
          <a:xfrm>
            <a:off x="107950" y="168897"/>
            <a:ext cx="8915400" cy="462307"/>
          </a:xfrm>
          <a:noFill/>
        </p:spPr>
        <p:txBody>
          <a:bodyPr lIns="92075" tIns="46038" rIns="92075" bIns="46038"/>
          <a:lstStyle/>
          <a:p>
            <a:r>
              <a:rPr lang="fr-FR" dirty="0"/>
              <a:t>Généralisation/Spécialisation</a:t>
            </a:r>
          </a:p>
        </p:txBody>
      </p:sp>
      <p:sp>
        <p:nvSpPr>
          <p:cNvPr id="64517" name="Rectangle 4"/>
          <p:cNvSpPr>
            <a:spLocks noChangeArrowheads="1"/>
          </p:cNvSpPr>
          <p:nvPr/>
        </p:nvSpPr>
        <p:spPr bwMode="auto">
          <a:xfrm>
            <a:off x="4235450" y="2217738"/>
            <a:ext cx="858838" cy="5270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4518" name="Rectangle 5"/>
          <p:cNvSpPr>
            <a:spLocks noChangeArrowheads="1"/>
          </p:cNvSpPr>
          <p:nvPr/>
        </p:nvSpPr>
        <p:spPr bwMode="auto">
          <a:xfrm>
            <a:off x="4386263" y="2274888"/>
            <a:ext cx="6445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Animal</a:t>
            </a:r>
            <a:endParaRPr lang="fr-FR" sz="1600" b="1"/>
          </a:p>
        </p:txBody>
      </p:sp>
      <p:sp>
        <p:nvSpPr>
          <p:cNvPr id="64519" name="Rectangle 6"/>
          <p:cNvSpPr>
            <a:spLocks noChangeArrowheads="1"/>
          </p:cNvSpPr>
          <p:nvPr/>
        </p:nvSpPr>
        <p:spPr bwMode="auto">
          <a:xfrm>
            <a:off x="819150" y="3454400"/>
            <a:ext cx="857250" cy="525463"/>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4520" name="Rectangle 7"/>
          <p:cNvSpPr>
            <a:spLocks noChangeArrowheads="1"/>
          </p:cNvSpPr>
          <p:nvPr/>
        </p:nvSpPr>
        <p:spPr bwMode="auto">
          <a:xfrm>
            <a:off x="962025" y="3527425"/>
            <a:ext cx="5984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Bipède</a:t>
            </a:r>
            <a:endParaRPr lang="fr-FR" sz="1600" b="1"/>
          </a:p>
        </p:txBody>
      </p:sp>
      <p:sp>
        <p:nvSpPr>
          <p:cNvPr id="64521" name="Rectangle 8"/>
          <p:cNvSpPr>
            <a:spLocks noChangeArrowheads="1"/>
          </p:cNvSpPr>
          <p:nvPr/>
        </p:nvSpPr>
        <p:spPr bwMode="auto">
          <a:xfrm>
            <a:off x="1690688" y="3454400"/>
            <a:ext cx="1287462" cy="525463"/>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4522" name="Rectangle 9"/>
          <p:cNvSpPr>
            <a:spLocks noChangeArrowheads="1"/>
          </p:cNvSpPr>
          <p:nvPr/>
        </p:nvSpPr>
        <p:spPr bwMode="auto">
          <a:xfrm>
            <a:off x="1779588" y="3527425"/>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Quadrupède</a:t>
            </a:r>
            <a:endParaRPr lang="fr-FR" sz="1600" b="1"/>
          </a:p>
        </p:txBody>
      </p:sp>
      <p:sp>
        <p:nvSpPr>
          <p:cNvPr id="64523" name="Rectangle 10"/>
          <p:cNvSpPr>
            <a:spLocks noChangeArrowheads="1"/>
          </p:cNvSpPr>
          <p:nvPr/>
        </p:nvSpPr>
        <p:spPr bwMode="auto">
          <a:xfrm>
            <a:off x="3059113" y="3454400"/>
            <a:ext cx="1019175" cy="525463"/>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4524" name="Rectangle 11"/>
          <p:cNvSpPr>
            <a:spLocks noChangeArrowheads="1"/>
          </p:cNvSpPr>
          <p:nvPr/>
        </p:nvSpPr>
        <p:spPr bwMode="auto">
          <a:xfrm>
            <a:off x="3116263" y="3527425"/>
            <a:ext cx="8937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Herbivore</a:t>
            </a:r>
            <a:endParaRPr lang="fr-FR" sz="1600" b="1"/>
          </a:p>
        </p:txBody>
      </p:sp>
      <p:sp>
        <p:nvSpPr>
          <p:cNvPr id="64525" name="Rectangle 12"/>
          <p:cNvSpPr>
            <a:spLocks noChangeArrowheads="1"/>
          </p:cNvSpPr>
          <p:nvPr/>
        </p:nvSpPr>
        <p:spPr bwMode="auto">
          <a:xfrm>
            <a:off x="4111625" y="3454400"/>
            <a:ext cx="1020763" cy="525463"/>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4526" name="Rectangle 13"/>
          <p:cNvSpPr>
            <a:spLocks noChangeArrowheads="1"/>
          </p:cNvSpPr>
          <p:nvPr/>
        </p:nvSpPr>
        <p:spPr bwMode="auto">
          <a:xfrm>
            <a:off x="4160838" y="3527425"/>
            <a:ext cx="892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Carnivore</a:t>
            </a:r>
            <a:endParaRPr lang="fr-FR" sz="1600" b="1"/>
          </a:p>
        </p:txBody>
      </p:sp>
      <p:sp>
        <p:nvSpPr>
          <p:cNvPr id="64527" name="Rectangle 14"/>
          <p:cNvSpPr>
            <a:spLocks noChangeArrowheads="1"/>
          </p:cNvSpPr>
          <p:nvPr/>
        </p:nvSpPr>
        <p:spPr bwMode="auto">
          <a:xfrm>
            <a:off x="5237163" y="3454400"/>
            <a:ext cx="1066800" cy="525463"/>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4528" name="Rectangle 15"/>
          <p:cNvSpPr>
            <a:spLocks noChangeArrowheads="1"/>
          </p:cNvSpPr>
          <p:nvPr/>
        </p:nvSpPr>
        <p:spPr bwMode="auto">
          <a:xfrm>
            <a:off x="5368925" y="3527425"/>
            <a:ext cx="81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A plumes</a:t>
            </a:r>
            <a:endParaRPr lang="fr-FR" sz="1600" b="1"/>
          </a:p>
        </p:txBody>
      </p:sp>
      <p:sp>
        <p:nvSpPr>
          <p:cNvPr id="64529" name="Rectangle 16"/>
          <p:cNvSpPr>
            <a:spLocks noChangeArrowheads="1"/>
          </p:cNvSpPr>
          <p:nvPr/>
        </p:nvSpPr>
        <p:spPr bwMode="auto">
          <a:xfrm>
            <a:off x="6351588" y="3454400"/>
            <a:ext cx="858837" cy="525463"/>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4530" name="Rectangle 17"/>
          <p:cNvSpPr>
            <a:spLocks noChangeArrowheads="1"/>
          </p:cNvSpPr>
          <p:nvPr/>
        </p:nvSpPr>
        <p:spPr bwMode="auto">
          <a:xfrm>
            <a:off x="6472238" y="3527425"/>
            <a:ext cx="6048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A poils</a:t>
            </a:r>
            <a:endParaRPr lang="fr-FR" sz="1600" b="1"/>
          </a:p>
        </p:txBody>
      </p:sp>
      <p:sp>
        <p:nvSpPr>
          <p:cNvPr id="64531" name="Rectangle 18"/>
          <p:cNvSpPr>
            <a:spLocks noChangeArrowheads="1"/>
          </p:cNvSpPr>
          <p:nvPr/>
        </p:nvSpPr>
        <p:spPr bwMode="auto">
          <a:xfrm>
            <a:off x="7229475" y="3454400"/>
            <a:ext cx="1076325" cy="525463"/>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4532" name="Rectangle 19"/>
          <p:cNvSpPr>
            <a:spLocks noChangeArrowheads="1"/>
          </p:cNvSpPr>
          <p:nvPr/>
        </p:nvSpPr>
        <p:spPr bwMode="auto">
          <a:xfrm>
            <a:off x="7351713" y="3527425"/>
            <a:ext cx="8207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A écailles</a:t>
            </a:r>
            <a:endParaRPr lang="fr-FR" sz="1600" b="1"/>
          </a:p>
        </p:txBody>
      </p:sp>
      <p:sp>
        <p:nvSpPr>
          <p:cNvPr id="64533" name="Line 20"/>
          <p:cNvSpPr>
            <a:spLocks noChangeShapeType="1"/>
          </p:cNvSpPr>
          <p:nvPr/>
        </p:nvSpPr>
        <p:spPr bwMode="auto">
          <a:xfrm flipV="1">
            <a:off x="3821113" y="2744788"/>
            <a:ext cx="604837" cy="70326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64534" name="Freeform 21"/>
          <p:cNvSpPr>
            <a:spLocks/>
          </p:cNvSpPr>
          <p:nvPr/>
        </p:nvSpPr>
        <p:spPr bwMode="auto">
          <a:xfrm>
            <a:off x="4159250" y="2744788"/>
            <a:ext cx="266700" cy="282575"/>
          </a:xfrm>
          <a:custGeom>
            <a:avLst/>
            <a:gdLst>
              <a:gd name="T0" fmla="*/ 266700 w 168"/>
              <a:gd name="T1" fmla="*/ 0 h 178"/>
              <a:gd name="T2" fmla="*/ 161925 w 168"/>
              <a:gd name="T3" fmla="*/ 282575 h 178"/>
              <a:gd name="T4" fmla="*/ 0 w 168"/>
              <a:gd name="T5" fmla="*/ 147638 h 178"/>
              <a:gd name="T6" fmla="*/ 266700 w 168"/>
              <a:gd name="T7" fmla="*/ 0 h 1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 h="178">
                <a:moveTo>
                  <a:pt x="168" y="0"/>
                </a:moveTo>
                <a:lnTo>
                  <a:pt x="102" y="178"/>
                </a:lnTo>
                <a:lnTo>
                  <a:pt x="0" y="93"/>
                </a:lnTo>
                <a:lnTo>
                  <a:pt x="168" y="0"/>
                </a:lnTo>
                <a:close/>
              </a:path>
            </a:pathLst>
          </a:custGeom>
          <a:solidFill>
            <a:srgbClr val="FFFFFF"/>
          </a:solidFill>
          <a:ln w="0">
            <a:solidFill>
              <a:srgbClr val="000000"/>
            </a:solidFill>
            <a:prstDash val="solid"/>
            <a:round/>
            <a:headEnd/>
            <a:tailEnd/>
          </a:ln>
        </p:spPr>
        <p:txBody>
          <a:bodyPr/>
          <a:lstStyle/>
          <a:p>
            <a:endParaRPr lang="fr-FR"/>
          </a:p>
        </p:txBody>
      </p:sp>
      <p:sp>
        <p:nvSpPr>
          <p:cNvPr id="64535" name="Freeform 22"/>
          <p:cNvSpPr>
            <a:spLocks/>
          </p:cNvSpPr>
          <p:nvPr/>
        </p:nvSpPr>
        <p:spPr bwMode="auto">
          <a:xfrm>
            <a:off x="5094288" y="2533650"/>
            <a:ext cx="1652587" cy="914400"/>
          </a:xfrm>
          <a:custGeom>
            <a:avLst/>
            <a:gdLst>
              <a:gd name="T0" fmla="*/ 1652587 w 347"/>
              <a:gd name="T1" fmla="*/ 914400 h 191"/>
              <a:gd name="T2" fmla="*/ 1576387 w 347"/>
              <a:gd name="T3" fmla="*/ 225009 h 191"/>
              <a:gd name="T4" fmla="*/ 0 w 347"/>
              <a:gd name="T5" fmla="*/ 0 h 191"/>
              <a:gd name="T6" fmla="*/ 0 60000 65536"/>
              <a:gd name="T7" fmla="*/ 0 60000 65536"/>
              <a:gd name="T8" fmla="*/ 0 60000 65536"/>
            </a:gdLst>
            <a:ahLst/>
            <a:cxnLst>
              <a:cxn ang="T6">
                <a:pos x="T0" y="T1"/>
              </a:cxn>
              <a:cxn ang="T7">
                <a:pos x="T2" y="T3"/>
              </a:cxn>
              <a:cxn ang="T8">
                <a:pos x="T4" y="T5"/>
              </a:cxn>
            </a:cxnLst>
            <a:rect l="0" t="0" r="r" b="b"/>
            <a:pathLst>
              <a:path w="347" h="191">
                <a:moveTo>
                  <a:pt x="347" y="191"/>
                </a:moveTo>
                <a:lnTo>
                  <a:pt x="331" y="47"/>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64536" name="Freeform 23"/>
          <p:cNvSpPr>
            <a:spLocks/>
          </p:cNvSpPr>
          <p:nvPr/>
        </p:nvSpPr>
        <p:spPr bwMode="auto">
          <a:xfrm>
            <a:off x="5094288" y="2466975"/>
            <a:ext cx="295275" cy="211138"/>
          </a:xfrm>
          <a:custGeom>
            <a:avLst/>
            <a:gdLst>
              <a:gd name="T0" fmla="*/ 0 w 186"/>
              <a:gd name="T1" fmla="*/ 66675 h 133"/>
              <a:gd name="T2" fmla="*/ 295275 w 186"/>
              <a:gd name="T3" fmla="*/ 0 h 133"/>
              <a:gd name="T4" fmla="*/ 266700 w 186"/>
              <a:gd name="T5" fmla="*/ 211138 h 133"/>
              <a:gd name="T6" fmla="*/ 0 w 186"/>
              <a:gd name="T7" fmla="*/ 66675 h 1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6" h="133">
                <a:moveTo>
                  <a:pt x="0" y="42"/>
                </a:moveTo>
                <a:lnTo>
                  <a:pt x="186" y="0"/>
                </a:lnTo>
                <a:lnTo>
                  <a:pt x="168" y="133"/>
                </a:lnTo>
                <a:lnTo>
                  <a:pt x="0" y="42"/>
                </a:lnTo>
                <a:close/>
              </a:path>
            </a:pathLst>
          </a:custGeom>
          <a:solidFill>
            <a:srgbClr val="FFFFFF"/>
          </a:solidFill>
          <a:ln w="0">
            <a:solidFill>
              <a:srgbClr val="000000"/>
            </a:solidFill>
            <a:prstDash val="solid"/>
            <a:round/>
            <a:headEnd/>
            <a:tailEnd/>
          </a:ln>
        </p:spPr>
        <p:txBody>
          <a:bodyPr/>
          <a:lstStyle/>
          <a:p>
            <a:endParaRPr lang="fr-FR"/>
          </a:p>
        </p:txBody>
      </p:sp>
      <p:sp>
        <p:nvSpPr>
          <p:cNvPr id="64537" name="Freeform 24"/>
          <p:cNvSpPr>
            <a:spLocks/>
          </p:cNvSpPr>
          <p:nvPr/>
        </p:nvSpPr>
        <p:spPr bwMode="auto">
          <a:xfrm>
            <a:off x="5094288" y="2654300"/>
            <a:ext cx="685800" cy="793750"/>
          </a:xfrm>
          <a:custGeom>
            <a:avLst/>
            <a:gdLst>
              <a:gd name="T0" fmla="*/ 685800 w 144"/>
              <a:gd name="T1" fmla="*/ 793750 h 166"/>
              <a:gd name="T2" fmla="*/ 671513 w 144"/>
              <a:gd name="T3" fmla="*/ 282116 h 166"/>
              <a:gd name="T4" fmla="*/ 0 w 144"/>
              <a:gd name="T5" fmla="*/ 0 h 166"/>
              <a:gd name="T6" fmla="*/ 0 60000 65536"/>
              <a:gd name="T7" fmla="*/ 0 60000 65536"/>
              <a:gd name="T8" fmla="*/ 0 60000 65536"/>
            </a:gdLst>
            <a:ahLst/>
            <a:cxnLst>
              <a:cxn ang="T6">
                <a:pos x="T0" y="T1"/>
              </a:cxn>
              <a:cxn ang="T7">
                <a:pos x="T2" y="T3"/>
              </a:cxn>
              <a:cxn ang="T8">
                <a:pos x="T4" y="T5"/>
              </a:cxn>
            </a:cxnLst>
            <a:rect l="0" t="0" r="r" b="b"/>
            <a:pathLst>
              <a:path w="144" h="166">
                <a:moveTo>
                  <a:pt x="144" y="166"/>
                </a:moveTo>
                <a:lnTo>
                  <a:pt x="141" y="59"/>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64538" name="Freeform 25"/>
          <p:cNvSpPr>
            <a:spLocks/>
          </p:cNvSpPr>
          <p:nvPr/>
        </p:nvSpPr>
        <p:spPr bwMode="auto">
          <a:xfrm>
            <a:off x="5094288" y="2654300"/>
            <a:ext cx="300037" cy="204788"/>
          </a:xfrm>
          <a:custGeom>
            <a:avLst/>
            <a:gdLst>
              <a:gd name="T0" fmla="*/ 0 w 189"/>
              <a:gd name="T1" fmla="*/ 0 h 129"/>
              <a:gd name="T2" fmla="*/ 300037 w 189"/>
              <a:gd name="T3" fmla="*/ 14288 h 129"/>
              <a:gd name="T4" fmla="*/ 223837 w 189"/>
              <a:gd name="T5" fmla="*/ 204788 h 129"/>
              <a:gd name="T6" fmla="*/ 0 w 189"/>
              <a:gd name="T7" fmla="*/ 0 h 1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9" h="129">
                <a:moveTo>
                  <a:pt x="0" y="0"/>
                </a:moveTo>
                <a:lnTo>
                  <a:pt x="189" y="9"/>
                </a:lnTo>
                <a:lnTo>
                  <a:pt x="141" y="129"/>
                </a:lnTo>
                <a:lnTo>
                  <a:pt x="0" y="0"/>
                </a:lnTo>
                <a:close/>
              </a:path>
            </a:pathLst>
          </a:custGeom>
          <a:solidFill>
            <a:srgbClr val="FFFFFF"/>
          </a:solidFill>
          <a:ln w="0">
            <a:solidFill>
              <a:srgbClr val="000000"/>
            </a:solidFill>
            <a:prstDash val="solid"/>
            <a:round/>
            <a:headEnd/>
            <a:tailEnd/>
          </a:ln>
        </p:spPr>
        <p:txBody>
          <a:bodyPr/>
          <a:lstStyle/>
          <a:p>
            <a:endParaRPr lang="fr-FR"/>
          </a:p>
        </p:txBody>
      </p:sp>
      <p:sp>
        <p:nvSpPr>
          <p:cNvPr id="64539" name="Freeform 26"/>
          <p:cNvSpPr>
            <a:spLocks/>
          </p:cNvSpPr>
          <p:nvPr/>
        </p:nvSpPr>
        <p:spPr bwMode="auto">
          <a:xfrm>
            <a:off x="2416175" y="2543175"/>
            <a:ext cx="1814513" cy="904875"/>
          </a:xfrm>
          <a:custGeom>
            <a:avLst/>
            <a:gdLst>
              <a:gd name="T0" fmla="*/ 0 w 381"/>
              <a:gd name="T1" fmla="*/ 904875 h 189"/>
              <a:gd name="T2" fmla="*/ 204788 w 381"/>
              <a:gd name="T3" fmla="*/ 272899 h 189"/>
              <a:gd name="T4" fmla="*/ 1814513 w 381"/>
              <a:gd name="T5" fmla="*/ 0 h 189"/>
              <a:gd name="T6" fmla="*/ 0 60000 65536"/>
              <a:gd name="T7" fmla="*/ 0 60000 65536"/>
              <a:gd name="T8" fmla="*/ 0 60000 65536"/>
            </a:gdLst>
            <a:ahLst/>
            <a:cxnLst>
              <a:cxn ang="T6">
                <a:pos x="T0" y="T1"/>
              </a:cxn>
              <a:cxn ang="T7">
                <a:pos x="T2" y="T3"/>
              </a:cxn>
              <a:cxn ang="T8">
                <a:pos x="T4" y="T5"/>
              </a:cxn>
            </a:cxnLst>
            <a:rect l="0" t="0" r="r" b="b"/>
            <a:pathLst>
              <a:path w="381" h="189">
                <a:moveTo>
                  <a:pt x="0" y="189"/>
                </a:moveTo>
                <a:lnTo>
                  <a:pt x="43" y="57"/>
                </a:lnTo>
                <a:lnTo>
                  <a:pt x="38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64540" name="Freeform 27"/>
          <p:cNvSpPr>
            <a:spLocks/>
          </p:cNvSpPr>
          <p:nvPr/>
        </p:nvSpPr>
        <p:spPr bwMode="auto">
          <a:xfrm>
            <a:off x="3930650" y="2486025"/>
            <a:ext cx="300038" cy="211138"/>
          </a:xfrm>
          <a:custGeom>
            <a:avLst/>
            <a:gdLst>
              <a:gd name="T0" fmla="*/ 300038 w 189"/>
              <a:gd name="T1" fmla="*/ 57150 h 133"/>
              <a:gd name="T2" fmla="*/ 38100 w 189"/>
              <a:gd name="T3" fmla="*/ 211138 h 133"/>
              <a:gd name="T4" fmla="*/ 0 w 189"/>
              <a:gd name="T5" fmla="*/ 0 h 133"/>
              <a:gd name="T6" fmla="*/ 300038 w 189"/>
              <a:gd name="T7" fmla="*/ 57150 h 1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9" h="133">
                <a:moveTo>
                  <a:pt x="189" y="36"/>
                </a:moveTo>
                <a:lnTo>
                  <a:pt x="24" y="133"/>
                </a:lnTo>
                <a:lnTo>
                  <a:pt x="0" y="0"/>
                </a:lnTo>
                <a:lnTo>
                  <a:pt x="189" y="36"/>
                </a:lnTo>
                <a:close/>
              </a:path>
            </a:pathLst>
          </a:custGeom>
          <a:solidFill>
            <a:srgbClr val="FFFFFF"/>
          </a:solidFill>
          <a:ln w="0">
            <a:solidFill>
              <a:srgbClr val="000000"/>
            </a:solidFill>
            <a:prstDash val="solid"/>
            <a:round/>
            <a:headEnd/>
            <a:tailEnd/>
          </a:ln>
        </p:spPr>
        <p:txBody>
          <a:bodyPr/>
          <a:lstStyle/>
          <a:p>
            <a:endParaRPr lang="fr-FR"/>
          </a:p>
        </p:txBody>
      </p:sp>
      <p:sp>
        <p:nvSpPr>
          <p:cNvPr id="64541" name="Line 28"/>
          <p:cNvSpPr>
            <a:spLocks noChangeShapeType="1"/>
          </p:cNvSpPr>
          <p:nvPr/>
        </p:nvSpPr>
        <p:spPr bwMode="auto">
          <a:xfrm flipV="1">
            <a:off x="4627563" y="2744788"/>
            <a:ext cx="23812" cy="70326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64542" name="Freeform 29"/>
          <p:cNvSpPr>
            <a:spLocks/>
          </p:cNvSpPr>
          <p:nvPr/>
        </p:nvSpPr>
        <p:spPr bwMode="auto">
          <a:xfrm>
            <a:off x="4535488" y="2744788"/>
            <a:ext cx="211137" cy="292100"/>
          </a:xfrm>
          <a:custGeom>
            <a:avLst/>
            <a:gdLst>
              <a:gd name="T0" fmla="*/ 115887 w 133"/>
              <a:gd name="T1" fmla="*/ 0 h 184"/>
              <a:gd name="T2" fmla="*/ 211137 w 133"/>
              <a:gd name="T3" fmla="*/ 292100 h 184"/>
              <a:gd name="T4" fmla="*/ 0 w 133"/>
              <a:gd name="T5" fmla="*/ 282575 h 184"/>
              <a:gd name="T6" fmla="*/ 115887 w 133"/>
              <a:gd name="T7" fmla="*/ 0 h 1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3" h="184">
                <a:moveTo>
                  <a:pt x="73" y="0"/>
                </a:moveTo>
                <a:lnTo>
                  <a:pt x="133" y="184"/>
                </a:lnTo>
                <a:lnTo>
                  <a:pt x="0" y="178"/>
                </a:lnTo>
                <a:lnTo>
                  <a:pt x="73" y="0"/>
                </a:lnTo>
                <a:close/>
              </a:path>
            </a:pathLst>
          </a:custGeom>
          <a:solidFill>
            <a:srgbClr val="FFFFFF"/>
          </a:solidFill>
          <a:ln w="0">
            <a:solidFill>
              <a:srgbClr val="000000"/>
            </a:solidFill>
            <a:prstDash val="solid"/>
            <a:round/>
            <a:headEnd/>
            <a:tailEnd/>
          </a:ln>
        </p:spPr>
        <p:txBody>
          <a:bodyPr/>
          <a:lstStyle/>
          <a:p>
            <a:endParaRPr lang="fr-FR"/>
          </a:p>
        </p:txBody>
      </p:sp>
      <p:sp>
        <p:nvSpPr>
          <p:cNvPr id="64543" name="Rectangle 30"/>
          <p:cNvSpPr>
            <a:spLocks noChangeArrowheads="1"/>
          </p:cNvSpPr>
          <p:nvPr/>
        </p:nvSpPr>
        <p:spPr bwMode="auto">
          <a:xfrm>
            <a:off x="1803400" y="3079750"/>
            <a:ext cx="5778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a:solidFill>
                  <a:srgbClr val="000000"/>
                </a:solidFill>
              </a:rPr>
              <a:t>Station</a:t>
            </a:r>
            <a:endParaRPr lang="fr-FR" sz="1600"/>
          </a:p>
        </p:txBody>
      </p:sp>
      <p:sp>
        <p:nvSpPr>
          <p:cNvPr id="64544" name="Rectangle 31"/>
          <p:cNvSpPr>
            <a:spLocks noChangeArrowheads="1"/>
          </p:cNvSpPr>
          <p:nvPr/>
        </p:nvSpPr>
        <p:spPr bwMode="auto">
          <a:xfrm>
            <a:off x="3681413" y="3097213"/>
            <a:ext cx="860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a:solidFill>
                  <a:srgbClr val="000000"/>
                </a:solidFill>
              </a:rPr>
              <a:t>Nourriture</a:t>
            </a:r>
            <a:endParaRPr lang="fr-FR" sz="1600"/>
          </a:p>
        </p:txBody>
      </p:sp>
      <p:sp>
        <p:nvSpPr>
          <p:cNvPr id="64545" name="Rectangle 32"/>
          <p:cNvSpPr>
            <a:spLocks noChangeArrowheads="1"/>
          </p:cNvSpPr>
          <p:nvPr/>
        </p:nvSpPr>
        <p:spPr bwMode="auto">
          <a:xfrm>
            <a:off x="6218238" y="3095625"/>
            <a:ext cx="838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a:solidFill>
                  <a:srgbClr val="000000"/>
                </a:solidFill>
              </a:rPr>
              <a:t>Protection</a:t>
            </a:r>
            <a:endParaRPr lang="fr-FR" sz="1600"/>
          </a:p>
        </p:txBody>
      </p:sp>
      <p:sp>
        <p:nvSpPr>
          <p:cNvPr id="64546" name="Rectangle 33"/>
          <p:cNvSpPr>
            <a:spLocks noChangeArrowheads="1"/>
          </p:cNvSpPr>
          <p:nvPr/>
        </p:nvSpPr>
        <p:spPr bwMode="auto">
          <a:xfrm>
            <a:off x="4235450" y="4703763"/>
            <a:ext cx="858838" cy="5270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4547" name="Rectangle 34"/>
          <p:cNvSpPr>
            <a:spLocks noChangeArrowheads="1"/>
          </p:cNvSpPr>
          <p:nvPr/>
        </p:nvSpPr>
        <p:spPr bwMode="auto">
          <a:xfrm>
            <a:off x="4410075" y="4776788"/>
            <a:ext cx="5191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600" b="1">
                <a:solidFill>
                  <a:srgbClr val="000000"/>
                </a:solidFill>
              </a:rPr>
              <a:t>Lapin</a:t>
            </a:r>
            <a:endParaRPr lang="fr-FR" sz="1600" b="1"/>
          </a:p>
        </p:txBody>
      </p:sp>
      <p:sp>
        <p:nvSpPr>
          <p:cNvPr id="64548" name="Line 35"/>
          <p:cNvSpPr>
            <a:spLocks noChangeShapeType="1"/>
          </p:cNvSpPr>
          <p:nvPr/>
        </p:nvSpPr>
        <p:spPr bwMode="auto">
          <a:xfrm flipH="1" flipV="1">
            <a:off x="2830513" y="3979863"/>
            <a:ext cx="1400175" cy="7524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64549" name="Freeform 36"/>
          <p:cNvSpPr>
            <a:spLocks/>
          </p:cNvSpPr>
          <p:nvPr/>
        </p:nvSpPr>
        <p:spPr bwMode="auto">
          <a:xfrm>
            <a:off x="2830513" y="3979863"/>
            <a:ext cx="300037" cy="225425"/>
          </a:xfrm>
          <a:custGeom>
            <a:avLst/>
            <a:gdLst>
              <a:gd name="T0" fmla="*/ 0 w 189"/>
              <a:gd name="T1" fmla="*/ 0 h 142"/>
              <a:gd name="T2" fmla="*/ 300037 w 189"/>
              <a:gd name="T3" fmla="*/ 44450 h 142"/>
              <a:gd name="T4" fmla="*/ 204787 w 189"/>
              <a:gd name="T5" fmla="*/ 225425 h 142"/>
              <a:gd name="T6" fmla="*/ 0 w 189"/>
              <a:gd name="T7" fmla="*/ 0 h 1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9" h="142">
                <a:moveTo>
                  <a:pt x="0" y="0"/>
                </a:moveTo>
                <a:lnTo>
                  <a:pt x="189" y="28"/>
                </a:lnTo>
                <a:lnTo>
                  <a:pt x="129" y="142"/>
                </a:lnTo>
                <a:lnTo>
                  <a:pt x="0" y="0"/>
                </a:lnTo>
                <a:close/>
              </a:path>
            </a:pathLst>
          </a:custGeom>
          <a:solidFill>
            <a:srgbClr val="FFFFFF"/>
          </a:solidFill>
          <a:ln w="0">
            <a:solidFill>
              <a:srgbClr val="000000"/>
            </a:solidFill>
            <a:prstDash val="solid"/>
            <a:round/>
            <a:headEnd/>
            <a:tailEnd/>
          </a:ln>
        </p:spPr>
        <p:txBody>
          <a:bodyPr/>
          <a:lstStyle/>
          <a:p>
            <a:endParaRPr lang="fr-FR"/>
          </a:p>
        </p:txBody>
      </p:sp>
      <p:sp>
        <p:nvSpPr>
          <p:cNvPr id="64550" name="Line 37"/>
          <p:cNvSpPr>
            <a:spLocks noChangeShapeType="1"/>
          </p:cNvSpPr>
          <p:nvPr/>
        </p:nvSpPr>
        <p:spPr bwMode="auto">
          <a:xfrm flipH="1" flipV="1">
            <a:off x="3821113" y="3979863"/>
            <a:ext cx="609600" cy="7191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64551" name="Freeform 38"/>
          <p:cNvSpPr>
            <a:spLocks/>
          </p:cNvSpPr>
          <p:nvPr/>
        </p:nvSpPr>
        <p:spPr bwMode="auto">
          <a:xfrm>
            <a:off x="3821113" y="3979863"/>
            <a:ext cx="266700" cy="287337"/>
          </a:xfrm>
          <a:custGeom>
            <a:avLst/>
            <a:gdLst>
              <a:gd name="T0" fmla="*/ 0 w 168"/>
              <a:gd name="T1" fmla="*/ 0 h 181"/>
              <a:gd name="T2" fmla="*/ 266700 w 168"/>
              <a:gd name="T3" fmla="*/ 153987 h 181"/>
              <a:gd name="T4" fmla="*/ 104775 w 168"/>
              <a:gd name="T5" fmla="*/ 287337 h 181"/>
              <a:gd name="T6" fmla="*/ 0 w 168"/>
              <a:gd name="T7" fmla="*/ 0 h 1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 h="181">
                <a:moveTo>
                  <a:pt x="0" y="0"/>
                </a:moveTo>
                <a:lnTo>
                  <a:pt x="168" y="97"/>
                </a:lnTo>
                <a:lnTo>
                  <a:pt x="66" y="181"/>
                </a:lnTo>
                <a:lnTo>
                  <a:pt x="0" y="0"/>
                </a:lnTo>
                <a:close/>
              </a:path>
            </a:pathLst>
          </a:custGeom>
          <a:solidFill>
            <a:srgbClr val="FFFFFF"/>
          </a:solidFill>
          <a:ln w="0">
            <a:solidFill>
              <a:srgbClr val="000000"/>
            </a:solidFill>
            <a:prstDash val="solid"/>
            <a:round/>
            <a:headEnd/>
            <a:tailEnd/>
          </a:ln>
        </p:spPr>
        <p:txBody>
          <a:bodyPr/>
          <a:lstStyle/>
          <a:p>
            <a:endParaRPr lang="fr-FR"/>
          </a:p>
        </p:txBody>
      </p:sp>
      <p:sp>
        <p:nvSpPr>
          <p:cNvPr id="64552" name="Line 39"/>
          <p:cNvSpPr>
            <a:spLocks noChangeShapeType="1"/>
          </p:cNvSpPr>
          <p:nvPr/>
        </p:nvSpPr>
        <p:spPr bwMode="auto">
          <a:xfrm flipV="1">
            <a:off x="5094288" y="3965575"/>
            <a:ext cx="1252537" cy="7429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64553" name="Freeform 40"/>
          <p:cNvSpPr>
            <a:spLocks/>
          </p:cNvSpPr>
          <p:nvPr/>
        </p:nvSpPr>
        <p:spPr bwMode="auto">
          <a:xfrm>
            <a:off x="6046788" y="3965575"/>
            <a:ext cx="300037" cy="234950"/>
          </a:xfrm>
          <a:custGeom>
            <a:avLst/>
            <a:gdLst>
              <a:gd name="T0" fmla="*/ 300037 w 189"/>
              <a:gd name="T1" fmla="*/ 0 h 148"/>
              <a:gd name="T2" fmla="*/ 104775 w 189"/>
              <a:gd name="T3" fmla="*/ 234950 h 148"/>
              <a:gd name="T4" fmla="*/ 0 w 189"/>
              <a:gd name="T5" fmla="*/ 53975 h 148"/>
              <a:gd name="T6" fmla="*/ 300037 w 189"/>
              <a:gd name="T7" fmla="*/ 0 h 1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9" h="148">
                <a:moveTo>
                  <a:pt x="189" y="0"/>
                </a:moveTo>
                <a:lnTo>
                  <a:pt x="66" y="148"/>
                </a:lnTo>
                <a:lnTo>
                  <a:pt x="0" y="34"/>
                </a:lnTo>
                <a:lnTo>
                  <a:pt x="189" y="0"/>
                </a:lnTo>
                <a:close/>
              </a:path>
            </a:pathLst>
          </a:custGeom>
          <a:solidFill>
            <a:srgbClr val="FFFFFF"/>
          </a:solidFill>
          <a:ln w="0">
            <a:solidFill>
              <a:srgbClr val="000000"/>
            </a:solidFill>
            <a:prstDash val="solid"/>
            <a:round/>
            <a:headEnd/>
            <a:tailEnd/>
          </a:ln>
        </p:spPr>
        <p:txBody>
          <a:bodyPr/>
          <a:lstStyle/>
          <a:p>
            <a:endParaRPr lang="fr-FR"/>
          </a:p>
        </p:txBody>
      </p:sp>
      <p:sp>
        <p:nvSpPr>
          <p:cNvPr id="64554" name="Freeform 41"/>
          <p:cNvSpPr>
            <a:spLocks/>
          </p:cNvSpPr>
          <p:nvPr/>
        </p:nvSpPr>
        <p:spPr bwMode="auto">
          <a:xfrm>
            <a:off x="5094288" y="2500313"/>
            <a:ext cx="2501900" cy="947737"/>
          </a:xfrm>
          <a:custGeom>
            <a:avLst/>
            <a:gdLst>
              <a:gd name="T0" fmla="*/ 2501900 w 525"/>
              <a:gd name="T1" fmla="*/ 947737 h 198"/>
              <a:gd name="T2" fmla="*/ 1968161 w 525"/>
              <a:gd name="T3" fmla="*/ 124450 h 198"/>
              <a:gd name="T4" fmla="*/ 0 w 525"/>
              <a:gd name="T5" fmla="*/ 0 h 198"/>
              <a:gd name="T6" fmla="*/ 0 60000 65536"/>
              <a:gd name="T7" fmla="*/ 0 60000 65536"/>
              <a:gd name="T8" fmla="*/ 0 60000 65536"/>
            </a:gdLst>
            <a:ahLst/>
            <a:cxnLst>
              <a:cxn ang="T6">
                <a:pos x="T0" y="T1"/>
              </a:cxn>
              <a:cxn ang="T7">
                <a:pos x="T2" y="T3"/>
              </a:cxn>
              <a:cxn ang="T8">
                <a:pos x="T4" y="T5"/>
              </a:cxn>
            </a:cxnLst>
            <a:rect l="0" t="0" r="r" b="b"/>
            <a:pathLst>
              <a:path w="525" h="198">
                <a:moveTo>
                  <a:pt x="525" y="198"/>
                </a:moveTo>
                <a:lnTo>
                  <a:pt x="413" y="26"/>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64555" name="Freeform 42"/>
          <p:cNvSpPr>
            <a:spLocks/>
          </p:cNvSpPr>
          <p:nvPr/>
        </p:nvSpPr>
        <p:spPr bwMode="auto">
          <a:xfrm>
            <a:off x="5094288" y="2414588"/>
            <a:ext cx="290512" cy="209550"/>
          </a:xfrm>
          <a:custGeom>
            <a:avLst/>
            <a:gdLst>
              <a:gd name="T0" fmla="*/ 0 w 183"/>
              <a:gd name="T1" fmla="*/ 85725 h 132"/>
              <a:gd name="T2" fmla="*/ 290512 w 183"/>
              <a:gd name="T3" fmla="*/ 0 h 132"/>
              <a:gd name="T4" fmla="*/ 280987 w 183"/>
              <a:gd name="T5" fmla="*/ 209550 h 132"/>
              <a:gd name="T6" fmla="*/ 0 w 183"/>
              <a:gd name="T7" fmla="*/ 85725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3" h="132">
                <a:moveTo>
                  <a:pt x="0" y="54"/>
                </a:moveTo>
                <a:lnTo>
                  <a:pt x="183" y="0"/>
                </a:lnTo>
                <a:lnTo>
                  <a:pt x="177" y="132"/>
                </a:lnTo>
                <a:lnTo>
                  <a:pt x="0" y="54"/>
                </a:lnTo>
                <a:close/>
              </a:path>
            </a:pathLst>
          </a:custGeom>
          <a:solidFill>
            <a:srgbClr val="FFFFFF"/>
          </a:solidFill>
          <a:ln w="0">
            <a:solidFill>
              <a:srgbClr val="000000"/>
            </a:solidFill>
            <a:prstDash val="solid"/>
            <a:round/>
            <a:headEnd/>
            <a:tailEnd/>
          </a:ln>
        </p:spPr>
        <p:txBody>
          <a:bodyPr/>
          <a:lstStyle/>
          <a:p>
            <a:endParaRPr lang="fr-FR"/>
          </a:p>
        </p:txBody>
      </p:sp>
      <p:sp>
        <p:nvSpPr>
          <p:cNvPr id="64556" name="Freeform 43"/>
          <p:cNvSpPr>
            <a:spLocks/>
          </p:cNvSpPr>
          <p:nvPr/>
        </p:nvSpPr>
        <p:spPr bwMode="auto">
          <a:xfrm>
            <a:off x="1457325" y="2500313"/>
            <a:ext cx="2773363" cy="947737"/>
          </a:xfrm>
          <a:custGeom>
            <a:avLst/>
            <a:gdLst>
              <a:gd name="T0" fmla="*/ 0 w 582"/>
              <a:gd name="T1" fmla="*/ 947737 h 198"/>
              <a:gd name="T2" fmla="*/ 671897 w 582"/>
              <a:gd name="T3" fmla="*/ 124450 h 198"/>
              <a:gd name="T4" fmla="*/ 2773363 w 582"/>
              <a:gd name="T5" fmla="*/ 0 h 198"/>
              <a:gd name="T6" fmla="*/ 0 60000 65536"/>
              <a:gd name="T7" fmla="*/ 0 60000 65536"/>
              <a:gd name="T8" fmla="*/ 0 60000 65536"/>
            </a:gdLst>
            <a:ahLst/>
            <a:cxnLst>
              <a:cxn ang="T6">
                <a:pos x="T0" y="T1"/>
              </a:cxn>
              <a:cxn ang="T7">
                <a:pos x="T2" y="T3"/>
              </a:cxn>
              <a:cxn ang="T8">
                <a:pos x="T4" y="T5"/>
              </a:cxn>
            </a:cxnLst>
            <a:rect l="0" t="0" r="r" b="b"/>
            <a:pathLst>
              <a:path w="582" h="198">
                <a:moveTo>
                  <a:pt x="0" y="198"/>
                </a:moveTo>
                <a:lnTo>
                  <a:pt x="141" y="26"/>
                </a:lnTo>
                <a:lnTo>
                  <a:pt x="58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64557" name="Freeform 44"/>
          <p:cNvSpPr>
            <a:spLocks/>
          </p:cNvSpPr>
          <p:nvPr/>
        </p:nvSpPr>
        <p:spPr bwMode="auto">
          <a:xfrm>
            <a:off x="3940175" y="2414588"/>
            <a:ext cx="290513" cy="209550"/>
          </a:xfrm>
          <a:custGeom>
            <a:avLst/>
            <a:gdLst>
              <a:gd name="T0" fmla="*/ 290513 w 183"/>
              <a:gd name="T1" fmla="*/ 85725 h 132"/>
              <a:gd name="T2" fmla="*/ 9525 w 183"/>
              <a:gd name="T3" fmla="*/ 209550 h 132"/>
              <a:gd name="T4" fmla="*/ 0 w 183"/>
              <a:gd name="T5" fmla="*/ 0 h 132"/>
              <a:gd name="T6" fmla="*/ 290513 w 183"/>
              <a:gd name="T7" fmla="*/ 85725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3" h="132">
                <a:moveTo>
                  <a:pt x="183" y="54"/>
                </a:moveTo>
                <a:lnTo>
                  <a:pt x="6" y="132"/>
                </a:lnTo>
                <a:lnTo>
                  <a:pt x="0" y="0"/>
                </a:lnTo>
                <a:lnTo>
                  <a:pt x="183" y="54"/>
                </a:lnTo>
                <a:close/>
              </a:path>
            </a:pathLst>
          </a:custGeom>
          <a:solidFill>
            <a:srgbClr val="FFFFFF"/>
          </a:solidFill>
          <a:ln w="0">
            <a:solidFill>
              <a:srgbClr val="000000"/>
            </a:solidFill>
            <a:prstDash val="solid"/>
            <a:round/>
            <a:headEnd/>
            <a:tailEnd/>
          </a:ln>
        </p:spPr>
        <p:txBody>
          <a:bodyPr/>
          <a:lstStyle/>
          <a:p>
            <a:endParaRPr lang="fr-FR"/>
          </a:p>
        </p:txBody>
      </p:sp>
      <p:sp>
        <p:nvSpPr>
          <p:cNvPr id="46" name="Rectangle 8">
            <a:extLst>
              <a:ext uri="{FF2B5EF4-FFF2-40B4-BE49-F238E27FC236}">
                <a16:creationId xmlns:a16="http://schemas.microsoft.com/office/drawing/2014/main" id="{2BE7FADC-7FCA-4871-B287-F85420062EDF}"/>
              </a:ext>
            </a:extLst>
          </p:cNvPr>
          <p:cNvSpPr txBox="1">
            <a:spLocks noChangeArrowheads="1"/>
          </p:cNvSpPr>
          <p:nvPr/>
        </p:nvSpPr>
        <p:spPr bwMode="auto">
          <a:xfrm>
            <a:off x="132860" y="829992"/>
            <a:ext cx="8686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482600" indent="-482600" algn="l" rtl="0" eaLnBrk="0" fontAlgn="base" hangingPunct="0">
              <a:spcBef>
                <a:spcPct val="20000"/>
              </a:spcBef>
              <a:spcAft>
                <a:spcPct val="0"/>
              </a:spcAft>
              <a:buClr>
                <a:srgbClr val="FF0000"/>
              </a:buClr>
              <a:buFont typeface="Symbol" panose="05050102010706020507" pitchFamily="18" charset="2"/>
              <a:buChar char="¨"/>
              <a:defRPr sz="3200">
                <a:solidFill>
                  <a:srgbClr val="000099"/>
                </a:solidFill>
                <a:latin typeface="+mn-lt"/>
                <a:ea typeface="+mn-ea"/>
                <a:cs typeface="+mn-cs"/>
              </a:defRPr>
            </a:lvl1pPr>
            <a:lvl2pPr marL="958850" indent="-285750" algn="l" rtl="0" eaLnBrk="0" fontAlgn="base" hangingPunct="0">
              <a:spcBef>
                <a:spcPct val="20000"/>
              </a:spcBef>
              <a:spcAft>
                <a:spcPct val="0"/>
              </a:spcAft>
              <a:buClr>
                <a:srgbClr val="FF0000"/>
              </a:buClr>
              <a:buChar char="•"/>
              <a:defRPr sz="2800">
                <a:solidFill>
                  <a:srgbClr val="000099"/>
                </a:solidFill>
                <a:latin typeface="+mn-lt"/>
              </a:defRPr>
            </a:lvl2pPr>
            <a:lvl3pPr marL="1377950" indent="-228600" algn="l" rtl="0" eaLnBrk="0" fontAlgn="base" hangingPunct="0">
              <a:spcBef>
                <a:spcPct val="20000"/>
              </a:spcBef>
              <a:spcAft>
                <a:spcPct val="0"/>
              </a:spcAft>
              <a:buClr>
                <a:srgbClr val="FF0000"/>
              </a:buClr>
              <a:buChar char="°"/>
              <a:defRPr sz="2400">
                <a:solidFill>
                  <a:srgbClr val="000099"/>
                </a:solidFill>
                <a:latin typeface="+mn-lt"/>
              </a:defRPr>
            </a:lvl3pPr>
            <a:lvl4pPr marL="1797050" indent="-228600" algn="l" rtl="0" eaLnBrk="0" fontAlgn="base" hangingPunct="0">
              <a:spcBef>
                <a:spcPct val="20000"/>
              </a:spcBef>
              <a:spcAft>
                <a:spcPct val="0"/>
              </a:spcAft>
              <a:buClr>
                <a:srgbClr val="FF0000"/>
              </a:buClr>
              <a:buChar char="–"/>
              <a:defRPr sz="2000">
                <a:solidFill>
                  <a:srgbClr val="000099"/>
                </a:solidFill>
                <a:latin typeface="+mn-lt"/>
              </a:defRPr>
            </a:lvl4pPr>
            <a:lvl5pPr marL="2216150" indent="-228600" algn="l" rtl="0" eaLnBrk="0" fontAlgn="base" hangingPunct="0">
              <a:spcBef>
                <a:spcPct val="20000"/>
              </a:spcBef>
              <a:spcAft>
                <a:spcPct val="0"/>
              </a:spcAft>
              <a:buClr>
                <a:srgbClr val="FF0000"/>
              </a:buClr>
              <a:buChar char="»"/>
              <a:defRPr sz="2000">
                <a:solidFill>
                  <a:srgbClr val="000099"/>
                </a:solidFill>
                <a:latin typeface="+mn-lt"/>
              </a:defRPr>
            </a:lvl5pPr>
            <a:lvl6pPr marL="2673350" indent="-228600" algn="l" rtl="0" eaLnBrk="0" fontAlgn="base" hangingPunct="0">
              <a:spcBef>
                <a:spcPct val="20000"/>
              </a:spcBef>
              <a:spcAft>
                <a:spcPct val="0"/>
              </a:spcAft>
              <a:buClr>
                <a:srgbClr val="FF0000"/>
              </a:buClr>
              <a:buChar char="»"/>
              <a:defRPr sz="2000">
                <a:solidFill>
                  <a:srgbClr val="000099"/>
                </a:solidFill>
                <a:latin typeface="+mn-lt"/>
              </a:defRPr>
            </a:lvl6pPr>
            <a:lvl7pPr marL="3130550" indent="-228600" algn="l" rtl="0" eaLnBrk="0" fontAlgn="base" hangingPunct="0">
              <a:spcBef>
                <a:spcPct val="20000"/>
              </a:spcBef>
              <a:spcAft>
                <a:spcPct val="0"/>
              </a:spcAft>
              <a:buClr>
                <a:srgbClr val="FF0000"/>
              </a:buClr>
              <a:buChar char="»"/>
              <a:defRPr sz="2000">
                <a:solidFill>
                  <a:srgbClr val="000099"/>
                </a:solidFill>
                <a:latin typeface="+mn-lt"/>
              </a:defRPr>
            </a:lvl7pPr>
            <a:lvl8pPr marL="3587750" indent="-228600" algn="l" rtl="0" eaLnBrk="0" fontAlgn="base" hangingPunct="0">
              <a:spcBef>
                <a:spcPct val="20000"/>
              </a:spcBef>
              <a:spcAft>
                <a:spcPct val="0"/>
              </a:spcAft>
              <a:buClr>
                <a:srgbClr val="FF0000"/>
              </a:buClr>
              <a:buChar char="»"/>
              <a:defRPr sz="2000">
                <a:solidFill>
                  <a:srgbClr val="000099"/>
                </a:solidFill>
                <a:latin typeface="+mn-lt"/>
              </a:defRPr>
            </a:lvl8pPr>
            <a:lvl9pPr marL="4044950" indent="-228600" algn="l" rtl="0" eaLnBrk="0" fontAlgn="base" hangingPunct="0">
              <a:spcBef>
                <a:spcPct val="20000"/>
              </a:spcBef>
              <a:spcAft>
                <a:spcPct val="0"/>
              </a:spcAft>
              <a:buClr>
                <a:srgbClr val="FF0000"/>
              </a:buClr>
              <a:buChar char="»"/>
              <a:defRPr sz="2000">
                <a:solidFill>
                  <a:srgbClr val="000099"/>
                </a:solidFill>
                <a:latin typeface="+mn-lt"/>
              </a:defRPr>
            </a:lvl9pPr>
          </a:lstStyle>
          <a:p>
            <a:r>
              <a:rPr lang="fr-FR" sz="2800" kern="0" dirty="0"/>
              <a:t>La généralisation multiple est modélisable en UML !</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Espace réservé du pied de page 1"/>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65539" name="Espace réservé du numéro de diapositive 2"/>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9F5A7AD4-5EB8-4E56-B599-E454AB2BA896}" type="slidenum">
              <a:rPr lang="fr-FR" sz="1400">
                <a:solidFill>
                  <a:srgbClr val="000099"/>
                </a:solidFill>
              </a:rPr>
              <a:pPr/>
              <a:t>71</a:t>
            </a:fld>
            <a:r>
              <a:rPr lang="fr-FR" sz="1400" dirty="0">
                <a:solidFill>
                  <a:srgbClr val="000099"/>
                </a:solidFill>
              </a:rPr>
              <a:t>)</a:t>
            </a:r>
          </a:p>
        </p:txBody>
      </p:sp>
      <p:sp>
        <p:nvSpPr>
          <p:cNvPr id="65540" name="Rectangle 2"/>
          <p:cNvSpPr>
            <a:spLocks noChangeArrowheads="1"/>
          </p:cNvSpPr>
          <p:nvPr/>
        </p:nvSpPr>
        <p:spPr bwMode="auto">
          <a:xfrm>
            <a:off x="3200400" y="685800"/>
            <a:ext cx="37655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65543" name="Rectangle 7"/>
          <p:cNvSpPr>
            <a:spLocks noChangeArrowheads="1"/>
          </p:cNvSpPr>
          <p:nvPr/>
        </p:nvSpPr>
        <p:spPr bwMode="auto">
          <a:xfrm>
            <a:off x="3571875" y="1755775"/>
            <a:ext cx="1981200" cy="1954213"/>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2000"/>
              <a:t>CompteBancaire</a:t>
            </a:r>
          </a:p>
          <a:p>
            <a:r>
              <a:rPr lang="fr-FR" sz="2000"/>
              <a:t>crédit : nombre</a:t>
            </a:r>
          </a:p>
          <a:p>
            <a:r>
              <a:rPr lang="fr-FR" sz="2000"/>
              <a:t>débit : nombre</a:t>
            </a:r>
          </a:p>
          <a:p>
            <a:r>
              <a:rPr lang="fr-FR" sz="2000"/>
              <a:t>déposer(nombre)</a:t>
            </a:r>
          </a:p>
          <a:p>
            <a:r>
              <a:rPr lang="fr-FR" sz="2000"/>
              <a:t>retirer(nombre)</a:t>
            </a:r>
          </a:p>
          <a:p>
            <a:r>
              <a:rPr lang="fr-FR" sz="2000"/>
              <a:t>donnerSolde()</a:t>
            </a:r>
            <a:endParaRPr lang="fr-FR" sz="1400"/>
          </a:p>
        </p:txBody>
      </p:sp>
      <p:sp>
        <p:nvSpPr>
          <p:cNvPr id="65544" name="Rectangle 8"/>
          <p:cNvSpPr>
            <a:spLocks noChangeArrowheads="1"/>
          </p:cNvSpPr>
          <p:nvPr/>
        </p:nvSpPr>
        <p:spPr bwMode="auto">
          <a:xfrm>
            <a:off x="3571875" y="4376738"/>
            <a:ext cx="1981200" cy="1235075"/>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2000"/>
              <a:t>CompteÉpargne</a:t>
            </a:r>
          </a:p>
          <a:p>
            <a:r>
              <a:rPr lang="fr-FR" sz="2000"/>
              <a:t>taux : nombre</a:t>
            </a:r>
          </a:p>
          <a:p>
            <a:r>
              <a:rPr lang="fr-FR" sz="2000"/>
              <a:t>calculerIntérêts()</a:t>
            </a:r>
          </a:p>
        </p:txBody>
      </p:sp>
      <p:sp>
        <p:nvSpPr>
          <p:cNvPr id="65545" name="Line 9"/>
          <p:cNvSpPr>
            <a:spLocks noChangeShapeType="1"/>
          </p:cNvSpPr>
          <p:nvPr/>
        </p:nvSpPr>
        <p:spPr bwMode="auto">
          <a:xfrm flipV="1">
            <a:off x="4567238" y="3700463"/>
            <a:ext cx="0" cy="66675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65546" name="Line 10"/>
          <p:cNvSpPr>
            <a:spLocks noChangeShapeType="1"/>
          </p:cNvSpPr>
          <p:nvPr/>
        </p:nvSpPr>
        <p:spPr bwMode="auto">
          <a:xfrm>
            <a:off x="3571875" y="2106613"/>
            <a:ext cx="198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65547" name="Line 11"/>
          <p:cNvSpPr>
            <a:spLocks noChangeShapeType="1"/>
          </p:cNvSpPr>
          <p:nvPr/>
        </p:nvSpPr>
        <p:spPr bwMode="auto">
          <a:xfrm>
            <a:off x="3627438" y="4789488"/>
            <a:ext cx="198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65548" name="Line 12"/>
          <p:cNvSpPr>
            <a:spLocks noChangeShapeType="1"/>
          </p:cNvSpPr>
          <p:nvPr/>
        </p:nvSpPr>
        <p:spPr bwMode="auto">
          <a:xfrm>
            <a:off x="3571875" y="2716213"/>
            <a:ext cx="198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65549" name="Line 13"/>
          <p:cNvSpPr>
            <a:spLocks noChangeShapeType="1"/>
          </p:cNvSpPr>
          <p:nvPr/>
        </p:nvSpPr>
        <p:spPr bwMode="auto">
          <a:xfrm>
            <a:off x="3571875" y="5078413"/>
            <a:ext cx="198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65550" name="Line 14"/>
          <p:cNvSpPr>
            <a:spLocks noChangeShapeType="1"/>
          </p:cNvSpPr>
          <p:nvPr/>
        </p:nvSpPr>
        <p:spPr bwMode="auto">
          <a:xfrm flipV="1">
            <a:off x="1608138" y="2641013"/>
            <a:ext cx="0" cy="2743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65551" name="Text Box 15"/>
          <p:cNvSpPr txBox="1">
            <a:spLocks noChangeArrowheads="1"/>
          </p:cNvSpPr>
          <p:nvPr/>
        </p:nvSpPr>
        <p:spPr bwMode="auto">
          <a:xfrm>
            <a:off x="708025" y="2031413"/>
            <a:ext cx="166211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2000">
                <a:solidFill>
                  <a:schemeClr val="accent2"/>
                </a:solidFill>
              </a:rPr>
              <a:t>Généralisation</a:t>
            </a:r>
          </a:p>
        </p:txBody>
      </p:sp>
      <p:sp>
        <p:nvSpPr>
          <p:cNvPr id="65552" name="Line 16"/>
          <p:cNvSpPr>
            <a:spLocks noChangeShapeType="1"/>
          </p:cNvSpPr>
          <p:nvPr/>
        </p:nvSpPr>
        <p:spPr bwMode="auto">
          <a:xfrm>
            <a:off x="7704138" y="2669145"/>
            <a:ext cx="0" cy="2667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65553" name="Text Box 17"/>
          <p:cNvSpPr txBox="1">
            <a:spLocks noChangeArrowheads="1"/>
          </p:cNvSpPr>
          <p:nvPr/>
        </p:nvSpPr>
        <p:spPr bwMode="auto">
          <a:xfrm>
            <a:off x="6865938" y="2059545"/>
            <a:ext cx="16049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2000">
                <a:solidFill>
                  <a:schemeClr val="accent2"/>
                </a:solidFill>
              </a:rPr>
              <a:t>Spécialisation</a:t>
            </a:r>
          </a:p>
        </p:txBody>
      </p:sp>
      <p:sp>
        <p:nvSpPr>
          <p:cNvPr id="65554" name="Rectangle 18"/>
          <p:cNvSpPr>
            <a:spLocks noGrp="1" noChangeArrowheads="1"/>
          </p:cNvSpPr>
          <p:nvPr>
            <p:ph type="title" idx="4294967295"/>
          </p:nvPr>
        </p:nvSpPr>
        <p:spPr/>
        <p:txBody>
          <a:bodyPr/>
          <a:lstStyle/>
          <a:p>
            <a:r>
              <a:rPr lang="fr-FR" dirty="0"/>
              <a:t>Généralisation/Spécialisation</a:t>
            </a:r>
          </a:p>
        </p:txBody>
      </p:sp>
      <p:sp>
        <p:nvSpPr>
          <p:cNvPr id="65555" name="AutoShape 19"/>
          <p:cNvSpPr>
            <a:spLocks noChangeArrowheads="1"/>
          </p:cNvSpPr>
          <p:nvPr/>
        </p:nvSpPr>
        <p:spPr bwMode="auto">
          <a:xfrm>
            <a:off x="4383088" y="3714750"/>
            <a:ext cx="355600" cy="266700"/>
          </a:xfrm>
          <a:prstGeom prst="flowChartExtra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20" name="Rectangle 8">
            <a:extLst>
              <a:ext uri="{FF2B5EF4-FFF2-40B4-BE49-F238E27FC236}">
                <a16:creationId xmlns:a16="http://schemas.microsoft.com/office/drawing/2014/main" id="{431B71D5-DE0F-4F81-A395-A3858727B758}"/>
              </a:ext>
            </a:extLst>
          </p:cNvPr>
          <p:cNvSpPr txBox="1">
            <a:spLocks noChangeArrowheads="1"/>
          </p:cNvSpPr>
          <p:nvPr/>
        </p:nvSpPr>
        <p:spPr bwMode="auto">
          <a:xfrm>
            <a:off x="132860" y="815924"/>
            <a:ext cx="8686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482600" indent="-482600" algn="l" rtl="0" eaLnBrk="0" fontAlgn="base" hangingPunct="0">
              <a:spcBef>
                <a:spcPct val="20000"/>
              </a:spcBef>
              <a:spcAft>
                <a:spcPct val="0"/>
              </a:spcAft>
              <a:buClr>
                <a:srgbClr val="FF0000"/>
              </a:buClr>
              <a:buFont typeface="Symbol" panose="05050102010706020507" pitchFamily="18" charset="2"/>
              <a:buChar char="¨"/>
              <a:defRPr sz="3200">
                <a:solidFill>
                  <a:srgbClr val="000099"/>
                </a:solidFill>
                <a:latin typeface="+mn-lt"/>
                <a:ea typeface="+mn-ea"/>
                <a:cs typeface="+mn-cs"/>
              </a:defRPr>
            </a:lvl1pPr>
            <a:lvl2pPr marL="958850" indent="-285750" algn="l" rtl="0" eaLnBrk="0" fontAlgn="base" hangingPunct="0">
              <a:spcBef>
                <a:spcPct val="20000"/>
              </a:spcBef>
              <a:spcAft>
                <a:spcPct val="0"/>
              </a:spcAft>
              <a:buClr>
                <a:srgbClr val="FF0000"/>
              </a:buClr>
              <a:buChar char="•"/>
              <a:defRPr sz="2800">
                <a:solidFill>
                  <a:srgbClr val="000099"/>
                </a:solidFill>
                <a:latin typeface="+mn-lt"/>
              </a:defRPr>
            </a:lvl2pPr>
            <a:lvl3pPr marL="1377950" indent="-228600" algn="l" rtl="0" eaLnBrk="0" fontAlgn="base" hangingPunct="0">
              <a:spcBef>
                <a:spcPct val="20000"/>
              </a:spcBef>
              <a:spcAft>
                <a:spcPct val="0"/>
              </a:spcAft>
              <a:buClr>
                <a:srgbClr val="FF0000"/>
              </a:buClr>
              <a:buChar char="°"/>
              <a:defRPr sz="2400">
                <a:solidFill>
                  <a:srgbClr val="000099"/>
                </a:solidFill>
                <a:latin typeface="+mn-lt"/>
              </a:defRPr>
            </a:lvl3pPr>
            <a:lvl4pPr marL="1797050" indent="-228600" algn="l" rtl="0" eaLnBrk="0" fontAlgn="base" hangingPunct="0">
              <a:spcBef>
                <a:spcPct val="20000"/>
              </a:spcBef>
              <a:spcAft>
                <a:spcPct val="0"/>
              </a:spcAft>
              <a:buClr>
                <a:srgbClr val="FF0000"/>
              </a:buClr>
              <a:buChar char="–"/>
              <a:defRPr sz="2000">
                <a:solidFill>
                  <a:srgbClr val="000099"/>
                </a:solidFill>
                <a:latin typeface="+mn-lt"/>
              </a:defRPr>
            </a:lvl4pPr>
            <a:lvl5pPr marL="2216150" indent="-228600" algn="l" rtl="0" eaLnBrk="0" fontAlgn="base" hangingPunct="0">
              <a:spcBef>
                <a:spcPct val="20000"/>
              </a:spcBef>
              <a:spcAft>
                <a:spcPct val="0"/>
              </a:spcAft>
              <a:buClr>
                <a:srgbClr val="FF0000"/>
              </a:buClr>
              <a:buChar char="»"/>
              <a:defRPr sz="2000">
                <a:solidFill>
                  <a:srgbClr val="000099"/>
                </a:solidFill>
                <a:latin typeface="+mn-lt"/>
              </a:defRPr>
            </a:lvl5pPr>
            <a:lvl6pPr marL="2673350" indent="-228600" algn="l" rtl="0" eaLnBrk="0" fontAlgn="base" hangingPunct="0">
              <a:spcBef>
                <a:spcPct val="20000"/>
              </a:spcBef>
              <a:spcAft>
                <a:spcPct val="0"/>
              </a:spcAft>
              <a:buClr>
                <a:srgbClr val="FF0000"/>
              </a:buClr>
              <a:buChar char="»"/>
              <a:defRPr sz="2000">
                <a:solidFill>
                  <a:srgbClr val="000099"/>
                </a:solidFill>
                <a:latin typeface="+mn-lt"/>
              </a:defRPr>
            </a:lvl6pPr>
            <a:lvl7pPr marL="3130550" indent="-228600" algn="l" rtl="0" eaLnBrk="0" fontAlgn="base" hangingPunct="0">
              <a:spcBef>
                <a:spcPct val="20000"/>
              </a:spcBef>
              <a:spcAft>
                <a:spcPct val="0"/>
              </a:spcAft>
              <a:buClr>
                <a:srgbClr val="FF0000"/>
              </a:buClr>
              <a:buChar char="»"/>
              <a:defRPr sz="2000">
                <a:solidFill>
                  <a:srgbClr val="000099"/>
                </a:solidFill>
                <a:latin typeface="+mn-lt"/>
              </a:defRPr>
            </a:lvl7pPr>
            <a:lvl8pPr marL="3587750" indent="-228600" algn="l" rtl="0" eaLnBrk="0" fontAlgn="base" hangingPunct="0">
              <a:spcBef>
                <a:spcPct val="20000"/>
              </a:spcBef>
              <a:spcAft>
                <a:spcPct val="0"/>
              </a:spcAft>
              <a:buClr>
                <a:srgbClr val="FF0000"/>
              </a:buClr>
              <a:buChar char="»"/>
              <a:defRPr sz="2000">
                <a:solidFill>
                  <a:srgbClr val="000099"/>
                </a:solidFill>
                <a:latin typeface="+mn-lt"/>
              </a:defRPr>
            </a:lvl8pPr>
            <a:lvl9pPr marL="4044950" indent="-228600" algn="l" rtl="0" eaLnBrk="0" fontAlgn="base" hangingPunct="0">
              <a:spcBef>
                <a:spcPct val="20000"/>
              </a:spcBef>
              <a:spcAft>
                <a:spcPct val="0"/>
              </a:spcAft>
              <a:buClr>
                <a:srgbClr val="FF0000"/>
              </a:buClr>
              <a:buChar char="»"/>
              <a:defRPr sz="2000">
                <a:solidFill>
                  <a:srgbClr val="000099"/>
                </a:solidFill>
                <a:latin typeface="+mn-lt"/>
              </a:defRPr>
            </a:lvl9pPr>
          </a:lstStyle>
          <a:p>
            <a:r>
              <a:rPr lang="fr-FR" sz="2800" kern="0" dirty="0"/>
              <a:t>Exemple :</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66563"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183DB674-5936-47F2-B75E-E48A03FED4E4}" type="slidenum">
              <a:rPr lang="fr-FR" sz="1400">
                <a:solidFill>
                  <a:srgbClr val="000099"/>
                </a:solidFill>
              </a:rPr>
              <a:pPr/>
              <a:t>72</a:t>
            </a:fld>
            <a:r>
              <a:rPr lang="fr-FR" sz="1400" dirty="0">
                <a:solidFill>
                  <a:srgbClr val="000099"/>
                </a:solidFill>
              </a:rPr>
              <a:t>)</a:t>
            </a:r>
          </a:p>
        </p:txBody>
      </p:sp>
      <p:sp>
        <p:nvSpPr>
          <p:cNvPr id="66564" name="Rectangle 14"/>
          <p:cNvSpPr>
            <a:spLocks noGrp="1" noChangeArrowheads="1"/>
          </p:cNvSpPr>
          <p:nvPr>
            <p:ph type="body" idx="1"/>
          </p:nvPr>
        </p:nvSpPr>
        <p:spPr>
          <a:xfrm>
            <a:off x="203200" y="914400"/>
            <a:ext cx="8820150" cy="2591479"/>
          </a:xfrm>
        </p:spPr>
        <p:txBody>
          <a:bodyPr wrap="square">
            <a:spAutoFit/>
          </a:bodyPr>
          <a:lstStyle/>
          <a:p>
            <a:pPr>
              <a:lnSpc>
                <a:spcPct val="90000"/>
              </a:lnSpc>
            </a:pPr>
            <a:r>
              <a:rPr lang="fr-FR" sz="2800" dirty="0"/>
              <a:t>Classe abstraite : classe qui ne peut avoir aucune instance directe ; on écrit son nom en </a:t>
            </a:r>
            <a:r>
              <a:rPr lang="fr-FR" sz="2800" i="1" dirty="0"/>
              <a:t>italique</a:t>
            </a:r>
          </a:p>
          <a:p>
            <a:pPr>
              <a:lnSpc>
                <a:spcPct val="90000"/>
              </a:lnSpc>
            </a:pPr>
            <a:endParaRPr lang="fr-FR" sz="2800" i="1" dirty="0"/>
          </a:p>
          <a:p>
            <a:pPr>
              <a:lnSpc>
                <a:spcPct val="90000"/>
              </a:lnSpc>
            </a:pPr>
            <a:r>
              <a:rPr lang="fr-FR" sz="2800" dirty="0"/>
              <a:t>Opération abstraite : opération incomplète qui a besoin de la classe fille pour fournir une implémentation ; on écrit son nom en italique.</a:t>
            </a:r>
          </a:p>
        </p:txBody>
      </p:sp>
      <p:sp>
        <p:nvSpPr>
          <p:cNvPr id="66565" name="Rectangle 13"/>
          <p:cNvSpPr>
            <a:spLocks noGrp="1" noChangeArrowheads="1"/>
          </p:cNvSpPr>
          <p:nvPr>
            <p:ph type="title"/>
          </p:nvPr>
        </p:nvSpPr>
        <p:spPr/>
        <p:txBody>
          <a:bodyPr/>
          <a:lstStyle/>
          <a:p>
            <a:r>
              <a:rPr lang="fr-FR" dirty="0"/>
              <a:t>Généralisation/Spécialisation</a:t>
            </a:r>
          </a:p>
        </p:txBody>
      </p:sp>
      <p:pic>
        <p:nvPicPr>
          <p:cNvPr id="6656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100" y="3675971"/>
            <a:ext cx="2927099" cy="256735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66563"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183DB674-5936-47F2-B75E-E48A03FED4E4}" type="slidenum">
              <a:rPr lang="fr-FR" sz="1400">
                <a:solidFill>
                  <a:srgbClr val="000099"/>
                </a:solidFill>
              </a:rPr>
              <a:pPr/>
              <a:t>73</a:t>
            </a:fld>
            <a:r>
              <a:rPr lang="fr-FR" sz="1400" dirty="0">
                <a:solidFill>
                  <a:srgbClr val="000099"/>
                </a:solidFill>
              </a:rPr>
              <a:t>)</a:t>
            </a:r>
          </a:p>
        </p:txBody>
      </p:sp>
      <p:sp>
        <p:nvSpPr>
          <p:cNvPr id="66564" name="Rectangle 14"/>
          <p:cNvSpPr>
            <a:spLocks noGrp="1" noChangeArrowheads="1"/>
          </p:cNvSpPr>
          <p:nvPr>
            <p:ph type="body" idx="1"/>
          </p:nvPr>
        </p:nvSpPr>
        <p:spPr>
          <a:xfrm>
            <a:off x="203200" y="914400"/>
            <a:ext cx="8820150" cy="480131"/>
          </a:xfrm>
        </p:spPr>
        <p:txBody>
          <a:bodyPr wrap="square">
            <a:spAutoFit/>
          </a:bodyPr>
          <a:lstStyle/>
          <a:p>
            <a:pPr>
              <a:lnSpc>
                <a:spcPct val="90000"/>
              </a:lnSpc>
            </a:pPr>
            <a:r>
              <a:rPr lang="fr-FR" sz="2800" dirty="0"/>
              <a:t>Ces deux modèles sont ils équivalents ?</a:t>
            </a:r>
          </a:p>
        </p:txBody>
      </p:sp>
      <p:sp>
        <p:nvSpPr>
          <p:cNvPr id="66565" name="Rectangle 13"/>
          <p:cNvSpPr>
            <a:spLocks noGrp="1" noChangeArrowheads="1"/>
          </p:cNvSpPr>
          <p:nvPr>
            <p:ph type="title"/>
          </p:nvPr>
        </p:nvSpPr>
        <p:spPr/>
        <p:txBody>
          <a:bodyPr/>
          <a:lstStyle/>
          <a:p>
            <a:r>
              <a:rPr lang="fr-FR" dirty="0"/>
              <a:t>Généralisation/Spécialisation</a:t>
            </a:r>
          </a:p>
        </p:txBody>
      </p:sp>
      <p:pic>
        <p:nvPicPr>
          <p:cNvPr id="3" name="Image 2">
            <a:extLst>
              <a:ext uri="{FF2B5EF4-FFF2-40B4-BE49-F238E27FC236}">
                <a16:creationId xmlns:a16="http://schemas.microsoft.com/office/drawing/2014/main" id="{6F52FF80-9C20-4E7E-9664-C278B3947831}"/>
              </a:ext>
            </a:extLst>
          </p:cNvPr>
          <p:cNvPicPr>
            <a:picLocks noChangeAspect="1"/>
          </p:cNvPicPr>
          <p:nvPr/>
        </p:nvPicPr>
        <p:blipFill rotWithShape="1">
          <a:blip r:embed="rId3"/>
          <a:srcRect l="29384" t="26401" r="30462" b="35205"/>
          <a:stretch/>
        </p:blipFill>
        <p:spPr>
          <a:xfrm>
            <a:off x="970669" y="1680281"/>
            <a:ext cx="7508973" cy="3826413"/>
          </a:xfrm>
          <a:prstGeom prst="rect">
            <a:avLst/>
          </a:prstGeom>
        </p:spPr>
      </p:pic>
      <p:cxnSp>
        <p:nvCxnSpPr>
          <p:cNvPr id="5" name="Connecteur droit 4">
            <a:extLst>
              <a:ext uri="{FF2B5EF4-FFF2-40B4-BE49-F238E27FC236}">
                <a16:creationId xmlns:a16="http://schemas.microsoft.com/office/drawing/2014/main" id="{29BF1A04-076C-455C-BE8E-80CC0CF307C8}"/>
              </a:ext>
            </a:extLst>
          </p:cNvPr>
          <p:cNvCxnSpPr>
            <a:cxnSpLocks/>
          </p:cNvCxnSpPr>
          <p:nvPr/>
        </p:nvCxnSpPr>
        <p:spPr bwMode="auto">
          <a:xfrm>
            <a:off x="4234375" y="1680281"/>
            <a:ext cx="0" cy="3826413"/>
          </a:xfrm>
          <a:prstGeom prst="lin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60285797"/>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68611"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99686D20-5B45-4514-9F8A-0CFB3CB6114F}" type="slidenum">
              <a:rPr lang="fr-FR" sz="1400">
                <a:solidFill>
                  <a:srgbClr val="000099"/>
                </a:solidFill>
              </a:rPr>
              <a:pPr/>
              <a:t>74</a:t>
            </a:fld>
            <a:r>
              <a:rPr lang="fr-FR" sz="1400" dirty="0">
                <a:solidFill>
                  <a:srgbClr val="000099"/>
                </a:solidFill>
              </a:rPr>
              <a:t>)</a:t>
            </a:r>
          </a:p>
        </p:txBody>
      </p:sp>
      <p:sp>
        <p:nvSpPr>
          <p:cNvPr id="68612" name="Rectangle 45"/>
          <p:cNvSpPr>
            <a:spLocks noGrp="1" noChangeArrowheads="1"/>
          </p:cNvSpPr>
          <p:nvPr>
            <p:ph type="title"/>
          </p:nvPr>
        </p:nvSpPr>
        <p:spPr/>
        <p:txBody>
          <a:bodyPr/>
          <a:lstStyle/>
          <a:p>
            <a:r>
              <a:rPr lang="fr-FR" dirty="0"/>
              <a:t>Généralisation/Spécialisation - polymorphisme</a:t>
            </a:r>
          </a:p>
        </p:txBody>
      </p:sp>
      <p:pic>
        <p:nvPicPr>
          <p:cNvPr id="68613" name="Picture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0256" y="1718385"/>
            <a:ext cx="4008437"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14" name="Rectangle 1"/>
          <p:cNvSpPr>
            <a:spLocks noChangeArrowheads="1"/>
          </p:cNvSpPr>
          <p:nvPr/>
        </p:nvSpPr>
        <p:spPr bwMode="auto">
          <a:xfrm>
            <a:off x="81181" y="735114"/>
            <a:ext cx="896937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rgbClr val="FF0000"/>
              </a:buClr>
              <a:buFont typeface="Symbol" panose="05050102010706020507" pitchFamily="18" charset="2"/>
              <a:buChar char="¨"/>
            </a:pPr>
            <a:r>
              <a:rPr lang="fr-FR" sz="2800" dirty="0">
                <a:solidFill>
                  <a:srgbClr val="000099"/>
                </a:solidFill>
              </a:rPr>
              <a:t>Le polymorphisme est un concept objet selon lequel un même message peut être interprété de différentes façons, selon le récepteur.</a:t>
            </a:r>
          </a:p>
        </p:txBody>
      </p:sp>
      <p:sp>
        <p:nvSpPr>
          <p:cNvPr id="7" name="Rectangle 5">
            <a:extLst>
              <a:ext uri="{FF2B5EF4-FFF2-40B4-BE49-F238E27FC236}">
                <a16:creationId xmlns:a16="http://schemas.microsoft.com/office/drawing/2014/main" id="{F731E95E-9346-43DE-B16C-EA64C01EB91D}"/>
              </a:ext>
            </a:extLst>
          </p:cNvPr>
          <p:cNvSpPr>
            <a:spLocks noChangeArrowheads="1"/>
          </p:cNvSpPr>
          <p:nvPr/>
        </p:nvSpPr>
        <p:spPr bwMode="auto">
          <a:xfrm>
            <a:off x="711985" y="4323491"/>
            <a:ext cx="3367649" cy="89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lvl="1" indent="0" algn="ctr">
              <a:lnSpc>
                <a:spcPct val="90000"/>
              </a:lnSpc>
              <a:spcBef>
                <a:spcPct val="20000"/>
              </a:spcBef>
              <a:buClr>
                <a:srgbClr val="FF0000"/>
              </a:buClr>
            </a:pPr>
            <a:r>
              <a:rPr lang="fr-FR" sz="1800" b="1" i="1" dirty="0">
                <a:solidFill>
                  <a:srgbClr val="000099"/>
                </a:solidFill>
              </a:rPr>
              <a:t>Une méthode peut être définie</a:t>
            </a:r>
          </a:p>
          <a:p>
            <a:pPr marL="0" lvl="1" indent="0" algn="ctr">
              <a:lnSpc>
                <a:spcPct val="90000"/>
              </a:lnSpc>
              <a:spcBef>
                <a:spcPct val="20000"/>
              </a:spcBef>
              <a:buClr>
                <a:srgbClr val="FF0000"/>
              </a:buClr>
            </a:pPr>
            <a:r>
              <a:rPr lang="fr-FR" sz="1800" b="1" i="1" dirty="0">
                <a:solidFill>
                  <a:srgbClr val="000099"/>
                </a:solidFill>
              </a:rPr>
              <a:t>par le même nom dans différentes classes.</a:t>
            </a:r>
          </a:p>
        </p:txBody>
      </p:sp>
      <p:cxnSp>
        <p:nvCxnSpPr>
          <p:cNvPr id="8" name="Connecteur droit avec flèche 7">
            <a:extLst>
              <a:ext uri="{FF2B5EF4-FFF2-40B4-BE49-F238E27FC236}">
                <a16:creationId xmlns:a16="http://schemas.microsoft.com/office/drawing/2014/main" id="{7079178A-C58C-4F6D-8EC3-0EF5F68B2998}"/>
              </a:ext>
            </a:extLst>
          </p:cNvPr>
          <p:cNvCxnSpPr>
            <a:cxnSpLocks/>
          </p:cNvCxnSpPr>
          <p:nvPr/>
        </p:nvCxnSpPr>
        <p:spPr bwMode="auto">
          <a:xfrm>
            <a:off x="4376144" y="5092511"/>
            <a:ext cx="694112"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6963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D602A589-3D06-4B8E-908B-5430748AA679}" type="slidenum">
              <a:rPr lang="fr-FR" sz="1400">
                <a:solidFill>
                  <a:srgbClr val="000099"/>
                </a:solidFill>
              </a:rPr>
              <a:pPr/>
              <a:t>75</a:t>
            </a:fld>
            <a:r>
              <a:rPr lang="fr-FR" sz="1400" dirty="0">
                <a:solidFill>
                  <a:srgbClr val="000099"/>
                </a:solidFill>
              </a:rPr>
              <a:t>)</a:t>
            </a:r>
          </a:p>
        </p:txBody>
      </p:sp>
      <p:sp>
        <p:nvSpPr>
          <p:cNvPr id="69636" name="Rectangle 2"/>
          <p:cNvSpPr>
            <a:spLocks noGrp="1" noChangeArrowheads="1"/>
          </p:cNvSpPr>
          <p:nvPr>
            <p:ph type="title"/>
          </p:nvPr>
        </p:nvSpPr>
        <p:spPr/>
        <p:txBody>
          <a:bodyPr/>
          <a:lstStyle/>
          <a:p>
            <a:r>
              <a:rPr lang="fr-FR" dirty="0"/>
              <a:t>Généralisation/Spécialisation - interfaces</a:t>
            </a:r>
          </a:p>
        </p:txBody>
      </p:sp>
      <p:sp>
        <p:nvSpPr>
          <p:cNvPr id="69637" name="Rectangle 3"/>
          <p:cNvSpPr>
            <a:spLocks noGrp="1" noChangeArrowheads="1"/>
          </p:cNvSpPr>
          <p:nvPr>
            <p:ph type="body" idx="1"/>
          </p:nvPr>
        </p:nvSpPr>
        <p:spPr>
          <a:xfrm>
            <a:off x="76588" y="792551"/>
            <a:ext cx="8946762" cy="4315027"/>
          </a:xfrm>
        </p:spPr>
        <p:txBody>
          <a:bodyPr wrap="square">
            <a:spAutoFit/>
          </a:bodyPr>
          <a:lstStyle/>
          <a:p>
            <a:r>
              <a:rPr lang="fr-FR" sz="2800" dirty="0"/>
              <a:t>L’interface est une classe totalement abstraite, sans attribut et dont toutes les opérations sont abstraites.</a:t>
            </a:r>
          </a:p>
          <a:p>
            <a:endParaRPr lang="fr-FR" sz="2800" dirty="0"/>
          </a:p>
          <a:p>
            <a:r>
              <a:rPr lang="fr-FR" sz="2800" dirty="0"/>
              <a:t>La concept d’interface permet la définition d’un contrat pour toutes les classes qui l’implémentent. La relation entre une interface et une classe qui implémente l’interface est appelée relation de réalisation.</a:t>
            </a:r>
          </a:p>
          <a:p>
            <a:endParaRPr lang="fr-FR" sz="2800" dirty="0"/>
          </a:p>
          <a:p>
            <a:r>
              <a:rPr lang="fr-FR" sz="2800" dirty="0"/>
              <a:t>Notation : </a:t>
            </a:r>
          </a:p>
        </p:txBody>
      </p:sp>
      <p:pic>
        <p:nvPicPr>
          <p:cNvPr id="696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636" y="4132262"/>
            <a:ext cx="3192462" cy="25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6758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4F4E99CD-0A4A-471D-9A75-18A9CDC44B13}" type="slidenum">
              <a:rPr lang="fr-FR" sz="1400">
                <a:solidFill>
                  <a:srgbClr val="000099"/>
                </a:solidFill>
              </a:rPr>
              <a:pPr/>
              <a:t>76</a:t>
            </a:fld>
            <a:r>
              <a:rPr lang="fr-FR" sz="1400" dirty="0">
                <a:solidFill>
                  <a:srgbClr val="000099"/>
                </a:solidFill>
              </a:rPr>
              <a:t>)</a:t>
            </a:r>
          </a:p>
        </p:txBody>
      </p:sp>
      <p:sp>
        <p:nvSpPr>
          <p:cNvPr id="67588" name="Rectangle 1026"/>
          <p:cNvSpPr>
            <a:spLocks noGrp="1" noChangeArrowheads="1"/>
          </p:cNvSpPr>
          <p:nvPr>
            <p:ph type="body" idx="1"/>
          </p:nvPr>
        </p:nvSpPr>
        <p:spPr>
          <a:xfrm>
            <a:off x="75604" y="733639"/>
            <a:ext cx="8947746" cy="4031873"/>
          </a:xfrm>
          <a:noFill/>
        </p:spPr>
        <p:txBody>
          <a:bodyPr wrap="square">
            <a:spAutoFit/>
          </a:bodyPr>
          <a:lstStyle/>
          <a:p>
            <a:r>
              <a:rPr lang="fr-FR" sz="2800" dirty="0"/>
              <a:t>La relation de dépendance est une relation sémantique entre deux éléments selon laquelle un changement apporté à l’un peut affecter l’autre.</a:t>
            </a:r>
          </a:p>
          <a:p>
            <a:endParaRPr lang="fr-FR" sz="2800" dirty="0"/>
          </a:p>
          <a:p>
            <a:r>
              <a:rPr lang="fr-FR" sz="2800" dirty="0"/>
              <a:t>Implique uniquement que des objets d’une classe peuvent fonctionner ensemble.</a:t>
            </a:r>
          </a:p>
          <a:p>
            <a:pPr marL="0" indent="0">
              <a:buNone/>
            </a:pPr>
            <a:endParaRPr lang="fr-FR" sz="2800" dirty="0"/>
          </a:p>
          <a:p>
            <a:r>
              <a:rPr lang="fr-FR" sz="2800" dirty="0"/>
              <a:t>Notation :</a:t>
            </a:r>
          </a:p>
        </p:txBody>
      </p:sp>
      <p:sp>
        <p:nvSpPr>
          <p:cNvPr id="67589" name="Rectangle 1027"/>
          <p:cNvSpPr>
            <a:spLocks noGrp="1" noChangeArrowheads="1"/>
          </p:cNvSpPr>
          <p:nvPr>
            <p:ph type="title"/>
          </p:nvPr>
        </p:nvSpPr>
        <p:spPr/>
        <p:txBody>
          <a:bodyPr/>
          <a:lstStyle/>
          <a:p>
            <a:r>
              <a:rPr lang="fr-FR" dirty="0"/>
              <a:t>Dépendance</a:t>
            </a:r>
          </a:p>
        </p:txBody>
      </p:sp>
      <p:pic>
        <p:nvPicPr>
          <p:cNvPr id="67590" name="Picture 10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1436" y="4568535"/>
            <a:ext cx="5183533" cy="1610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3277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F6556F4-680E-42C5-9AD9-DE23D23C01C9}" type="slidenum">
              <a:rPr lang="fr-FR" sz="1400">
                <a:solidFill>
                  <a:srgbClr val="000099"/>
                </a:solidFill>
              </a:rPr>
              <a:pPr/>
              <a:t>77</a:t>
            </a:fld>
            <a:r>
              <a:rPr lang="fr-FR" sz="1400" dirty="0">
                <a:solidFill>
                  <a:srgbClr val="000099"/>
                </a:solidFill>
              </a:rPr>
              <a:t>)</a:t>
            </a:r>
          </a:p>
        </p:txBody>
      </p:sp>
      <p:sp>
        <p:nvSpPr>
          <p:cNvPr id="32772" name="Rectangle 4"/>
          <p:cNvSpPr>
            <a:spLocks noGrp="1" noChangeArrowheads="1"/>
          </p:cNvSpPr>
          <p:nvPr>
            <p:ph type="title"/>
          </p:nvPr>
        </p:nvSpPr>
        <p:spPr>
          <a:xfrm>
            <a:off x="107950" y="46038"/>
            <a:ext cx="8915400" cy="457200"/>
          </a:xfrm>
          <a:noFill/>
        </p:spPr>
        <p:txBody>
          <a:bodyPr/>
          <a:lstStyle/>
          <a:p>
            <a:r>
              <a:rPr lang="fr-FR" dirty="0"/>
              <a:t>Exercice 2</a:t>
            </a:r>
          </a:p>
        </p:txBody>
      </p:sp>
      <p:sp>
        <p:nvSpPr>
          <p:cNvPr id="32773" name="Rectangle 5"/>
          <p:cNvSpPr>
            <a:spLocks noGrp="1" noChangeArrowheads="1"/>
          </p:cNvSpPr>
          <p:nvPr>
            <p:ph type="body" idx="1"/>
          </p:nvPr>
        </p:nvSpPr>
        <p:spPr>
          <a:xfrm>
            <a:off x="39918" y="918536"/>
            <a:ext cx="9046026" cy="5435334"/>
          </a:xfrm>
        </p:spPr>
        <p:txBody>
          <a:bodyPr wrap="square">
            <a:spAutoFit/>
          </a:bodyPr>
          <a:lstStyle/>
          <a:p>
            <a:r>
              <a:rPr lang="fr-FR" sz="2800" dirty="0"/>
              <a:t>Réaliser un diagramme de classe pour chaque           énoncé :</a:t>
            </a:r>
          </a:p>
          <a:p>
            <a:pPr lvl="1"/>
            <a:r>
              <a:rPr lang="fr-FR" dirty="0"/>
              <a:t>Une voiture :</a:t>
            </a:r>
          </a:p>
          <a:p>
            <a:pPr lvl="2"/>
            <a:r>
              <a:rPr lang="fr-FR" sz="2800" dirty="0"/>
              <a:t>Quatre roues, des pneus</a:t>
            </a:r>
          </a:p>
          <a:p>
            <a:pPr lvl="2"/>
            <a:r>
              <a:rPr lang="fr-FR" sz="2800" dirty="0"/>
              <a:t>Un moteur,</a:t>
            </a:r>
          </a:p>
          <a:p>
            <a:pPr lvl="2"/>
            <a:r>
              <a:rPr lang="fr-FR" sz="2800" dirty="0"/>
              <a:t>Un coffre,</a:t>
            </a:r>
          </a:p>
          <a:p>
            <a:pPr lvl="2"/>
            <a:r>
              <a:rPr lang="fr-FR" sz="2800" dirty="0"/>
              <a:t>Des passagers….</a:t>
            </a:r>
          </a:p>
          <a:p>
            <a:pPr lvl="2"/>
            <a:endParaRPr lang="fr-FR" sz="2800" dirty="0"/>
          </a:p>
          <a:p>
            <a:pPr lvl="1"/>
            <a:r>
              <a:rPr lang="fr-FR" dirty="0"/>
              <a:t>Un chien : c’est un mammifère qui appartient à un propriétaire, possède quatre membres, donne naissance éventuellement à des chiots, ….</a:t>
            </a:r>
          </a:p>
        </p:txBody>
      </p:sp>
      <p:pic>
        <p:nvPicPr>
          <p:cNvPr id="7" name="Picture 2" descr="Résultat de recherche d'images pour &quot;entrainement&quot;">
            <a:extLst>
              <a:ext uri="{FF2B5EF4-FFF2-40B4-BE49-F238E27FC236}">
                <a16:creationId xmlns:a16="http://schemas.microsoft.com/office/drawing/2014/main" id="{5BF19D66-88B0-4C14-A827-6E152FC0F0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46" r="18000"/>
          <a:stretch/>
        </p:blipFill>
        <p:spPr bwMode="auto">
          <a:xfrm>
            <a:off x="7788170" y="30272"/>
            <a:ext cx="1311659"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17887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75779"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F47EF68-676A-41C2-80C9-99991EE955E0}" type="slidenum">
              <a:rPr lang="fr-FR" sz="1400">
                <a:solidFill>
                  <a:srgbClr val="000099"/>
                </a:solidFill>
              </a:rPr>
              <a:pPr/>
              <a:t>78</a:t>
            </a:fld>
            <a:r>
              <a:rPr lang="fr-FR" sz="1400" dirty="0">
                <a:solidFill>
                  <a:srgbClr val="000099"/>
                </a:solidFill>
              </a:rPr>
              <a:t>)</a:t>
            </a:r>
          </a:p>
        </p:txBody>
      </p:sp>
      <p:sp>
        <p:nvSpPr>
          <p:cNvPr id="75780" name="Text Box 2"/>
          <p:cNvSpPr txBox="1">
            <a:spLocks noChangeArrowheads="1"/>
          </p:cNvSpPr>
          <p:nvPr/>
        </p:nvSpPr>
        <p:spPr bwMode="auto">
          <a:xfrm>
            <a:off x="57150" y="112713"/>
            <a:ext cx="9031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b="1">
                <a:solidFill>
                  <a:srgbClr val="000099"/>
                </a:solidFill>
                <a:sym typeface="Wingdings" panose="05000000000000000000" pitchFamily="2" charset="2"/>
              </a:rPr>
              <a:t>Les diagrammes un par un</a:t>
            </a:r>
          </a:p>
        </p:txBody>
      </p:sp>
      <p:sp>
        <p:nvSpPr>
          <p:cNvPr id="75781" name="Text Box 3"/>
          <p:cNvSpPr txBox="1">
            <a:spLocks noChangeArrowheads="1"/>
          </p:cNvSpPr>
          <p:nvPr/>
        </p:nvSpPr>
        <p:spPr bwMode="auto">
          <a:xfrm>
            <a:off x="84138" y="2443660"/>
            <a:ext cx="893603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fr-FR" sz="2800" b="1" dirty="0">
                <a:solidFill>
                  <a:srgbClr val="003399"/>
                </a:solidFill>
                <a:latin typeface="Arial" panose="020B0604020202020204" pitchFamily="34" charset="0"/>
              </a:rPr>
              <a:t>IV</a:t>
            </a:r>
          </a:p>
          <a:p>
            <a:pPr algn="ctr" eaLnBrk="1" hangingPunct="1"/>
            <a:r>
              <a:rPr lang="fr-FR" sz="2800" b="1" dirty="0">
                <a:solidFill>
                  <a:srgbClr val="003399"/>
                </a:solidFill>
                <a:latin typeface="Arial" panose="020B0604020202020204" pitchFamily="34" charset="0"/>
              </a:rPr>
              <a:t>Le diagramme de cas d’utilisation</a:t>
            </a:r>
          </a:p>
        </p:txBody>
      </p:sp>
      <p:sp>
        <p:nvSpPr>
          <p:cNvPr id="75782" name="AutoShape 4">
            <a:hlinkClick r:id="rId4" action="ppaction://hlinksldjump" highlightClick="1"/>
          </p:cNvPr>
          <p:cNvSpPr>
            <a:spLocks noChangeArrowheads="1"/>
          </p:cNvSpPr>
          <p:nvPr/>
        </p:nvSpPr>
        <p:spPr bwMode="auto">
          <a:xfrm>
            <a:off x="8445500" y="5905500"/>
            <a:ext cx="522288" cy="547688"/>
          </a:xfrm>
          <a:prstGeom prst="actionButtonHome">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pic>
        <p:nvPicPr>
          <p:cNvPr id="7" name="Picture 4" descr="logo">
            <a:extLst>
              <a:ext uri="{FF2B5EF4-FFF2-40B4-BE49-F238E27FC236}">
                <a16:creationId xmlns:a16="http://schemas.microsoft.com/office/drawing/2014/main" id="{B2666F04-D6AE-4966-892C-A97ECE2A1807}"/>
              </a:ext>
            </a:extLst>
          </p:cNvPr>
          <p:cNvPicPr>
            <a:picLocks noGrp="1" noChangeAspect="1" noChangeArrowheads="1"/>
          </p:cNvPicPr>
          <p:nvPr>
            <p:ph/>
          </p:nvPr>
        </p:nvPicPr>
        <p:blipFill>
          <a:blip r:embed="rId5">
            <a:extLst>
              <a:ext uri="{28A0092B-C50C-407E-A947-70E740481C1C}">
                <a14:useLocalDpi xmlns:a14="http://schemas.microsoft.com/office/drawing/2010/main" val="0"/>
              </a:ext>
            </a:extLst>
          </a:blip>
          <a:srcRect/>
          <a:stretch>
            <a:fillRect/>
          </a:stretch>
        </p:blipFill>
        <p:spPr>
          <a:xfrm>
            <a:off x="2789238" y="788988"/>
            <a:ext cx="3602037" cy="148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Image 7">
            <a:extLst>
              <a:ext uri="{FF2B5EF4-FFF2-40B4-BE49-F238E27FC236}">
                <a16:creationId xmlns:a16="http://schemas.microsoft.com/office/drawing/2014/main" id="{23DC9001-07FF-4FD7-AB10-AD5CD3DEC4C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73545" y="824408"/>
            <a:ext cx="1544613" cy="154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76803"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053DFE54-DDBE-45B9-BC81-ABDBAF3EDD88}" type="slidenum">
              <a:rPr lang="fr-FR" sz="1400">
                <a:solidFill>
                  <a:srgbClr val="000099"/>
                </a:solidFill>
              </a:rPr>
              <a:pPr/>
              <a:t>79</a:t>
            </a:fld>
            <a:r>
              <a:rPr lang="fr-FR" sz="1400" dirty="0">
                <a:solidFill>
                  <a:srgbClr val="000099"/>
                </a:solidFill>
              </a:rPr>
              <a:t>)</a:t>
            </a:r>
          </a:p>
        </p:txBody>
      </p:sp>
      <p:sp>
        <p:nvSpPr>
          <p:cNvPr id="76804" name="Rectangle 2"/>
          <p:cNvSpPr>
            <a:spLocks noGrp="1" noChangeArrowheads="1"/>
          </p:cNvSpPr>
          <p:nvPr>
            <p:ph type="title"/>
          </p:nvPr>
        </p:nvSpPr>
        <p:spPr>
          <a:noFill/>
        </p:spPr>
        <p:txBody>
          <a:bodyPr lIns="92075" tIns="46038" rIns="92075" bIns="46038"/>
          <a:lstStyle/>
          <a:p>
            <a:r>
              <a:rPr lang="fr-FR"/>
              <a:t>Le diagramme de cas d’utilisation</a:t>
            </a:r>
          </a:p>
        </p:txBody>
      </p:sp>
      <p:sp>
        <p:nvSpPr>
          <p:cNvPr id="76805" name="Rectangle 3"/>
          <p:cNvSpPr>
            <a:spLocks noGrp="1" noChangeArrowheads="1"/>
          </p:cNvSpPr>
          <p:nvPr>
            <p:ph type="body" idx="1"/>
          </p:nvPr>
        </p:nvSpPr>
        <p:spPr>
          <a:xfrm>
            <a:off x="228600" y="1131888"/>
            <a:ext cx="8686800" cy="3873500"/>
          </a:xfrm>
          <a:noFill/>
        </p:spPr>
        <p:txBody>
          <a:bodyPr lIns="92075" tIns="46038" rIns="92075" bIns="46038">
            <a:spAutoFit/>
          </a:bodyPr>
          <a:lstStyle/>
          <a:p>
            <a:r>
              <a:rPr lang="fr-FR" sz="2800"/>
              <a:t>Ce diagramme permet une description, en prenant le </a:t>
            </a:r>
            <a:r>
              <a:rPr lang="fr-FR" sz="2800" b="1"/>
              <a:t>point de vue de l’utilisateur</a:t>
            </a:r>
            <a:r>
              <a:rPr lang="fr-FR" sz="2800"/>
              <a:t>, du système à construire.</a:t>
            </a:r>
          </a:p>
          <a:p>
            <a:endParaRPr lang="fr-FR" sz="2800"/>
          </a:p>
          <a:p>
            <a:r>
              <a:rPr lang="fr-FR" sz="2800"/>
              <a:t>Pas d’aspects techniques.</a:t>
            </a:r>
          </a:p>
          <a:p>
            <a:endParaRPr lang="fr-FR" sz="2800"/>
          </a:p>
          <a:p>
            <a:r>
              <a:rPr lang="fr-FR" sz="2800"/>
              <a:t> Les deux concepts de base du diagramme :</a:t>
            </a:r>
          </a:p>
          <a:p>
            <a:pPr lvl="1"/>
            <a:r>
              <a:rPr lang="fr-FR" sz="2400"/>
              <a:t>l’acteur,</a:t>
            </a:r>
          </a:p>
          <a:p>
            <a:pPr lvl="1"/>
            <a:r>
              <a:rPr lang="fr-FR" sz="2400"/>
              <a:t>Le cas d’utilisation.</a:t>
            </a:r>
            <a:endParaRPr lang="fr-FR" sz="2400" b="1"/>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Espace réservé du pied de page 1"/>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9219" name="Espace réservé du numéro de diapositive 2"/>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D64F467D-70AB-47D7-B3EC-08F925367073}" type="slidenum">
              <a:rPr lang="fr-FR" sz="1400">
                <a:solidFill>
                  <a:srgbClr val="000099"/>
                </a:solidFill>
              </a:rPr>
              <a:pPr/>
              <a:t>8</a:t>
            </a:fld>
            <a:r>
              <a:rPr lang="fr-FR" sz="1400" dirty="0">
                <a:solidFill>
                  <a:srgbClr val="000099"/>
                </a:solidFill>
              </a:rPr>
              <a:t>)</a:t>
            </a:r>
          </a:p>
        </p:txBody>
      </p:sp>
      <p:sp>
        <p:nvSpPr>
          <p:cNvPr id="9220" name="Text Box 2"/>
          <p:cNvSpPr txBox="1">
            <a:spLocks noChangeArrowheads="1"/>
          </p:cNvSpPr>
          <p:nvPr/>
        </p:nvSpPr>
        <p:spPr bwMode="auto">
          <a:xfrm>
            <a:off x="98425" y="688975"/>
            <a:ext cx="899001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4763" indent="-4763">
              <a:tabLst>
                <a:tab pos="5473700" algn="l"/>
              </a:tabLst>
              <a:defRPr sz="2400">
                <a:solidFill>
                  <a:schemeClr val="tx1"/>
                </a:solidFill>
                <a:latin typeface="Times New Roman" panose="02020603050405020304" pitchFamily="18" charset="0"/>
              </a:defRPr>
            </a:lvl1pPr>
            <a:lvl2pPr marL="742950" indent="-285750">
              <a:tabLst>
                <a:tab pos="5473700" algn="l"/>
              </a:tabLst>
              <a:defRPr sz="2400">
                <a:solidFill>
                  <a:schemeClr val="tx1"/>
                </a:solidFill>
                <a:latin typeface="Times New Roman" panose="02020603050405020304" pitchFamily="18" charset="0"/>
              </a:defRPr>
            </a:lvl2pPr>
            <a:lvl3pPr marL="1143000" indent="-228600">
              <a:tabLst>
                <a:tab pos="5473700" algn="l"/>
              </a:tabLst>
              <a:defRPr sz="2400">
                <a:solidFill>
                  <a:schemeClr val="tx1"/>
                </a:solidFill>
                <a:latin typeface="Times New Roman" panose="02020603050405020304" pitchFamily="18" charset="0"/>
              </a:defRPr>
            </a:lvl3pPr>
            <a:lvl4pPr marL="1600200" indent="-228600">
              <a:tabLst>
                <a:tab pos="5473700" algn="l"/>
              </a:tabLst>
              <a:defRPr sz="2400">
                <a:solidFill>
                  <a:schemeClr val="tx1"/>
                </a:solidFill>
                <a:latin typeface="Times New Roman" panose="02020603050405020304" pitchFamily="18" charset="0"/>
              </a:defRPr>
            </a:lvl4pPr>
            <a:lvl5pPr marL="2057400" indent="-228600">
              <a:tabLst>
                <a:tab pos="54737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54737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54737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54737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5473700" algn="l"/>
              </a:tabLst>
              <a:defRPr sz="2400">
                <a:solidFill>
                  <a:schemeClr val="tx1"/>
                </a:solidFill>
                <a:latin typeface="Times New Roman" panose="02020603050405020304" pitchFamily="18" charset="0"/>
              </a:defRPr>
            </a:lvl9pPr>
          </a:lstStyle>
          <a:p>
            <a:pPr algn="ctr" eaLnBrk="1" hangingPunct="1"/>
            <a:r>
              <a:rPr lang="fr-FR">
                <a:solidFill>
                  <a:srgbClr val="000099"/>
                </a:solidFill>
                <a:latin typeface="Arial" panose="020B0604020202020204" pitchFamily="34" charset="0"/>
              </a:rPr>
              <a:t> </a:t>
            </a:r>
            <a:r>
              <a:rPr lang="fr-FR" sz="3200">
                <a:solidFill>
                  <a:srgbClr val="000099"/>
                </a:solidFill>
                <a:latin typeface="Arial" panose="020B0604020202020204" pitchFamily="34" charset="0"/>
              </a:rPr>
              <a:t>UML = </a:t>
            </a:r>
            <a:r>
              <a:rPr lang="en-US" sz="3200">
                <a:solidFill>
                  <a:srgbClr val="000099"/>
                </a:solidFill>
                <a:latin typeface="Arial" panose="020B0604020202020204" pitchFamily="34" charset="0"/>
              </a:rPr>
              <a:t>Unified Modeling Language</a:t>
            </a:r>
          </a:p>
          <a:p>
            <a:pPr algn="ctr" eaLnBrk="1" hangingPunct="1"/>
            <a:r>
              <a:rPr lang="fr-FR" sz="3200">
                <a:solidFill>
                  <a:srgbClr val="000099"/>
                </a:solidFill>
                <a:latin typeface="Arial" panose="020B0604020202020204" pitchFamily="34" charset="0"/>
              </a:rPr>
              <a:t>Langage unifié pour la modélisation</a:t>
            </a:r>
            <a:endParaRPr lang="fr-FR" u="sng">
              <a:solidFill>
                <a:srgbClr val="000099"/>
              </a:solidFill>
              <a:latin typeface="Arial" panose="020B0604020202020204" pitchFamily="34" charset="0"/>
            </a:endParaRPr>
          </a:p>
        </p:txBody>
      </p:sp>
      <p:sp>
        <p:nvSpPr>
          <p:cNvPr id="9221" name="Rectangle 3"/>
          <p:cNvSpPr>
            <a:spLocks noGrp="1" noChangeArrowheads="1"/>
          </p:cNvSpPr>
          <p:nvPr>
            <p:ph type="title" idx="4294967295"/>
          </p:nvPr>
        </p:nvSpPr>
        <p:spPr>
          <a:xfrm>
            <a:off x="79375" y="93663"/>
            <a:ext cx="8894763" cy="457200"/>
          </a:xfrm>
          <a:extLst>
            <a:ext uri="{909E8E84-426E-40DD-AFC4-6F175D3DCCD1}">
              <a14:hiddenFill xmlns:a14="http://schemas.microsoft.com/office/drawing/2010/main">
                <a:solidFill>
                  <a:schemeClr val="accent1"/>
                </a:solidFill>
              </a14:hiddenFill>
            </a:ext>
          </a:extLst>
        </p:spPr>
        <p:txBody>
          <a:bodyPr/>
          <a:lstStyle/>
          <a:p>
            <a:r>
              <a:rPr lang="fr-FR"/>
              <a:t>UML C’est quoi exactement ?</a:t>
            </a:r>
          </a:p>
        </p:txBody>
      </p:sp>
      <p:pic>
        <p:nvPicPr>
          <p:cNvPr id="9222" name="Picture 4" descr="uml-logo">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913" y="4602163"/>
            <a:ext cx="2016125"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Rectangle 5"/>
          <p:cNvSpPr>
            <a:spLocks noChangeArrowheads="1"/>
          </p:cNvSpPr>
          <p:nvPr/>
        </p:nvSpPr>
        <p:spPr bwMode="auto">
          <a:xfrm>
            <a:off x="131763" y="2109788"/>
            <a:ext cx="8839200"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82600" indent="-482600">
              <a:defRPr sz="2400">
                <a:solidFill>
                  <a:schemeClr val="tx1"/>
                </a:solidFill>
                <a:latin typeface="Times New Roman" panose="02020603050405020304" pitchFamily="18" charset="0"/>
              </a:defRPr>
            </a:lvl1pPr>
            <a:lvl2pPr marL="9588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rgbClr val="FF0000"/>
              </a:buClr>
              <a:buFont typeface="Symbol" panose="05050102010706020507" pitchFamily="18" charset="2"/>
              <a:buChar char="¨"/>
            </a:pPr>
            <a:r>
              <a:rPr lang="fr-FR" sz="2800">
                <a:solidFill>
                  <a:srgbClr val="000099"/>
                </a:solidFill>
              </a:rPr>
              <a:t>Langage de modélisation objet, indépendant de la méthode utilisée.</a:t>
            </a:r>
          </a:p>
          <a:p>
            <a:pPr>
              <a:lnSpc>
                <a:spcPct val="90000"/>
              </a:lnSpc>
              <a:spcBef>
                <a:spcPct val="20000"/>
              </a:spcBef>
              <a:buClr>
                <a:srgbClr val="FF0000"/>
              </a:buClr>
              <a:buFont typeface="Symbol" panose="05050102010706020507" pitchFamily="18" charset="2"/>
              <a:buChar char="¨"/>
            </a:pPr>
            <a:endParaRPr lang="fr-FR" sz="2800">
              <a:solidFill>
                <a:srgbClr val="000099"/>
              </a:solidFill>
            </a:endParaRPr>
          </a:p>
          <a:p>
            <a:pPr>
              <a:lnSpc>
                <a:spcPct val="90000"/>
              </a:lnSpc>
              <a:spcBef>
                <a:spcPct val="20000"/>
              </a:spcBef>
              <a:buClr>
                <a:srgbClr val="FF0000"/>
              </a:buClr>
              <a:buFont typeface="Symbol" panose="05050102010706020507" pitchFamily="18" charset="2"/>
              <a:buChar char="¨"/>
            </a:pPr>
            <a:r>
              <a:rPr lang="fr-FR" sz="2800">
                <a:solidFill>
                  <a:srgbClr val="000099"/>
                </a:solidFill>
              </a:rPr>
              <a:t>UML est un langage pour :</a:t>
            </a:r>
          </a:p>
          <a:p>
            <a:pPr lvl="1">
              <a:spcBef>
                <a:spcPct val="20000"/>
              </a:spcBef>
              <a:buClr>
                <a:srgbClr val="FF0000"/>
              </a:buClr>
              <a:buFontTx/>
              <a:buChar char="•"/>
            </a:pPr>
            <a:r>
              <a:rPr lang="fr-FR">
                <a:solidFill>
                  <a:srgbClr val="000099"/>
                </a:solidFill>
              </a:rPr>
              <a:t> Comprendre et décrire un problème,</a:t>
            </a:r>
          </a:p>
          <a:p>
            <a:pPr lvl="1">
              <a:spcBef>
                <a:spcPct val="20000"/>
              </a:spcBef>
              <a:buClr>
                <a:srgbClr val="FF0000"/>
              </a:buClr>
              <a:buFontTx/>
              <a:buChar char="•"/>
            </a:pPr>
            <a:r>
              <a:rPr lang="fr-FR">
                <a:solidFill>
                  <a:srgbClr val="000099"/>
                </a:solidFill>
              </a:rPr>
              <a:t> Spécifier un système,</a:t>
            </a:r>
          </a:p>
          <a:p>
            <a:pPr lvl="1">
              <a:spcBef>
                <a:spcPct val="20000"/>
              </a:spcBef>
              <a:buClr>
                <a:srgbClr val="FF0000"/>
              </a:buClr>
              <a:buFontTx/>
              <a:buChar char="•"/>
            </a:pPr>
            <a:r>
              <a:rPr lang="fr-FR">
                <a:solidFill>
                  <a:srgbClr val="000099"/>
                </a:solidFill>
              </a:rPr>
              <a:t> Concevoir et construire des solutions,</a:t>
            </a:r>
          </a:p>
          <a:p>
            <a:pPr lvl="1">
              <a:spcBef>
                <a:spcPct val="20000"/>
              </a:spcBef>
              <a:buClr>
                <a:srgbClr val="FF0000"/>
              </a:buClr>
              <a:buFontTx/>
              <a:buChar char="•"/>
            </a:pPr>
            <a:r>
              <a:rPr lang="fr-FR">
                <a:solidFill>
                  <a:srgbClr val="000099"/>
                </a:solidFill>
              </a:rPr>
              <a:t> Documenter un système,</a:t>
            </a:r>
          </a:p>
          <a:p>
            <a:pPr lvl="1">
              <a:spcBef>
                <a:spcPct val="20000"/>
              </a:spcBef>
              <a:buClr>
                <a:srgbClr val="FF0000"/>
              </a:buClr>
              <a:buFontTx/>
              <a:buChar char="•"/>
            </a:pPr>
            <a:r>
              <a:rPr lang="fr-FR">
                <a:solidFill>
                  <a:srgbClr val="000099"/>
                </a:solidFill>
              </a:rPr>
              <a:t> Communiquer.</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7782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C7802689-990C-46AD-80E0-D039212AFCB2}" type="slidenum">
              <a:rPr lang="fr-FR" sz="1400">
                <a:solidFill>
                  <a:srgbClr val="000099"/>
                </a:solidFill>
              </a:rPr>
              <a:pPr/>
              <a:t>80</a:t>
            </a:fld>
            <a:r>
              <a:rPr lang="fr-FR" sz="1400" dirty="0">
                <a:solidFill>
                  <a:srgbClr val="000099"/>
                </a:solidFill>
              </a:rPr>
              <a:t>)</a:t>
            </a:r>
          </a:p>
        </p:txBody>
      </p:sp>
      <p:sp>
        <p:nvSpPr>
          <p:cNvPr id="77828" name="Rectangle 2"/>
          <p:cNvSpPr>
            <a:spLocks noGrp="1" noChangeArrowheads="1"/>
          </p:cNvSpPr>
          <p:nvPr>
            <p:ph type="title"/>
          </p:nvPr>
        </p:nvSpPr>
        <p:spPr>
          <a:noFill/>
        </p:spPr>
        <p:txBody>
          <a:bodyPr lIns="92075" tIns="46038" rIns="92075" bIns="46038"/>
          <a:lstStyle/>
          <a:p>
            <a:r>
              <a:rPr lang="fr-FR"/>
              <a:t>Acteur - définition</a:t>
            </a:r>
          </a:p>
        </p:txBody>
      </p:sp>
      <p:sp>
        <p:nvSpPr>
          <p:cNvPr id="77829" name="Rectangle 3"/>
          <p:cNvSpPr>
            <a:spLocks noGrp="1" noChangeArrowheads="1"/>
          </p:cNvSpPr>
          <p:nvPr>
            <p:ph type="body" idx="1"/>
          </p:nvPr>
        </p:nvSpPr>
        <p:spPr>
          <a:xfrm>
            <a:off x="158260" y="878669"/>
            <a:ext cx="8686800" cy="4311650"/>
          </a:xfrm>
          <a:noFill/>
        </p:spPr>
        <p:txBody>
          <a:bodyPr lIns="92075" tIns="46038" rIns="92075" bIns="46038">
            <a:spAutoFit/>
          </a:bodyPr>
          <a:lstStyle/>
          <a:p>
            <a:r>
              <a:rPr lang="fr-FR" sz="2800" dirty="0"/>
              <a:t>Un acteur est une </a:t>
            </a:r>
            <a:r>
              <a:rPr lang="fr-FR" sz="2800" b="1" dirty="0"/>
              <a:t>entité externe</a:t>
            </a:r>
            <a:r>
              <a:rPr lang="fr-FR" sz="2800" dirty="0"/>
              <a:t> au système :</a:t>
            </a:r>
          </a:p>
          <a:p>
            <a:pPr lvl="1"/>
            <a:r>
              <a:rPr lang="fr-FR" sz="2400" dirty="0"/>
              <a:t>qui attend un ou plusieurs services du système,</a:t>
            </a:r>
          </a:p>
          <a:p>
            <a:pPr lvl="1"/>
            <a:r>
              <a:rPr lang="fr-FR" sz="2400" dirty="0"/>
              <a:t>à qui le système fournit une interface d’accès,</a:t>
            </a:r>
          </a:p>
          <a:p>
            <a:pPr lvl="1"/>
            <a:r>
              <a:rPr lang="fr-FR" sz="2400" dirty="0"/>
              <a:t>qui interagit avec le système par échange de messages.</a:t>
            </a:r>
          </a:p>
          <a:p>
            <a:r>
              <a:rPr lang="fr-FR" sz="2800" dirty="0"/>
              <a:t>C’est une personne ou un autre système </a:t>
            </a:r>
          </a:p>
          <a:p>
            <a:r>
              <a:rPr lang="fr-FR" sz="2800" dirty="0"/>
              <a:t>Les acteurs sont décrits par une abstraction ne retenant que le rôle qu’ils jouent vis à vis du système </a:t>
            </a:r>
          </a:p>
          <a:p>
            <a:endParaRPr lang="fr-FR" sz="2800" dirty="0"/>
          </a:p>
          <a:p>
            <a:r>
              <a:rPr lang="fr-FR" sz="2800" dirty="0"/>
              <a:t>Notation :</a:t>
            </a:r>
            <a:endParaRPr lang="fr-FR" sz="2800" b="1" dirty="0"/>
          </a:p>
        </p:txBody>
      </p:sp>
      <p:graphicFrame>
        <p:nvGraphicFramePr>
          <p:cNvPr id="77830" name="Object 4"/>
          <p:cNvGraphicFramePr>
            <a:graphicFrameLocks noChangeAspect="1"/>
          </p:cNvGraphicFramePr>
          <p:nvPr/>
        </p:nvGraphicFramePr>
        <p:xfrm>
          <a:off x="2941638" y="4737100"/>
          <a:ext cx="5105400" cy="1468438"/>
        </p:xfrm>
        <a:graphic>
          <a:graphicData uri="http://schemas.openxmlformats.org/presentationml/2006/ole">
            <mc:AlternateContent xmlns:mc="http://schemas.openxmlformats.org/markup-compatibility/2006">
              <mc:Choice xmlns:v="urn:schemas-microsoft-com:vml" Requires="v">
                <p:oleObj spid="_x0000_s1032" name="Image" r:id="rId4" imgW="3204972" imgH="922020" progId="Word.Picture.8">
                  <p:embed/>
                </p:oleObj>
              </mc:Choice>
              <mc:Fallback>
                <p:oleObj name="Image" r:id="rId4" imgW="3204972" imgH="922020" progId="Word.Picture.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1638" y="4737100"/>
                        <a:ext cx="5105400" cy="14684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7782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C7802689-990C-46AD-80E0-D039212AFCB2}" type="slidenum">
              <a:rPr lang="fr-FR" sz="1400">
                <a:solidFill>
                  <a:srgbClr val="000099"/>
                </a:solidFill>
              </a:rPr>
              <a:pPr/>
              <a:t>81</a:t>
            </a:fld>
            <a:r>
              <a:rPr lang="fr-FR" sz="1400" dirty="0">
                <a:solidFill>
                  <a:srgbClr val="000099"/>
                </a:solidFill>
              </a:rPr>
              <a:t>)</a:t>
            </a:r>
          </a:p>
        </p:txBody>
      </p:sp>
      <p:sp>
        <p:nvSpPr>
          <p:cNvPr id="77828" name="Rectangle 2"/>
          <p:cNvSpPr>
            <a:spLocks noGrp="1" noChangeArrowheads="1"/>
          </p:cNvSpPr>
          <p:nvPr>
            <p:ph type="title"/>
          </p:nvPr>
        </p:nvSpPr>
        <p:spPr>
          <a:noFill/>
        </p:spPr>
        <p:txBody>
          <a:bodyPr lIns="92075" tIns="46038" rIns="92075" bIns="46038"/>
          <a:lstStyle/>
          <a:p>
            <a:r>
              <a:rPr lang="fr-FR"/>
              <a:t>Acteur - définition</a:t>
            </a:r>
          </a:p>
        </p:txBody>
      </p:sp>
      <p:sp>
        <p:nvSpPr>
          <p:cNvPr id="77829" name="Rectangle 3"/>
          <p:cNvSpPr>
            <a:spLocks noGrp="1" noChangeArrowheads="1"/>
          </p:cNvSpPr>
          <p:nvPr>
            <p:ph type="body" idx="1"/>
          </p:nvPr>
        </p:nvSpPr>
        <p:spPr>
          <a:xfrm>
            <a:off x="158260" y="878669"/>
            <a:ext cx="8865090" cy="5608331"/>
          </a:xfrm>
          <a:noFill/>
        </p:spPr>
        <p:txBody>
          <a:bodyPr wrap="square" lIns="92075" tIns="46038" rIns="92075" bIns="46038">
            <a:spAutoFit/>
          </a:bodyPr>
          <a:lstStyle/>
          <a:p>
            <a:r>
              <a:rPr lang="fr-FR" sz="2800" dirty="0"/>
              <a:t>Exemples d’acteurs :</a:t>
            </a:r>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r>
              <a:rPr lang="fr-FR" sz="2800" dirty="0"/>
              <a:t>Tous, humains ou système, interagissent avec le système considéré !</a:t>
            </a:r>
          </a:p>
        </p:txBody>
      </p:sp>
      <p:pic>
        <p:nvPicPr>
          <p:cNvPr id="2" name="Image 1">
            <a:extLst>
              <a:ext uri="{FF2B5EF4-FFF2-40B4-BE49-F238E27FC236}">
                <a16:creationId xmlns:a16="http://schemas.microsoft.com/office/drawing/2014/main" id="{7C23E601-4B3C-4F4E-A431-F05EF832EEA5}"/>
              </a:ext>
            </a:extLst>
          </p:cNvPr>
          <p:cNvPicPr>
            <a:picLocks noChangeAspect="1"/>
          </p:cNvPicPr>
          <p:nvPr/>
        </p:nvPicPr>
        <p:blipFill>
          <a:blip r:embed="rId3"/>
          <a:stretch>
            <a:fillRect/>
          </a:stretch>
        </p:blipFill>
        <p:spPr>
          <a:xfrm>
            <a:off x="2383408" y="1459988"/>
            <a:ext cx="4143519" cy="4055090"/>
          </a:xfrm>
          <a:prstGeom prst="rect">
            <a:avLst/>
          </a:prstGeom>
        </p:spPr>
      </p:pic>
    </p:spTree>
    <p:extLst>
      <p:ext uri="{BB962C8B-B14F-4D97-AF65-F5344CB8AC3E}">
        <p14:creationId xmlns:p14="http://schemas.microsoft.com/office/powerpoint/2010/main" val="98581723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7885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D261D51F-D33D-4404-919E-6BD90FAFCA5A}" type="slidenum">
              <a:rPr lang="fr-FR" sz="1400">
                <a:solidFill>
                  <a:srgbClr val="000099"/>
                </a:solidFill>
              </a:rPr>
              <a:pPr/>
              <a:t>82</a:t>
            </a:fld>
            <a:r>
              <a:rPr lang="fr-FR" sz="1400" dirty="0">
                <a:solidFill>
                  <a:srgbClr val="000099"/>
                </a:solidFill>
              </a:rPr>
              <a:t>)</a:t>
            </a:r>
          </a:p>
        </p:txBody>
      </p:sp>
      <p:sp>
        <p:nvSpPr>
          <p:cNvPr id="78852" name="Rectangle 1026"/>
          <p:cNvSpPr>
            <a:spLocks noGrp="1" noChangeArrowheads="1"/>
          </p:cNvSpPr>
          <p:nvPr>
            <p:ph type="title"/>
          </p:nvPr>
        </p:nvSpPr>
        <p:spPr>
          <a:noFill/>
        </p:spPr>
        <p:txBody>
          <a:bodyPr lIns="92075" tIns="46038" rIns="92075" bIns="46038"/>
          <a:lstStyle/>
          <a:p>
            <a:r>
              <a:rPr lang="fr-FR"/>
              <a:t>Acteurs vs Utilisateurs</a:t>
            </a:r>
            <a:endParaRPr lang="fr-FR" sz="2000" i="1"/>
          </a:p>
        </p:txBody>
      </p:sp>
      <p:sp>
        <p:nvSpPr>
          <p:cNvPr id="78853" name="Rectangle 1027"/>
          <p:cNvSpPr>
            <a:spLocks noGrp="1" noChangeArrowheads="1"/>
          </p:cNvSpPr>
          <p:nvPr>
            <p:ph type="body" idx="1"/>
          </p:nvPr>
        </p:nvSpPr>
        <p:spPr>
          <a:xfrm>
            <a:off x="165100" y="952500"/>
            <a:ext cx="8813800" cy="4561891"/>
          </a:xfrm>
          <a:noFill/>
        </p:spPr>
        <p:txBody>
          <a:bodyPr lIns="92075" tIns="46038" rIns="92075" bIns="46038">
            <a:spAutoFit/>
          </a:bodyPr>
          <a:lstStyle/>
          <a:p>
            <a:r>
              <a:rPr lang="fr-FR" sz="2800" dirty="0"/>
              <a:t>On ne doit pas raisonner en terme d’entité physique, mais en terme de </a:t>
            </a:r>
            <a:r>
              <a:rPr lang="fr-FR" sz="2800" b="1" dirty="0"/>
              <a:t>rôle</a:t>
            </a:r>
            <a:r>
              <a:rPr lang="fr-FR" sz="2800" dirty="0"/>
              <a:t> que l’entité physique joue</a:t>
            </a:r>
          </a:p>
          <a:p>
            <a:r>
              <a:rPr lang="fr-FR" sz="2800" dirty="0"/>
              <a:t>Un acteur représente un rôle joué par un utilisateur qui interagit avec le système</a:t>
            </a:r>
          </a:p>
          <a:p>
            <a:endParaRPr lang="fr-FR" sz="2800" dirty="0"/>
          </a:p>
          <a:p>
            <a:r>
              <a:rPr lang="fr-FR" sz="2800" dirty="0"/>
              <a:t>Exemple du </a:t>
            </a:r>
            <a:r>
              <a:rPr lang="fr-FR" sz="2800" dirty="0" err="1"/>
              <a:t>monopoly</a:t>
            </a:r>
            <a:r>
              <a:rPr lang="fr-FR" sz="2800" dirty="0"/>
              <a:t> :</a:t>
            </a:r>
          </a:p>
          <a:p>
            <a:pPr lvl="1"/>
            <a:r>
              <a:rPr lang="fr-FR" sz="2400" dirty="0"/>
              <a:t>La même personne physique peut jouer le rôle de plusieurs acteurs (joueur, banquier) </a:t>
            </a:r>
          </a:p>
          <a:p>
            <a:pPr lvl="1"/>
            <a:r>
              <a:rPr lang="fr-FR" sz="2400" dirty="0"/>
              <a:t>Plusieurs personnes peuvent également jouer le même rôle, et donc agir comme le même acteur (tous les joueurs)</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7987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D755E75D-0C8D-4A09-A17E-C78E5247DC5A}" type="slidenum">
              <a:rPr lang="fr-FR" sz="1400">
                <a:solidFill>
                  <a:srgbClr val="000099"/>
                </a:solidFill>
              </a:rPr>
              <a:pPr/>
              <a:t>83</a:t>
            </a:fld>
            <a:r>
              <a:rPr lang="fr-FR" sz="1400" dirty="0">
                <a:solidFill>
                  <a:srgbClr val="000099"/>
                </a:solidFill>
              </a:rPr>
              <a:t>)</a:t>
            </a:r>
          </a:p>
        </p:txBody>
      </p:sp>
      <p:sp>
        <p:nvSpPr>
          <p:cNvPr id="79876" name="Rectangle 2"/>
          <p:cNvSpPr>
            <a:spLocks noGrp="1" noChangeArrowheads="1"/>
          </p:cNvSpPr>
          <p:nvPr>
            <p:ph type="title"/>
          </p:nvPr>
        </p:nvSpPr>
        <p:spPr>
          <a:noFill/>
        </p:spPr>
        <p:txBody>
          <a:bodyPr lIns="92075" tIns="46038" rIns="92075" bIns="46038"/>
          <a:lstStyle/>
          <a:p>
            <a:r>
              <a:rPr lang="fr-FR"/>
              <a:t>Cas d’utilisation - définition</a:t>
            </a:r>
          </a:p>
        </p:txBody>
      </p:sp>
      <p:sp>
        <p:nvSpPr>
          <p:cNvPr id="79877" name="Rectangle 3"/>
          <p:cNvSpPr>
            <a:spLocks noGrp="1" noChangeArrowheads="1"/>
          </p:cNvSpPr>
          <p:nvPr>
            <p:ph type="body" idx="1"/>
          </p:nvPr>
        </p:nvSpPr>
        <p:spPr>
          <a:xfrm>
            <a:off x="122270" y="754729"/>
            <a:ext cx="8901080" cy="3810000"/>
          </a:xfrm>
          <a:noFill/>
        </p:spPr>
        <p:txBody>
          <a:bodyPr lIns="92075" tIns="46038" rIns="92075" bIns="46038"/>
          <a:lstStyle/>
          <a:p>
            <a:r>
              <a:rPr lang="fr-FR" sz="2800" dirty="0"/>
              <a:t>Un cas d’utilisation modélise un </a:t>
            </a:r>
            <a:r>
              <a:rPr lang="fr-FR" sz="2800" b="1" dirty="0"/>
              <a:t>service rendu</a:t>
            </a:r>
            <a:r>
              <a:rPr lang="fr-FR" sz="2800" dirty="0"/>
              <a:t> par le système</a:t>
            </a:r>
          </a:p>
          <a:p>
            <a:r>
              <a:rPr lang="fr-FR" sz="2800" dirty="0"/>
              <a:t>Il exprime les interactions entre les acteurs et le système</a:t>
            </a:r>
          </a:p>
          <a:p>
            <a:r>
              <a:rPr lang="fr-FR" sz="2800" dirty="0"/>
              <a:t>Il apporte une valeur ajoutée "notable" aux acteurs concernés.</a:t>
            </a:r>
          </a:p>
          <a:p>
            <a:r>
              <a:rPr lang="fr-FR" sz="2800" dirty="0"/>
              <a:t>Règle de nommage : verbe (+ complément)</a:t>
            </a:r>
          </a:p>
          <a:p>
            <a:r>
              <a:rPr lang="fr-FR" sz="2800" dirty="0"/>
              <a:t>Notation :</a:t>
            </a:r>
          </a:p>
          <a:p>
            <a:endParaRPr lang="fr-FR" sz="2800" b="1" dirty="0"/>
          </a:p>
        </p:txBody>
      </p:sp>
      <p:sp>
        <p:nvSpPr>
          <p:cNvPr id="79878" name="Oval 5"/>
          <p:cNvSpPr>
            <a:spLocks noChangeArrowheads="1"/>
          </p:cNvSpPr>
          <p:nvPr/>
        </p:nvSpPr>
        <p:spPr bwMode="auto">
          <a:xfrm>
            <a:off x="5148263" y="4145477"/>
            <a:ext cx="1431925" cy="711200"/>
          </a:xfrm>
          <a:prstGeom prst="ellipse">
            <a:avLst/>
          </a:prstGeom>
          <a:solidFill>
            <a:srgbClr val="FFFFCC"/>
          </a:solidFill>
          <a:ln w="0">
            <a:solidFill>
              <a:srgbClr val="990033"/>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79879" name="Rectangle 6"/>
          <p:cNvSpPr>
            <a:spLocks noChangeArrowheads="1"/>
          </p:cNvSpPr>
          <p:nvPr/>
        </p:nvSpPr>
        <p:spPr bwMode="auto">
          <a:xfrm>
            <a:off x="5345113" y="4288352"/>
            <a:ext cx="103663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b="1">
                <a:solidFill>
                  <a:srgbClr val="000000"/>
                </a:solidFill>
                <a:latin typeface="Arial" panose="020B0604020202020204" pitchFamily="34" charset="0"/>
              </a:rPr>
              <a:t>Commander</a:t>
            </a:r>
          </a:p>
          <a:p>
            <a:pPr algn="ctr"/>
            <a:r>
              <a:rPr lang="fr-FR" sz="1400" b="1">
                <a:solidFill>
                  <a:srgbClr val="000000"/>
                </a:solidFill>
                <a:latin typeface="Arial" panose="020B0604020202020204" pitchFamily="34" charset="0"/>
              </a:rPr>
              <a:t>un article</a:t>
            </a:r>
            <a:endParaRPr lang="fr-FR" sz="1400" b="1">
              <a:latin typeface="Arial Narrow" panose="020B0606020202030204" pitchFamily="34" charset="0"/>
            </a:endParaRPr>
          </a:p>
        </p:txBody>
      </p:sp>
      <p:sp>
        <p:nvSpPr>
          <p:cNvPr id="79880" name="Oval 7"/>
          <p:cNvSpPr>
            <a:spLocks noChangeArrowheads="1"/>
          </p:cNvSpPr>
          <p:nvPr/>
        </p:nvSpPr>
        <p:spPr bwMode="auto">
          <a:xfrm>
            <a:off x="2976563" y="4148652"/>
            <a:ext cx="246062" cy="247650"/>
          </a:xfrm>
          <a:prstGeom prst="ellipse">
            <a:avLst/>
          </a:pr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79881" name="Line 8"/>
          <p:cNvSpPr>
            <a:spLocks noChangeShapeType="1"/>
          </p:cNvSpPr>
          <p:nvPr/>
        </p:nvSpPr>
        <p:spPr bwMode="auto">
          <a:xfrm>
            <a:off x="3086100" y="4382014"/>
            <a:ext cx="1588" cy="204788"/>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79882" name="Line 9"/>
          <p:cNvSpPr>
            <a:spLocks noChangeShapeType="1"/>
          </p:cNvSpPr>
          <p:nvPr/>
        </p:nvSpPr>
        <p:spPr bwMode="auto">
          <a:xfrm>
            <a:off x="2906713" y="4437577"/>
            <a:ext cx="371475" cy="1587"/>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79883" name="Freeform 10"/>
          <p:cNvSpPr>
            <a:spLocks/>
          </p:cNvSpPr>
          <p:nvPr/>
        </p:nvSpPr>
        <p:spPr bwMode="auto">
          <a:xfrm>
            <a:off x="2838450" y="4586802"/>
            <a:ext cx="508000" cy="247650"/>
          </a:xfrm>
          <a:custGeom>
            <a:avLst/>
            <a:gdLst>
              <a:gd name="T0" fmla="*/ 0 w 37"/>
              <a:gd name="T1" fmla="*/ 247650 h 18"/>
              <a:gd name="T2" fmla="*/ 247135 w 37"/>
              <a:gd name="T3" fmla="*/ 0 h 18"/>
              <a:gd name="T4" fmla="*/ 508000 w 37"/>
              <a:gd name="T5" fmla="*/ 247650 h 18"/>
              <a:gd name="T6" fmla="*/ 0 60000 65536"/>
              <a:gd name="T7" fmla="*/ 0 60000 65536"/>
              <a:gd name="T8" fmla="*/ 0 60000 65536"/>
            </a:gdLst>
            <a:ahLst/>
            <a:cxnLst>
              <a:cxn ang="T6">
                <a:pos x="T0" y="T1"/>
              </a:cxn>
              <a:cxn ang="T7">
                <a:pos x="T2" y="T3"/>
              </a:cxn>
              <a:cxn ang="T8">
                <a:pos x="T4" y="T5"/>
              </a:cxn>
            </a:cxnLst>
            <a:rect l="0" t="0" r="r" b="b"/>
            <a:pathLst>
              <a:path w="37" h="18">
                <a:moveTo>
                  <a:pt x="0" y="18"/>
                </a:moveTo>
                <a:lnTo>
                  <a:pt x="18" y="0"/>
                </a:lnTo>
                <a:lnTo>
                  <a:pt x="37" y="18"/>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79884" name="Rectangle 11"/>
          <p:cNvSpPr>
            <a:spLocks noChangeArrowheads="1"/>
          </p:cNvSpPr>
          <p:nvPr/>
        </p:nvSpPr>
        <p:spPr bwMode="auto">
          <a:xfrm>
            <a:off x="2844800" y="4907477"/>
            <a:ext cx="4921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b="1">
                <a:solidFill>
                  <a:srgbClr val="000000"/>
                </a:solidFill>
                <a:latin typeface="Arial" panose="020B0604020202020204" pitchFamily="34" charset="0"/>
              </a:rPr>
              <a:t>Client</a:t>
            </a:r>
            <a:endParaRPr lang="fr-FR" sz="1400" b="1">
              <a:latin typeface="Arial Narrow" panose="020B0606020202030204" pitchFamily="34" charset="0"/>
            </a:endParaRPr>
          </a:p>
        </p:txBody>
      </p:sp>
      <p:sp>
        <p:nvSpPr>
          <p:cNvPr id="79885" name="Line 12"/>
          <p:cNvSpPr>
            <a:spLocks noChangeShapeType="1"/>
          </p:cNvSpPr>
          <p:nvPr/>
        </p:nvSpPr>
        <p:spPr bwMode="auto">
          <a:xfrm flipH="1">
            <a:off x="3332163" y="4491552"/>
            <a:ext cx="1001712" cy="1587"/>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79886" name="Line 13"/>
          <p:cNvSpPr>
            <a:spLocks noChangeShapeType="1"/>
          </p:cNvSpPr>
          <p:nvPr/>
        </p:nvSpPr>
        <p:spPr bwMode="auto">
          <a:xfrm>
            <a:off x="4333875" y="4491552"/>
            <a:ext cx="806450" cy="11112"/>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79887" name="Text Box 14"/>
          <p:cNvSpPr txBox="1">
            <a:spLocks noChangeArrowheads="1"/>
          </p:cNvSpPr>
          <p:nvPr/>
        </p:nvSpPr>
        <p:spPr bwMode="auto">
          <a:xfrm>
            <a:off x="6721475" y="3642239"/>
            <a:ext cx="20574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8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800" b="1">
                <a:solidFill>
                  <a:srgbClr val="000080"/>
                </a:solidFill>
                <a:latin typeface="Courier New" panose="02070309020205020404" pitchFamily="49" charset="0"/>
              </a:rPr>
              <a:t>Cas d’utilisation</a:t>
            </a:r>
            <a:endParaRPr lang="fr-FR" sz="1400">
              <a:solidFill>
                <a:srgbClr val="000000"/>
              </a:solidFill>
              <a:latin typeface="Courier New" panose="02070309020205020404" pitchFamily="49" charset="0"/>
            </a:endParaRPr>
          </a:p>
        </p:txBody>
      </p:sp>
      <p:sp>
        <p:nvSpPr>
          <p:cNvPr id="79888" name="Freeform 15"/>
          <p:cNvSpPr>
            <a:spLocks/>
          </p:cNvSpPr>
          <p:nvPr/>
        </p:nvSpPr>
        <p:spPr bwMode="auto">
          <a:xfrm>
            <a:off x="6343650" y="3915289"/>
            <a:ext cx="609600" cy="355600"/>
          </a:xfrm>
          <a:custGeom>
            <a:avLst/>
            <a:gdLst>
              <a:gd name="T0" fmla="*/ 609600 w 384"/>
              <a:gd name="T1" fmla="*/ 50800 h 224"/>
              <a:gd name="T2" fmla="*/ 381000 w 384"/>
              <a:gd name="T3" fmla="*/ 50800 h 224"/>
              <a:gd name="T4" fmla="*/ 0 w 384"/>
              <a:gd name="T5" fmla="*/ 355600 h 224"/>
              <a:gd name="T6" fmla="*/ 0 60000 65536"/>
              <a:gd name="T7" fmla="*/ 0 60000 65536"/>
              <a:gd name="T8" fmla="*/ 0 60000 65536"/>
            </a:gdLst>
            <a:ahLst/>
            <a:cxnLst>
              <a:cxn ang="T6">
                <a:pos x="T0" y="T1"/>
              </a:cxn>
              <a:cxn ang="T7">
                <a:pos x="T2" y="T3"/>
              </a:cxn>
              <a:cxn ang="T8">
                <a:pos x="T4" y="T5"/>
              </a:cxn>
            </a:cxnLst>
            <a:rect l="0" t="0" r="r" b="b"/>
            <a:pathLst>
              <a:path w="384" h="224">
                <a:moveTo>
                  <a:pt x="384" y="32"/>
                </a:moveTo>
                <a:cubicBezTo>
                  <a:pt x="344" y="16"/>
                  <a:pt x="304" y="0"/>
                  <a:pt x="240" y="32"/>
                </a:cubicBezTo>
                <a:cubicBezTo>
                  <a:pt x="176" y="64"/>
                  <a:pt x="88" y="144"/>
                  <a:pt x="0" y="224"/>
                </a:cubicBezTo>
              </a:path>
            </a:pathLst>
          </a:custGeom>
          <a:noFill/>
          <a:ln w="19050" cap="flat" cmpd="sng">
            <a:solidFill>
              <a:srgbClr val="2113DD"/>
            </a:solidFill>
            <a:prstDash val="solid"/>
            <a:round/>
            <a:headEnd type="none" w="med" len="med"/>
            <a:tailEnd type="triangle" w="med" len="me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79889" name="Text Box 16"/>
          <p:cNvSpPr txBox="1">
            <a:spLocks noChangeArrowheads="1"/>
          </p:cNvSpPr>
          <p:nvPr/>
        </p:nvSpPr>
        <p:spPr bwMode="auto">
          <a:xfrm>
            <a:off x="4106863" y="5318639"/>
            <a:ext cx="25908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8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800" b="1">
                <a:solidFill>
                  <a:srgbClr val="000080"/>
                </a:solidFill>
                <a:latin typeface="Courier New" panose="02070309020205020404" pitchFamily="49" charset="0"/>
              </a:rPr>
              <a:t>Association « participe à »</a:t>
            </a:r>
            <a:endParaRPr lang="fr-FR" sz="1800">
              <a:solidFill>
                <a:srgbClr val="000000"/>
              </a:solidFill>
              <a:latin typeface="Courier New" panose="02070309020205020404" pitchFamily="49" charset="0"/>
            </a:endParaRPr>
          </a:p>
        </p:txBody>
      </p:sp>
      <p:sp>
        <p:nvSpPr>
          <p:cNvPr id="79890" name="Freeform 17"/>
          <p:cNvSpPr>
            <a:spLocks/>
          </p:cNvSpPr>
          <p:nvPr/>
        </p:nvSpPr>
        <p:spPr bwMode="auto">
          <a:xfrm>
            <a:off x="4246563" y="4510602"/>
            <a:ext cx="241300" cy="1003300"/>
          </a:xfrm>
          <a:custGeom>
            <a:avLst/>
            <a:gdLst>
              <a:gd name="T0" fmla="*/ 241300 w 152"/>
              <a:gd name="T1" fmla="*/ 990600 h 632"/>
              <a:gd name="T2" fmla="*/ 12700 w 152"/>
              <a:gd name="T3" fmla="*/ 838200 h 632"/>
              <a:gd name="T4" fmla="*/ 165100 w 152"/>
              <a:gd name="T5" fmla="*/ 0 h 632"/>
              <a:gd name="T6" fmla="*/ 0 60000 65536"/>
              <a:gd name="T7" fmla="*/ 0 60000 65536"/>
              <a:gd name="T8" fmla="*/ 0 60000 65536"/>
            </a:gdLst>
            <a:ahLst/>
            <a:cxnLst>
              <a:cxn ang="T6">
                <a:pos x="T0" y="T1"/>
              </a:cxn>
              <a:cxn ang="T7">
                <a:pos x="T2" y="T3"/>
              </a:cxn>
              <a:cxn ang="T8">
                <a:pos x="T4" y="T5"/>
              </a:cxn>
            </a:cxnLst>
            <a:rect l="0" t="0" r="r" b="b"/>
            <a:pathLst>
              <a:path w="152" h="632">
                <a:moveTo>
                  <a:pt x="152" y="624"/>
                </a:moveTo>
                <a:cubicBezTo>
                  <a:pt x="84" y="628"/>
                  <a:pt x="16" y="632"/>
                  <a:pt x="8" y="528"/>
                </a:cubicBezTo>
                <a:cubicBezTo>
                  <a:pt x="0" y="424"/>
                  <a:pt x="52" y="212"/>
                  <a:pt x="104" y="0"/>
                </a:cubicBezTo>
              </a:path>
            </a:pathLst>
          </a:custGeom>
          <a:noFill/>
          <a:ln w="19050" cap="flat" cmpd="sng">
            <a:solidFill>
              <a:srgbClr val="2113DD"/>
            </a:solidFill>
            <a:prstDash val="solid"/>
            <a:round/>
            <a:headEnd type="none" w="med" len="med"/>
            <a:tailEnd type="triangle" w="med" len="me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8089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EBF604E3-EE95-4FB1-89BD-B2DC85CC0226}" type="slidenum">
              <a:rPr lang="fr-FR" sz="1400">
                <a:solidFill>
                  <a:srgbClr val="000099"/>
                </a:solidFill>
              </a:rPr>
              <a:pPr/>
              <a:t>84</a:t>
            </a:fld>
            <a:r>
              <a:rPr lang="fr-FR" sz="1400" dirty="0">
                <a:solidFill>
                  <a:srgbClr val="000099"/>
                </a:solidFill>
              </a:rPr>
              <a:t>)</a:t>
            </a:r>
          </a:p>
        </p:txBody>
      </p:sp>
      <p:sp>
        <p:nvSpPr>
          <p:cNvPr id="80900" name="Rectangle 4"/>
          <p:cNvSpPr>
            <a:spLocks noGrp="1" noChangeArrowheads="1"/>
          </p:cNvSpPr>
          <p:nvPr>
            <p:ph type="title"/>
          </p:nvPr>
        </p:nvSpPr>
        <p:spPr>
          <a:xfrm>
            <a:off x="107950" y="142875"/>
            <a:ext cx="8915400" cy="457200"/>
          </a:xfrm>
        </p:spPr>
        <p:txBody>
          <a:bodyPr/>
          <a:lstStyle/>
          <a:p>
            <a:r>
              <a:rPr lang="fr-FR" dirty="0"/>
              <a:t>Cas d’utilisation, enchaînements et scénarios</a:t>
            </a:r>
            <a:endParaRPr lang="fr-FR" sz="2000" i="1" dirty="0"/>
          </a:p>
        </p:txBody>
      </p:sp>
      <p:sp>
        <p:nvSpPr>
          <p:cNvPr id="80901" name="Rectangle 5"/>
          <p:cNvSpPr>
            <a:spLocks noGrp="1" noChangeArrowheads="1"/>
          </p:cNvSpPr>
          <p:nvPr>
            <p:ph type="body" idx="1"/>
          </p:nvPr>
        </p:nvSpPr>
        <p:spPr>
          <a:xfrm>
            <a:off x="20763" y="728056"/>
            <a:ext cx="9089371" cy="5780044"/>
          </a:xfrm>
        </p:spPr>
        <p:txBody>
          <a:bodyPr wrap="square">
            <a:spAutoFit/>
          </a:bodyPr>
          <a:lstStyle/>
          <a:p>
            <a:r>
              <a:rPr lang="fr-FR" sz="2800" b="1" dirty="0"/>
              <a:t>Cas d’utilisation </a:t>
            </a:r>
            <a:r>
              <a:rPr lang="fr-FR" sz="2800" dirty="0"/>
              <a:t>: représente un cas en général, une représentation générale et synthétique d’un ensemble de scénarios similaires décrits sous la forme d’enchaînements</a:t>
            </a:r>
            <a:endParaRPr lang="fr-FR" dirty="0"/>
          </a:p>
          <a:p>
            <a:pPr marL="661988" lvl="1" indent="11113">
              <a:buFontTx/>
              <a:buNone/>
            </a:pPr>
            <a:r>
              <a:rPr lang="fr-FR" sz="2400" i="1" u="sng" dirty="0"/>
              <a:t>Exemple</a:t>
            </a:r>
            <a:r>
              <a:rPr lang="fr-FR" sz="2400" i="1" dirty="0"/>
              <a:t> : un joueur  joue un coup en lançant 2 dés</a:t>
            </a:r>
          </a:p>
          <a:p>
            <a:pPr marL="457200" indent="-457200"/>
            <a:r>
              <a:rPr lang="fr-FR" altLang="fr-FR" sz="2800" b="1" dirty="0"/>
              <a:t>Enchainement </a:t>
            </a:r>
            <a:r>
              <a:rPr lang="fr-FR" altLang="fr-FR" sz="2800" dirty="0"/>
              <a:t>: succession d’étapes qui se réalisent lorsqu’un acteur déclenche un cas d’utilisation.</a:t>
            </a:r>
          </a:p>
          <a:p>
            <a:pPr marL="661988" lvl="1" indent="11113">
              <a:buNone/>
            </a:pPr>
            <a:r>
              <a:rPr lang="fr-FR" sz="2400" i="1" u="sng" dirty="0"/>
              <a:t>Exemple</a:t>
            </a:r>
            <a:r>
              <a:rPr lang="fr-FR" sz="2400" i="1" dirty="0"/>
              <a:t> : un joueur joue un coup, les 2 dés ont une valeur identique, le joueur peut ensuite rejouer un autre coup</a:t>
            </a:r>
          </a:p>
          <a:p>
            <a:r>
              <a:rPr lang="fr-FR" sz="2800" b="1" dirty="0"/>
              <a:t>Scénario</a:t>
            </a:r>
            <a:r>
              <a:rPr lang="fr-FR" sz="2800" dirty="0"/>
              <a:t> : exécution d’un ou plusieurs enchaînements, joignant le début du cas d’utilisation à une fin normale ou non.</a:t>
            </a:r>
          </a:p>
          <a:p>
            <a:pPr marL="661988" lvl="1" indent="11113">
              <a:buFontTx/>
              <a:buNone/>
            </a:pPr>
            <a:r>
              <a:rPr lang="fr-FR" sz="2400" i="1" u="sng" dirty="0"/>
              <a:t>Exemple</a:t>
            </a:r>
            <a:r>
              <a:rPr lang="fr-FR" sz="2400" i="1" dirty="0"/>
              <a:t> : le joueur Pierre joue : il obtient 7 avec les dés, se déplace rue de Belleville et achète la propriété</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8089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EBF604E3-EE95-4FB1-89BD-B2DC85CC0226}" type="slidenum">
              <a:rPr lang="fr-FR" sz="1400">
                <a:solidFill>
                  <a:srgbClr val="000099"/>
                </a:solidFill>
              </a:rPr>
              <a:pPr/>
              <a:t>85</a:t>
            </a:fld>
            <a:r>
              <a:rPr lang="fr-FR" sz="1400" dirty="0">
                <a:solidFill>
                  <a:srgbClr val="000099"/>
                </a:solidFill>
              </a:rPr>
              <a:t>)</a:t>
            </a:r>
          </a:p>
        </p:txBody>
      </p:sp>
      <p:sp>
        <p:nvSpPr>
          <p:cNvPr id="80900" name="Rectangle 4"/>
          <p:cNvSpPr>
            <a:spLocks noGrp="1" noChangeArrowheads="1"/>
          </p:cNvSpPr>
          <p:nvPr>
            <p:ph type="title"/>
          </p:nvPr>
        </p:nvSpPr>
        <p:spPr>
          <a:xfrm>
            <a:off x="107950" y="142875"/>
            <a:ext cx="8915400" cy="457200"/>
          </a:xfrm>
        </p:spPr>
        <p:txBody>
          <a:bodyPr/>
          <a:lstStyle/>
          <a:p>
            <a:r>
              <a:rPr lang="fr-FR"/>
              <a:t>Cas d’utilisation vs scénario</a:t>
            </a:r>
            <a:endParaRPr lang="fr-FR" sz="2000" i="1"/>
          </a:p>
        </p:txBody>
      </p:sp>
      <p:sp>
        <p:nvSpPr>
          <p:cNvPr id="80901" name="Rectangle 5"/>
          <p:cNvSpPr>
            <a:spLocks noGrp="1" noChangeArrowheads="1"/>
          </p:cNvSpPr>
          <p:nvPr>
            <p:ph type="body" idx="1"/>
          </p:nvPr>
        </p:nvSpPr>
        <p:spPr>
          <a:xfrm>
            <a:off x="23097" y="712290"/>
            <a:ext cx="9000253" cy="3305520"/>
          </a:xfrm>
        </p:spPr>
        <p:txBody>
          <a:bodyPr wrap="square">
            <a:spAutoFit/>
          </a:bodyPr>
          <a:lstStyle/>
          <a:p>
            <a:r>
              <a:rPr lang="fr-FR" altLang="fr-FR" sz="2800" dirty="0"/>
              <a:t>Un cas d’utilisation contient en général plusieurs enchainements.</a:t>
            </a:r>
          </a:p>
          <a:p>
            <a:r>
              <a:rPr lang="fr-FR" altLang="fr-FR" sz="2800" dirty="0"/>
              <a:t>Pour décrire lisiblement un cas d’utilisation, on distinguera les trois types d’enchaînements :</a:t>
            </a:r>
          </a:p>
          <a:p>
            <a:pPr lvl="1"/>
            <a:r>
              <a:rPr lang="fr-FR" altLang="fr-FR" sz="2400" dirty="0"/>
              <a:t>Nominal : déroulement normal du cas</a:t>
            </a:r>
          </a:p>
          <a:p>
            <a:pPr lvl="1"/>
            <a:r>
              <a:rPr lang="fr-FR" altLang="fr-FR" sz="2400" dirty="0"/>
              <a:t>Alternatif : embranchements dans la séquence nominale</a:t>
            </a:r>
          </a:p>
          <a:p>
            <a:pPr lvl="1"/>
            <a:r>
              <a:rPr lang="fr-FR" altLang="fr-FR" sz="2400" dirty="0"/>
              <a:t>Exception : interviennent quand une erreur se produit</a:t>
            </a:r>
            <a:endParaRPr lang="fr-FR" altLang="fr-FR" sz="1600" dirty="0"/>
          </a:p>
        </p:txBody>
      </p:sp>
      <p:pic>
        <p:nvPicPr>
          <p:cNvPr id="2" name="Image 1">
            <a:extLst>
              <a:ext uri="{FF2B5EF4-FFF2-40B4-BE49-F238E27FC236}">
                <a16:creationId xmlns:a16="http://schemas.microsoft.com/office/drawing/2014/main" id="{85B2B73A-1861-4A4B-B4D0-DF96E878D502}"/>
              </a:ext>
            </a:extLst>
          </p:cNvPr>
          <p:cNvPicPr>
            <a:picLocks noChangeAspect="1"/>
          </p:cNvPicPr>
          <p:nvPr/>
        </p:nvPicPr>
        <p:blipFill>
          <a:blip r:embed="rId3"/>
          <a:stretch>
            <a:fillRect/>
          </a:stretch>
        </p:blipFill>
        <p:spPr>
          <a:xfrm>
            <a:off x="158749" y="3967011"/>
            <a:ext cx="8917780" cy="2535390"/>
          </a:xfrm>
          <a:prstGeom prst="rect">
            <a:avLst/>
          </a:prstGeom>
        </p:spPr>
      </p:pic>
    </p:spTree>
    <p:extLst>
      <p:ext uri="{BB962C8B-B14F-4D97-AF65-F5344CB8AC3E}">
        <p14:creationId xmlns:p14="http://schemas.microsoft.com/office/powerpoint/2010/main" val="1587853987"/>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8089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EBF604E3-EE95-4FB1-89BD-B2DC85CC0226}" type="slidenum">
              <a:rPr lang="fr-FR" sz="1400">
                <a:solidFill>
                  <a:srgbClr val="000099"/>
                </a:solidFill>
              </a:rPr>
              <a:pPr/>
              <a:t>86</a:t>
            </a:fld>
            <a:r>
              <a:rPr lang="fr-FR" sz="1400" dirty="0">
                <a:solidFill>
                  <a:srgbClr val="000099"/>
                </a:solidFill>
              </a:rPr>
              <a:t>)</a:t>
            </a:r>
          </a:p>
        </p:txBody>
      </p:sp>
      <p:sp>
        <p:nvSpPr>
          <p:cNvPr id="80900" name="Rectangle 4"/>
          <p:cNvSpPr>
            <a:spLocks noGrp="1" noChangeArrowheads="1"/>
          </p:cNvSpPr>
          <p:nvPr>
            <p:ph type="title"/>
          </p:nvPr>
        </p:nvSpPr>
        <p:spPr>
          <a:xfrm>
            <a:off x="107950" y="142875"/>
            <a:ext cx="8915400" cy="457200"/>
          </a:xfrm>
        </p:spPr>
        <p:txBody>
          <a:bodyPr/>
          <a:lstStyle/>
          <a:p>
            <a:r>
              <a:rPr lang="fr-FR" dirty="0"/>
              <a:t>Pré et post conditions</a:t>
            </a:r>
            <a:endParaRPr lang="fr-FR" sz="2000" i="1" dirty="0"/>
          </a:p>
        </p:txBody>
      </p:sp>
      <p:sp>
        <p:nvSpPr>
          <p:cNvPr id="80901" name="Rectangle 5"/>
          <p:cNvSpPr>
            <a:spLocks noGrp="1" noChangeArrowheads="1"/>
          </p:cNvSpPr>
          <p:nvPr>
            <p:ph type="body" idx="1"/>
          </p:nvPr>
        </p:nvSpPr>
        <p:spPr>
          <a:xfrm>
            <a:off x="23097" y="712290"/>
            <a:ext cx="9000253" cy="5201424"/>
          </a:xfrm>
        </p:spPr>
        <p:txBody>
          <a:bodyPr wrap="square">
            <a:spAutoFit/>
          </a:bodyPr>
          <a:lstStyle/>
          <a:p>
            <a:r>
              <a:rPr lang="fr-FR" altLang="fr-FR" sz="2800" dirty="0" err="1"/>
              <a:t>Pré-conditions</a:t>
            </a:r>
            <a:r>
              <a:rPr lang="fr-FR" altLang="fr-FR" sz="2800" dirty="0"/>
              <a:t> : conditions obligatoires pour jouer un enchaînement du cas d’utilisation.</a:t>
            </a:r>
          </a:p>
          <a:p>
            <a:r>
              <a:rPr lang="fr-FR" altLang="fr-FR" sz="2800" dirty="0"/>
              <a:t>Exemple : l’enchaînement « Faire un virement bancaire » a pour </a:t>
            </a:r>
            <a:r>
              <a:rPr lang="fr-FR" altLang="fr-FR" sz="2800" dirty="0" err="1"/>
              <a:t>pré-condition</a:t>
            </a:r>
            <a:r>
              <a:rPr lang="fr-FR" altLang="fr-FR" sz="2800" dirty="0"/>
              <a:t> : l’acteur doit être authentifié</a:t>
            </a:r>
          </a:p>
          <a:p>
            <a:endParaRPr lang="fr-FR" altLang="fr-FR" sz="2800" dirty="0"/>
          </a:p>
          <a:p>
            <a:r>
              <a:rPr lang="fr-FR" altLang="fr-FR" sz="2800" dirty="0" err="1"/>
              <a:t>Post-conditions</a:t>
            </a:r>
            <a:r>
              <a:rPr lang="fr-FR" altLang="fr-FR" sz="2800" dirty="0"/>
              <a:t> : changement intervenu dans le système considéré entre le début et la fin d’un enchaînement.</a:t>
            </a:r>
          </a:p>
          <a:p>
            <a:r>
              <a:rPr lang="fr-FR" altLang="fr-FR" sz="2800" dirty="0"/>
              <a:t>Exemple : l’enchaînement « Faire une demande de prêt » a deux </a:t>
            </a:r>
            <a:r>
              <a:rPr lang="fr-FR" altLang="fr-FR" sz="2800" dirty="0" err="1"/>
              <a:t>post-conditions</a:t>
            </a:r>
            <a:r>
              <a:rPr lang="fr-FR" altLang="fr-FR" sz="2800" dirty="0"/>
              <a:t> :</a:t>
            </a:r>
          </a:p>
          <a:p>
            <a:pPr lvl="1"/>
            <a:r>
              <a:rPr lang="fr-FR" altLang="fr-FR" sz="2400" dirty="0"/>
              <a:t>La création dans le système d’un nouveau dossier de prêt,</a:t>
            </a:r>
          </a:p>
          <a:p>
            <a:pPr lvl="1"/>
            <a:r>
              <a:rPr lang="fr-FR" altLang="fr-FR" sz="2400" dirty="0"/>
              <a:t>L’envoi d’un mail de confirmation au client.</a:t>
            </a:r>
            <a:endParaRPr lang="fr-FR" altLang="fr-FR" sz="1200" dirty="0"/>
          </a:p>
        </p:txBody>
      </p:sp>
    </p:spTree>
    <p:extLst>
      <p:ext uri="{BB962C8B-B14F-4D97-AF65-F5344CB8AC3E}">
        <p14:creationId xmlns:p14="http://schemas.microsoft.com/office/powerpoint/2010/main" val="365262141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81923"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B506E6D0-F490-4300-8ABA-1AB095D4DA07}" type="slidenum">
              <a:rPr lang="fr-FR" sz="1400">
                <a:solidFill>
                  <a:srgbClr val="000099"/>
                </a:solidFill>
              </a:rPr>
              <a:pPr/>
              <a:t>87</a:t>
            </a:fld>
            <a:r>
              <a:rPr lang="fr-FR" sz="1400" dirty="0">
                <a:solidFill>
                  <a:srgbClr val="000099"/>
                </a:solidFill>
              </a:rPr>
              <a:t>)</a:t>
            </a:r>
          </a:p>
        </p:txBody>
      </p:sp>
      <p:sp>
        <p:nvSpPr>
          <p:cNvPr id="81924" name="Rectangle 4"/>
          <p:cNvSpPr>
            <a:spLocks noGrp="1" noChangeArrowheads="1"/>
          </p:cNvSpPr>
          <p:nvPr>
            <p:ph type="title"/>
          </p:nvPr>
        </p:nvSpPr>
        <p:spPr/>
        <p:txBody>
          <a:bodyPr/>
          <a:lstStyle/>
          <a:p>
            <a:r>
              <a:rPr lang="fr-FR" dirty="0"/>
              <a:t>Intérêt des cas d’utilisation</a:t>
            </a:r>
          </a:p>
        </p:txBody>
      </p:sp>
      <p:sp>
        <p:nvSpPr>
          <p:cNvPr id="81925" name="Rectangle 5"/>
          <p:cNvSpPr>
            <a:spLocks noGrp="1" noChangeArrowheads="1"/>
          </p:cNvSpPr>
          <p:nvPr>
            <p:ph type="body" idx="1"/>
          </p:nvPr>
        </p:nvSpPr>
        <p:spPr>
          <a:xfrm>
            <a:off x="114300" y="788988"/>
            <a:ext cx="8864600" cy="5218112"/>
          </a:xfrm>
          <a:noFill/>
        </p:spPr>
        <p:txBody>
          <a:bodyPr>
            <a:spAutoFit/>
          </a:bodyPr>
          <a:lstStyle/>
          <a:p>
            <a:r>
              <a:rPr lang="fr-FR" sz="2800" dirty="0"/>
              <a:t>Un moyen de déterminer le </a:t>
            </a:r>
            <a:r>
              <a:rPr lang="fr-FR" sz="2800" b="1" dirty="0"/>
              <a:t>but</a:t>
            </a:r>
            <a:r>
              <a:rPr lang="fr-FR" sz="2800" dirty="0"/>
              <a:t> et le </a:t>
            </a:r>
            <a:r>
              <a:rPr lang="fr-FR" sz="2800" b="1" dirty="0"/>
              <a:t>périmètre</a:t>
            </a:r>
            <a:r>
              <a:rPr lang="fr-FR" sz="2800" dirty="0"/>
              <a:t> d’un système</a:t>
            </a:r>
          </a:p>
          <a:p>
            <a:r>
              <a:rPr lang="fr-FR" sz="2800" dirty="0"/>
              <a:t>Utilisé par les utilisateurs finaux pour exprimer leur attentes et leur besoins </a:t>
            </a:r>
            <a:r>
              <a:rPr lang="fr-FR" sz="2800" dirty="0">
                <a:sym typeface="Wingdings" panose="05000000000000000000" pitchFamily="2" charset="2"/>
              </a:rPr>
              <a:t></a:t>
            </a:r>
            <a:r>
              <a:rPr lang="fr-FR" sz="2800" dirty="0"/>
              <a:t> permet d’impliquer les utilisateurs dès les premiers stades  du développement</a:t>
            </a:r>
          </a:p>
          <a:p>
            <a:r>
              <a:rPr lang="fr-FR" sz="2800" dirty="0"/>
              <a:t>Support de communication entre les équipes et les clients</a:t>
            </a:r>
          </a:p>
          <a:p>
            <a:r>
              <a:rPr lang="fr-FR" sz="2800" dirty="0"/>
              <a:t>Découpage du système global en grandes tâches qui pourront être réparties entre les équipes de développement</a:t>
            </a:r>
          </a:p>
          <a:p>
            <a:pPr lvl="1"/>
            <a:r>
              <a:rPr lang="fr-FR" sz="2400" dirty="0"/>
              <a:t>Permet de concevoir les Interfaces Homme-Machine</a:t>
            </a:r>
          </a:p>
          <a:p>
            <a:pPr lvl="1"/>
            <a:r>
              <a:rPr lang="fr-FR" sz="2400" dirty="0"/>
              <a:t>Constitue une base pour les tests fonctionnels</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82947"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0720D65D-4EE8-495B-8F18-9542ED724A8A}" type="slidenum">
              <a:rPr lang="fr-FR" sz="1400">
                <a:solidFill>
                  <a:srgbClr val="000099"/>
                </a:solidFill>
              </a:rPr>
              <a:pPr/>
              <a:t>88</a:t>
            </a:fld>
            <a:r>
              <a:rPr lang="fr-FR" sz="1400" dirty="0">
                <a:solidFill>
                  <a:srgbClr val="000099"/>
                </a:solidFill>
              </a:rPr>
              <a:t>)</a:t>
            </a:r>
          </a:p>
        </p:txBody>
      </p:sp>
      <p:sp>
        <p:nvSpPr>
          <p:cNvPr id="82948" name="Rectangle 2"/>
          <p:cNvSpPr>
            <a:spLocks noGrp="1" noChangeArrowheads="1"/>
          </p:cNvSpPr>
          <p:nvPr>
            <p:ph type="title"/>
          </p:nvPr>
        </p:nvSpPr>
        <p:spPr>
          <a:xfrm>
            <a:off x="107950" y="146050"/>
            <a:ext cx="8915400" cy="457200"/>
          </a:xfrm>
          <a:noFill/>
        </p:spPr>
        <p:txBody>
          <a:bodyPr lIns="92075" tIns="46038" rIns="92075" bIns="46038"/>
          <a:lstStyle/>
          <a:p>
            <a:r>
              <a:rPr lang="fr-FR"/>
              <a:t>Exemple de diagramme de cas d’utilisation</a:t>
            </a:r>
            <a:endParaRPr lang="fr-FR" sz="2000" i="1"/>
          </a:p>
        </p:txBody>
      </p:sp>
      <p:pic>
        <p:nvPicPr>
          <p:cNvPr id="829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3" y="1690688"/>
            <a:ext cx="8535987" cy="435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8397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4D5E7F0C-57CD-409E-AF32-8CFB13333981}" type="slidenum">
              <a:rPr lang="fr-FR" sz="1400">
                <a:solidFill>
                  <a:srgbClr val="000099"/>
                </a:solidFill>
              </a:rPr>
              <a:pPr/>
              <a:t>89</a:t>
            </a:fld>
            <a:r>
              <a:rPr lang="fr-FR" sz="1400" dirty="0">
                <a:solidFill>
                  <a:srgbClr val="000099"/>
                </a:solidFill>
              </a:rPr>
              <a:t>)</a:t>
            </a:r>
          </a:p>
        </p:txBody>
      </p:sp>
      <p:sp>
        <p:nvSpPr>
          <p:cNvPr id="83972" name="Rectangle 2"/>
          <p:cNvSpPr>
            <a:spLocks noGrp="1" noChangeArrowheads="1"/>
          </p:cNvSpPr>
          <p:nvPr>
            <p:ph type="title"/>
          </p:nvPr>
        </p:nvSpPr>
        <p:spPr>
          <a:xfrm>
            <a:off x="107950" y="157163"/>
            <a:ext cx="8915400" cy="457200"/>
          </a:xfrm>
        </p:spPr>
        <p:txBody>
          <a:bodyPr/>
          <a:lstStyle/>
          <a:p>
            <a:r>
              <a:rPr lang="fr-FR" dirty="0"/>
              <a:t>Relations entre cas d’utilisation</a:t>
            </a:r>
          </a:p>
        </p:txBody>
      </p:sp>
      <p:sp>
        <p:nvSpPr>
          <p:cNvPr id="83973" name="Rectangle 3"/>
          <p:cNvSpPr>
            <a:spLocks noGrp="1" noChangeArrowheads="1"/>
          </p:cNvSpPr>
          <p:nvPr>
            <p:ph type="body" idx="1"/>
          </p:nvPr>
        </p:nvSpPr>
        <p:spPr>
          <a:xfrm>
            <a:off x="110069" y="944565"/>
            <a:ext cx="8783638" cy="4692650"/>
          </a:xfrm>
        </p:spPr>
        <p:txBody>
          <a:bodyPr/>
          <a:lstStyle/>
          <a:p>
            <a:r>
              <a:rPr lang="fr-FR" dirty="0"/>
              <a:t>UML définit trois types de relations standardisées entre cas d’utilisation :</a:t>
            </a:r>
          </a:p>
          <a:p>
            <a:pPr lvl="1"/>
            <a:r>
              <a:rPr lang="fr-FR" dirty="0"/>
              <a:t>une relation d’inclusion, </a:t>
            </a:r>
          </a:p>
          <a:p>
            <a:pPr lvl="1"/>
            <a:r>
              <a:rPr lang="fr-FR" dirty="0"/>
              <a:t>une relation d’extension, </a:t>
            </a:r>
          </a:p>
          <a:p>
            <a:pPr lvl="1"/>
            <a:r>
              <a:rPr lang="fr-FR" dirty="0"/>
              <a:t>une relation de généralisation/spécialisation.</a:t>
            </a:r>
          </a:p>
          <a:p>
            <a:endParaRPr lang="fr-FR" dirty="0"/>
          </a:p>
          <a:p>
            <a:r>
              <a:rPr lang="fr-FR" dirty="0"/>
              <a:t>On peut également généraliser les acteurs</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pied de page 3"/>
          <p:cNvSpPr>
            <a:spLocks noGrp="1"/>
          </p:cNvSpPr>
          <p:nvPr>
            <p:ph type="ftr" sz="quarter" idx="10"/>
          </p:nvPr>
        </p:nvSpPr>
        <p:spPr>
          <a:xfrm>
            <a:off x="0" y="6553200"/>
            <a:ext cx="5181600" cy="27305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10243" name="Espace réservé du numéro de diapositive 4"/>
          <p:cNvSpPr>
            <a:spLocks noGrp="1"/>
          </p:cNvSpPr>
          <p:nvPr>
            <p:ph type="sldNum" sz="quarter" idx="11"/>
          </p:nvPr>
        </p:nvSpPr>
        <p:spPr>
          <a:xfrm>
            <a:off x="5786438" y="6538686"/>
            <a:ext cx="3124200" cy="257175"/>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C9382BF7-BC3A-44D3-8F04-E37BA4188844}" type="slidenum">
              <a:rPr lang="fr-FR" sz="1400">
                <a:solidFill>
                  <a:srgbClr val="000099"/>
                </a:solidFill>
              </a:rPr>
              <a:pPr/>
              <a:t>9</a:t>
            </a:fld>
            <a:r>
              <a:rPr lang="fr-FR" sz="1400" dirty="0">
                <a:solidFill>
                  <a:srgbClr val="000099"/>
                </a:solidFill>
              </a:rPr>
              <a:t>)</a:t>
            </a:r>
          </a:p>
        </p:txBody>
      </p:sp>
      <p:sp>
        <p:nvSpPr>
          <p:cNvPr id="10244" name="Rectangle 2"/>
          <p:cNvSpPr>
            <a:spLocks noChangeArrowheads="1"/>
          </p:cNvSpPr>
          <p:nvPr/>
        </p:nvSpPr>
        <p:spPr bwMode="auto">
          <a:xfrm>
            <a:off x="44925" y="4800600"/>
            <a:ext cx="1333500" cy="373063"/>
          </a:xfrm>
          <a:prstGeom prst="rect">
            <a:avLst/>
          </a:prstGeom>
          <a:solidFill>
            <a:srgbClr val="FFFF99"/>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99"/>
            </a:extrusionClr>
            <a:contourClr>
              <a:srgbClr val="FFFF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flatTx/>
          </a:bodyPr>
          <a:lstStyle>
            <a:lvl1pPr defTabSz="817563">
              <a:defRPr sz="2400">
                <a:solidFill>
                  <a:schemeClr val="tx1"/>
                </a:solidFill>
                <a:latin typeface="Times New Roman" panose="02020603050405020304" pitchFamily="18" charset="0"/>
              </a:defRPr>
            </a:lvl1pPr>
            <a:lvl2pPr marL="742950" indent="-285750" defTabSz="817563">
              <a:defRPr sz="2400">
                <a:solidFill>
                  <a:schemeClr val="tx1"/>
                </a:solidFill>
                <a:latin typeface="Times New Roman" panose="02020603050405020304" pitchFamily="18" charset="0"/>
              </a:defRPr>
            </a:lvl2pPr>
            <a:lvl3pPr marL="1143000" indent="-228600" defTabSz="817563">
              <a:defRPr sz="2400">
                <a:solidFill>
                  <a:schemeClr val="tx1"/>
                </a:solidFill>
                <a:latin typeface="Times New Roman" panose="02020603050405020304" pitchFamily="18" charset="0"/>
              </a:defRPr>
            </a:lvl3pPr>
            <a:lvl4pPr marL="1600200" indent="-228600" defTabSz="817563">
              <a:defRPr sz="2400">
                <a:solidFill>
                  <a:schemeClr val="tx1"/>
                </a:solidFill>
                <a:latin typeface="Times New Roman" panose="02020603050405020304" pitchFamily="18" charset="0"/>
              </a:defRPr>
            </a:lvl4pPr>
            <a:lvl5pPr marL="2057400" indent="-228600" defTabSz="817563">
              <a:defRPr sz="2400">
                <a:solidFill>
                  <a:schemeClr val="tx1"/>
                </a:solidFill>
                <a:latin typeface="Times New Roman" panose="02020603050405020304" pitchFamily="18" charset="0"/>
              </a:defRPr>
            </a:lvl5pPr>
            <a:lvl6pPr marL="2514600" indent="-228600" defTabSz="8175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175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175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1756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sz="1400" b="1">
                <a:solidFill>
                  <a:schemeClr val="bg2"/>
                </a:solidFill>
                <a:latin typeface="Helvetica-Narrow" pitchFamily="34" charset="0"/>
              </a:rPr>
              <a:t>Booch</a:t>
            </a:r>
          </a:p>
        </p:txBody>
      </p:sp>
      <p:sp>
        <p:nvSpPr>
          <p:cNvPr id="1117187" name="Rectangle 3"/>
          <p:cNvSpPr>
            <a:spLocks noChangeArrowheads="1"/>
          </p:cNvSpPr>
          <p:nvPr/>
        </p:nvSpPr>
        <p:spPr bwMode="auto">
          <a:xfrm>
            <a:off x="1949925" y="4572000"/>
            <a:ext cx="1209675" cy="373063"/>
          </a:xfrm>
          <a:prstGeom prst="rect">
            <a:avLst/>
          </a:prstGeom>
          <a:solidFill>
            <a:srgbClr val="66FF66"/>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66FF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flatTx/>
          </a:bodyPr>
          <a:lstStyle/>
          <a:p>
            <a:pPr algn="ctr" defTabSz="817563">
              <a:defRPr/>
            </a:pPr>
            <a:r>
              <a:rPr lang="en-US" sz="1000" b="1">
                <a:solidFill>
                  <a:schemeClr val="bg2"/>
                </a:solidFill>
                <a:effectLst>
                  <a:outerShdw blurRad="38100" dist="38100" dir="2700000" algn="tl">
                    <a:srgbClr val="000000"/>
                  </a:outerShdw>
                </a:effectLst>
                <a:latin typeface="Helvetica-Narrow" pitchFamily="34" charset="0"/>
              </a:rPr>
              <a:t>Unified Method</a:t>
            </a:r>
          </a:p>
          <a:p>
            <a:pPr algn="ctr" defTabSz="817563">
              <a:defRPr/>
            </a:pPr>
            <a:r>
              <a:rPr lang="en-US" sz="900" b="1">
                <a:solidFill>
                  <a:schemeClr val="bg2"/>
                </a:solidFill>
                <a:latin typeface="Helvetica-Narrow" pitchFamily="34" charset="0"/>
              </a:rPr>
              <a:t>0.8</a:t>
            </a:r>
          </a:p>
        </p:txBody>
      </p:sp>
      <p:grpSp>
        <p:nvGrpSpPr>
          <p:cNvPr id="10246" name="Group 4"/>
          <p:cNvGrpSpPr>
            <a:grpSpLocks/>
          </p:cNvGrpSpPr>
          <p:nvPr/>
        </p:nvGrpSpPr>
        <p:grpSpPr bwMode="auto">
          <a:xfrm>
            <a:off x="358775" y="3394075"/>
            <a:ext cx="1314450" cy="290513"/>
            <a:chOff x="209" y="3639"/>
            <a:chExt cx="1086" cy="309"/>
          </a:xfrm>
        </p:grpSpPr>
        <p:sp>
          <p:nvSpPr>
            <p:cNvPr id="10301" name="Rectangle 5"/>
            <p:cNvSpPr>
              <a:spLocks noChangeArrowheads="1"/>
            </p:cNvSpPr>
            <p:nvPr/>
          </p:nvSpPr>
          <p:spPr bwMode="auto">
            <a:xfrm>
              <a:off x="209" y="3639"/>
              <a:ext cx="1086" cy="249"/>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0302" name="Text Box 6"/>
            <p:cNvSpPr txBox="1">
              <a:spLocks noChangeArrowheads="1"/>
            </p:cNvSpPr>
            <p:nvPr/>
          </p:nvSpPr>
          <p:spPr bwMode="auto">
            <a:xfrm>
              <a:off x="297" y="3667"/>
              <a:ext cx="962"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1706" tIns="40853" rIns="81706" bIns="40853">
              <a:spAutoFit/>
            </a:bodyPr>
            <a:lstStyle>
              <a:lvl1pPr defTabSz="681038">
                <a:defRPr sz="2400">
                  <a:solidFill>
                    <a:schemeClr val="tx1"/>
                  </a:solidFill>
                  <a:latin typeface="Times New Roman" panose="02020603050405020304" pitchFamily="18" charset="0"/>
                </a:defRPr>
              </a:lvl1pPr>
              <a:lvl2pPr marL="742950" indent="-285750" defTabSz="681038">
                <a:defRPr sz="2400">
                  <a:solidFill>
                    <a:schemeClr val="tx1"/>
                  </a:solidFill>
                  <a:latin typeface="Times New Roman" panose="02020603050405020304" pitchFamily="18" charset="0"/>
                </a:defRPr>
              </a:lvl2pPr>
              <a:lvl3pPr marL="1143000" indent="-228600" defTabSz="681038">
                <a:defRPr sz="2400">
                  <a:solidFill>
                    <a:schemeClr val="tx1"/>
                  </a:solidFill>
                  <a:latin typeface="Times New Roman" panose="02020603050405020304" pitchFamily="18" charset="0"/>
                </a:defRPr>
              </a:lvl3pPr>
              <a:lvl4pPr marL="1600200" indent="-228600" defTabSz="681038">
                <a:defRPr sz="2400">
                  <a:solidFill>
                    <a:schemeClr val="tx1"/>
                  </a:solidFill>
                  <a:latin typeface="Times New Roman" panose="02020603050405020304" pitchFamily="18" charset="0"/>
                </a:defRPr>
              </a:lvl4pPr>
              <a:lvl5pPr marL="2057400" indent="-228600" defTabSz="681038">
                <a:defRPr sz="2400">
                  <a:solidFill>
                    <a:schemeClr val="tx1"/>
                  </a:solidFill>
                  <a:latin typeface="Times New Roman" panose="02020603050405020304" pitchFamily="18" charset="0"/>
                </a:defRPr>
              </a:lvl5pPr>
              <a:lvl6pPr marL="2514600" indent="-228600" defTabSz="68103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8103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8103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81038"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sz="1200" b="1">
                  <a:solidFill>
                    <a:schemeClr val="bg2"/>
                  </a:solidFill>
                  <a:latin typeface="Arial" panose="020B0604020202020204" pitchFamily="34" charset="0"/>
                </a:rPr>
                <a:t>etc...</a:t>
              </a:r>
            </a:p>
          </p:txBody>
        </p:sp>
      </p:grpSp>
      <p:sp>
        <p:nvSpPr>
          <p:cNvPr id="10247" name="Rectangle 7"/>
          <p:cNvSpPr>
            <a:spLocks noGrp="1" noChangeArrowheads="1"/>
          </p:cNvSpPr>
          <p:nvPr>
            <p:ph type="body" idx="1"/>
          </p:nvPr>
        </p:nvSpPr>
        <p:spPr>
          <a:xfrm>
            <a:off x="2067154" y="937084"/>
            <a:ext cx="6832600" cy="1815882"/>
          </a:xfrm>
          <a:noFill/>
        </p:spPr>
        <p:txBody>
          <a:bodyPr>
            <a:spAutoFit/>
          </a:bodyPr>
          <a:lstStyle/>
          <a:p>
            <a:pPr marL="38100" indent="-38100">
              <a:lnSpc>
                <a:spcPct val="90000"/>
              </a:lnSpc>
            </a:pPr>
            <a:r>
              <a:rPr lang="fr-FR" sz="1400" dirty="0"/>
              <a:t> Au départ, plus de 150 méthodes et langages !</a:t>
            </a:r>
          </a:p>
          <a:p>
            <a:pPr marL="38100" indent="-38100">
              <a:lnSpc>
                <a:spcPct val="90000"/>
              </a:lnSpc>
            </a:pPr>
            <a:r>
              <a:rPr lang="fr-FR" sz="1400" dirty="0"/>
              <a:t> Unification progressive de plusieurs méthodes, de remarques des utilisateurs, des partenaires</a:t>
            </a:r>
          </a:p>
          <a:p>
            <a:pPr marL="38100" indent="-38100">
              <a:lnSpc>
                <a:spcPct val="90000"/>
              </a:lnSpc>
            </a:pPr>
            <a:r>
              <a:rPr lang="fr-FR" sz="1400" dirty="0"/>
              <a:t> 1989 : création de l’</a:t>
            </a:r>
            <a:r>
              <a:rPr lang="fr-FR" sz="1400" b="1" dirty="0"/>
              <a:t>OMG</a:t>
            </a:r>
            <a:r>
              <a:rPr lang="fr-FR" sz="1400" dirty="0"/>
              <a:t> (Object Management Group)</a:t>
            </a:r>
          </a:p>
          <a:p>
            <a:pPr marL="38100" indent="-38100">
              <a:lnSpc>
                <a:spcPct val="90000"/>
              </a:lnSpc>
              <a:buFont typeface="Symbol" panose="05050102010706020507" pitchFamily="18" charset="2"/>
              <a:buNone/>
            </a:pPr>
            <a:r>
              <a:rPr lang="fr-FR" sz="1400" dirty="0"/>
              <a:t>Groupe créé à l’initiative de grandes sociétés informatiques américaines afin de normaliser les systèmes à objets. Première réalisation de l’OMG : CORBA</a:t>
            </a:r>
            <a:r>
              <a:rPr lang="fr-FR" sz="1400" dirty="0" smtClean="0"/>
              <a:t>.</a:t>
            </a:r>
          </a:p>
          <a:p>
            <a:pPr marL="38100" indent="-38100">
              <a:lnSpc>
                <a:spcPct val="90000"/>
              </a:lnSpc>
              <a:buNone/>
            </a:pPr>
            <a:r>
              <a:rPr lang="fr-FR" sz="1400" i="1" dirty="0"/>
              <a:t>Rational</a:t>
            </a:r>
            <a:r>
              <a:rPr lang="fr-FR" sz="1400" dirty="0"/>
              <a:t> a été un membre actif du noyau d'entreprises qui ont soumis </a:t>
            </a:r>
            <a:r>
              <a:rPr lang="fr-FR" sz="1400" i="1" dirty="0"/>
              <a:t>UML</a:t>
            </a:r>
            <a:r>
              <a:rPr lang="fr-FR" sz="1400" dirty="0"/>
              <a:t> à l'</a:t>
            </a:r>
            <a:r>
              <a:rPr lang="fr-FR" sz="1400" i="1" dirty="0"/>
              <a:t>OMG</a:t>
            </a:r>
            <a:r>
              <a:rPr lang="fr-FR" sz="1400" dirty="0"/>
              <a:t>, anime des groupes d'utilisateurs et participe aux organismes de révision d'</a:t>
            </a:r>
            <a:r>
              <a:rPr lang="fr-FR" sz="1400" i="1" dirty="0"/>
              <a:t>UML</a:t>
            </a:r>
            <a:endParaRPr lang="fr-FR" sz="1400" dirty="0"/>
          </a:p>
        </p:txBody>
      </p:sp>
      <p:grpSp>
        <p:nvGrpSpPr>
          <p:cNvPr id="10248" name="Group 8"/>
          <p:cNvGrpSpPr>
            <a:grpSpLocks/>
          </p:cNvGrpSpPr>
          <p:nvPr/>
        </p:nvGrpSpPr>
        <p:grpSpPr bwMode="auto">
          <a:xfrm>
            <a:off x="959325" y="5486400"/>
            <a:ext cx="1319213" cy="663575"/>
            <a:chOff x="2064" y="2784"/>
            <a:chExt cx="864" cy="643"/>
          </a:xfrm>
        </p:grpSpPr>
        <p:sp>
          <p:nvSpPr>
            <p:cNvPr id="10299" name="Rectangle 9"/>
            <p:cNvSpPr>
              <a:spLocks noChangeArrowheads="1"/>
            </p:cNvSpPr>
            <p:nvPr/>
          </p:nvSpPr>
          <p:spPr bwMode="auto">
            <a:xfrm>
              <a:off x="2064" y="2784"/>
              <a:ext cx="864" cy="384"/>
            </a:xfrm>
            <a:prstGeom prst="rect">
              <a:avLst/>
            </a:prstGeom>
            <a:solidFill>
              <a:srgbClr val="FFFF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flatTx/>
            </a:bodyPr>
            <a:lstStyle>
              <a:lvl1pPr defTabSz="817563">
                <a:defRPr sz="2400">
                  <a:solidFill>
                    <a:schemeClr val="tx1"/>
                  </a:solidFill>
                  <a:latin typeface="Times New Roman" panose="02020603050405020304" pitchFamily="18" charset="0"/>
                </a:defRPr>
              </a:lvl1pPr>
              <a:lvl2pPr marL="742950" indent="-285750" defTabSz="817563">
                <a:defRPr sz="2400">
                  <a:solidFill>
                    <a:schemeClr val="tx1"/>
                  </a:solidFill>
                  <a:latin typeface="Times New Roman" panose="02020603050405020304" pitchFamily="18" charset="0"/>
                </a:defRPr>
              </a:lvl2pPr>
              <a:lvl3pPr marL="1143000" indent="-228600" defTabSz="817563">
                <a:defRPr sz="2400">
                  <a:solidFill>
                    <a:schemeClr val="tx1"/>
                  </a:solidFill>
                  <a:latin typeface="Times New Roman" panose="02020603050405020304" pitchFamily="18" charset="0"/>
                </a:defRPr>
              </a:lvl3pPr>
              <a:lvl4pPr marL="1600200" indent="-228600" defTabSz="817563">
                <a:defRPr sz="2400">
                  <a:solidFill>
                    <a:schemeClr val="tx1"/>
                  </a:solidFill>
                  <a:latin typeface="Times New Roman" panose="02020603050405020304" pitchFamily="18" charset="0"/>
                </a:defRPr>
              </a:lvl4pPr>
              <a:lvl5pPr marL="2057400" indent="-228600" defTabSz="817563">
                <a:defRPr sz="2400">
                  <a:solidFill>
                    <a:schemeClr val="tx1"/>
                  </a:solidFill>
                  <a:latin typeface="Times New Roman" panose="02020603050405020304" pitchFamily="18" charset="0"/>
                </a:defRPr>
              </a:lvl5pPr>
              <a:lvl6pPr marL="2514600" indent="-228600" defTabSz="8175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175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175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1756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sz="1400" b="1">
                  <a:solidFill>
                    <a:schemeClr val="bg2"/>
                  </a:solidFill>
                  <a:latin typeface="Helvetica-Narrow" pitchFamily="34" charset="0"/>
                </a:rPr>
                <a:t>OOSE</a:t>
              </a:r>
            </a:p>
            <a:p>
              <a:pPr algn="ctr"/>
              <a:r>
                <a:rPr lang="en-US" sz="1000" b="1">
                  <a:solidFill>
                    <a:schemeClr val="bg2"/>
                  </a:solidFill>
                  <a:latin typeface="Helvetica-Narrow" pitchFamily="34" charset="0"/>
                </a:rPr>
                <a:t>(Jacobson et al.)</a:t>
              </a:r>
            </a:p>
          </p:txBody>
        </p:sp>
        <p:sp>
          <p:nvSpPr>
            <p:cNvPr id="10300" name="Text Box 10"/>
            <p:cNvSpPr txBox="1">
              <a:spLocks noChangeArrowheads="1"/>
            </p:cNvSpPr>
            <p:nvPr/>
          </p:nvSpPr>
          <p:spPr bwMode="auto">
            <a:xfrm>
              <a:off x="2363" y="3199"/>
              <a:ext cx="107"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spAutoFit/>
            </a:bodyPr>
            <a:lstStyle>
              <a:lvl1pPr defTabSz="817563">
                <a:defRPr sz="2400">
                  <a:solidFill>
                    <a:schemeClr val="tx1"/>
                  </a:solidFill>
                  <a:latin typeface="Times New Roman" panose="02020603050405020304" pitchFamily="18" charset="0"/>
                </a:defRPr>
              </a:lvl1pPr>
              <a:lvl2pPr marL="742950" indent="-285750" defTabSz="817563">
                <a:defRPr sz="2400">
                  <a:solidFill>
                    <a:schemeClr val="tx1"/>
                  </a:solidFill>
                  <a:latin typeface="Times New Roman" panose="02020603050405020304" pitchFamily="18" charset="0"/>
                </a:defRPr>
              </a:lvl2pPr>
              <a:lvl3pPr marL="1143000" indent="-228600" defTabSz="817563">
                <a:defRPr sz="2400">
                  <a:solidFill>
                    <a:schemeClr val="tx1"/>
                  </a:solidFill>
                  <a:latin typeface="Times New Roman" panose="02020603050405020304" pitchFamily="18" charset="0"/>
                </a:defRPr>
              </a:lvl3pPr>
              <a:lvl4pPr marL="1600200" indent="-228600" defTabSz="817563">
                <a:defRPr sz="2400">
                  <a:solidFill>
                    <a:schemeClr val="tx1"/>
                  </a:solidFill>
                  <a:latin typeface="Times New Roman" panose="02020603050405020304" pitchFamily="18" charset="0"/>
                </a:defRPr>
              </a:lvl4pPr>
              <a:lvl5pPr marL="2057400" indent="-228600" defTabSz="817563">
                <a:defRPr sz="2400">
                  <a:solidFill>
                    <a:schemeClr val="tx1"/>
                  </a:solidFill>
                  <a:latin typeface="Times New Roman" panose="02020603050405020304" pitchFamily="18" charset="0"/>
                </a:defRPr>
              </a:lvl5pPr>
              <a:lvl6pPr marL="2514600" indent="-228600" defTabSz="8175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175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175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17563"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sz="1000">
                <a:solidFill>
                  <a:schemeClr val="bg2"/>
                </a:solidFill>
                <a:latin typeface="Helvetica-Narrow" pitchFamily="34" charset="0"/>
              </a:endParaRPr>
            </a:p>
          </p:txBody>
        </p:sp>
      </p:grpSp>
      <p:sp>
        <p:nvSpPr>
          <p:cNvPr id="1117195" name="Rectangle 11"/>
          <p:cNvSpPr>
            <a:spLocks noChangeArrowheads="1"/>
          </p:cNvSpPr>
          <p:nvPr/>
        </p:nvSpPr>
        <p:spPr bwMode="auto">
          <a:xfrm>
            <a:off x="3397725" y="5106988"/>
            <a:ext cx="1196975" cy="396875"/>
          </a:xfrm>
          <a:prstGeom prst="rect">
            <a:avLst/>
          </a:prstGeom>
          <a:solidFill>
            <a:srgbClr val="66FF66"/>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66FF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flatTx/>
          </a:bodyPr>
          <a:lstStyle/>
          <a:p>
            <a:pPr algn="ctr" defTabSz="817563">
              <a:defRPr/>
            </a:pPr>
            <a:r>
              <a:rPr lang="en-US" sz="1600" b="1">
                <a:solidFill>
                  <a:schemeClr val="bg2"/>
                </a:solidFill>
                <a:effectLst>
                  <a:outerShdw blurRad="38100" dist="38100" dir="2700000" algn="tl">
                    <a:srgbClr val="000000"/>
                  </a:outerShdw>
                </a:effectLst>
                <a:latin typeface="Helvetica-Narrow" pitchFamily="34" charset="0"/>
              </a:rPr>
              <a:t>UML 0.9</a:t>
            </a:r>
          </a:p>
        </p:txBody>
      </p:sp>
      <p:cxnSp>
        <p:nvCxnSpPr>
          <p:cNvPr id="10250" name="AutoShape 12"/>
          <p:cNvCxnSpPr>
            <a:cxnSpLocks noChangeShapeType="1"/>
            <a:stCxn id="10299" idx="3"/>
          </p:cNvCxnSpPr>
          <p:nvPr/>
        </p:nvCxnSpPr>
        <p:spPr bwMode="auto">
          <a:xfrm flipV="1">
            <a:off x="2278538" y="5229225"/>
            <a:ext cx="1119187" cy="455613"/>
          </a:xfrm>
          <a:prstGeom prst="straightConnector1">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1" name="AutoShape 13"/>
          <p:cNvCxnSpPr>
            <a:cxnSpLocks noChangeShapeType="1"/>
            <a:stCxn id="1117187" idx="3"/>
          </p:cNvCxnSpPr>
          <p:nvPr/>
        </p:nvCxnSpPr>
        <p:spPr bwMode="auto">
          <a:xfrm>
            <a:off x="3159600" y="4759325"/>
            <a:ext cx="238125" cy="546100"/>
          </a:xfrm>
          <a:prstGeom prst="straightConnector1">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2" name="Text Box 14"/>
          <p:cNvSpPr txBox="1">
            <a:spLocks noChangeArrowheads="1"/>
          </p:cNvSpPr>
          <p:nvPr/>
        </p:nvSpPr>
        <p:spPr bwMode="auto">
          <a:xfrm>
            <a:off x="3854925" y="4648200"/>
            <a:ext cx="568325"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spAutoFit/>
          </a:bodyPr>
          <a:lstStyle>
            <a:lvl1pPr defTabSz="817563">
              <a:defRPr sz="2400">
                <a:solidFill>
                  <a:schemeClr val="tx1"/>
                </a:solidFill>
                <a:latin typeface="Times New Roman" panose="02020603050405020304" pitchFamily="18" charset="0"/>
              </a:defRPr>
            </a:lvl1pPr>
            <a:lvl2pPr marL="742950" indent="-285750" defTabSz="817563">
              <a:defRPr sz="2400">
                <a:solidFill>
                  <a:schemeClr val="tx1"/>
                </a:solidFill>
                <a:latin typeface="Times New Roman" panose="02020603050405020304" pitchFamily="18" charset="0"/>
              </a:defRPr>
            </a:lvl2pPr>
            <a:lvl3pPr marL="1143000" indent="-228600" defTabSz="817563">
              <a:defRPr sz="2400">
                <a:solidFill>
                  <a:schemeClr val="tx1"/>
                </a:solidFill>
                <a:latin typeface="Times New Roman" panose="02020603050405020304" pitchFamily="18" charset="0"/>
              </a:defRPr>
            </a:lvl3pPr>
            <a:lvl4pPr marL="1600200" indent="-228600" defTabSz="817563">
              <a:defRPr sz="2400">
                <a:solidFill>
                  <a:schemeClr val="tx1"/>
                </a:solidFill>
                <a:latin typeface="Times New Roman" panose="02020603050405020304" pitchFamily="18" charset="0"/>
              </a:defRPr>
            </a:lvl4pPr>
            <a:lvl5pPr marL="2057400" indent="-228600" defTabSz="817563">
              <a:defRPr sz="2400">
                <a:solidFill>
                  <a:schemeClr val="tx1"/>
                </a:solidFill>
                <a:latin typeface="Times New Roman" panose="02020603050405020304" pitchFamily="18" charset="0"/>
              </a:defRPr>
            </a:lvl5pPr>
            <a:lvl6pPr marL="2514600" indent="-228600" defTabSz="8175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175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175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1756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sz="1600" b="1">
                <a:solidFill>
                  <a:schemeClr val="bg2"/>
                </a:solidFill>
              </a:rPr>
              <a:t>1996</a:t>
            </a:r>
          </a:p>
        </p:txBody>
      </p:sp>
      <p:grpSp>
        <p:nvGrpSpPr>
          <p:cNvPr id="10253" name="Group 15"/>
          <p:cNvGrpSpPr>
            <a:grpSpLocks/>
          </p:cNvGrpSpPr>
          <p:nvPr/>
        </p:nvGrpSpPr>
        <p:grpSpPr bwMode="auto">
          <a:xfrm>
            <a:off x="1937225" y="5513397"/>
            <a:ext cx="3357563" cy="841376"/>
            <a:chOff x="1458" y="3244"/>
            <a:chExt cx="2115" cy="530"/>
          </a:xfrm>
        </p:grpSpPr>
        <p:sp>
          <p:nvSpPr>
            <p:cNvPr id="10292" name="Rectangle 16"/>
            <p:cNvSpPr>
              <a:spLocks noChangeArrowheads="1"/>
            </p:cNvSpPr>
            <p:nvPr/>
          </p:nvSpPr>
          <p:spPr bwMode="auto">
            <a:xfrm>
              <a:off x="2940" y="3633"/>
              <a:ext cx="633" cy="141"/>
            </a:xfrm>
            <a:prstGeom prst="rect">
              <a:avLst/>
            </a:prstGeom>
            <a:solidFill>
              <a:srgbClr val="FF99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66"/>
              </a:extrusionClr>
              <a:contourClr>
                <a:srgbClr val="FF99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flatTx/>
            </a:bodyPr>
            <a:lstStyle>
              <a:lvl1pPr defTabSz="817563">
                <a:defRPr sz="2400">
                  <a:solidFill>
                    <a:schemeClr val="tx1"/>
                  </a:solidFill>
                  <a:latin typeface="Times New Roman" panose="02020603050405020304" pitchFamily="18" charset="0"/>
                </a:defRPr>
              </a:lvl1pPr>
              <a:lvl2pPr marL="742950" indent="-285750" defTabSz="817563">
                <a:defRPr sz="2400">
                  <a:solidFill>
                    <a:schemeClr val="tx1"/>
                  </a:solidFill>
                  <a:latin typeface="Times New Roman" panose="02020603050405020304" pitchFamily="18" charset="0"/>
                </a:defRPr>
              </a:lvl2pPr>
              <a:lvl3pPr marL="1143000" indent="-228600" defTabSz="817563">
                <a:defRPr sz="2400">
                  <a:solidFill>
                    <a:schemeClr val="tx1"/>
                  </a:solidFill>
                  <a:latin typeface="Times New Roman" panose="02020603050405020304" pitchFamily="18" charset="0"/>
                </a:defRPr>
              </a:lvl3pPr>
              <a:lvl4pPr marL="1600200" indent="-228600" defTabSz="817563">
                <a:defRPr sz="2400">
                  <a:solidFill>
                    <a:schemeClr val="tx1"/>
                  </a:solidFill>
                  <a:latin typeface="Times New Roman" panose="02020603050405020304" pitchFamily="18" charset="0"/>
                </a:defRPr>
              </a:lvl4pPr>
              <a:lvl5pPr marL="2057400" indent="-228600" defTabSz="817563">
                <a:defRPr sz="2400">
                  <a:solidFill>
                    <a:schemeClr val="tx1"/>
                  </a:solidFill>
                  <a:latin typeface="Times New Roman" panose="02020603050405020304" pitchFamily="18" charset="0"/>
                </a:defRPr>
              </a:lvl5pPr>
              <a:lvl6pPr marL="2514600" indent="-228600" defTabSz="8175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175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175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1756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sz="1400" b="1">
                  <a:solidFill>
                    <a:schemeClr val="bg2"/>
                  </a:solidFill>
                  <a:latin typeface="Helvetica-Narrow" pitchFamily="34" charset="0"/>
                </a:rPr>
                <a:t>etc.</a:t>
              </a:r>
            </a:p>
          </p:txBody>
        </p:sp>
        <p:sp>
          <p:nvSpPr>
            <p:cNvPr id="10293" name="Rectangle 17"/>
            <p:cNvSpPr>
              <a:spLocks noChangeArrowheads="1"/>
            </p:cNvSpPr>
            <p:nvPr/>
          </p:nvSpPr>
          <p:spPr bwMode="auto">
            <a:xfrm>
              <a:off x="2189" y="3640"/>
              <a:ext cx="620" cy="134"/>
            </a:xfrm>
            <a:prstGeom prst="rect">
              <a:avLst/>
            </a:prstGeom>
            <a:solidFill>
              <a:srgbClr val="CC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flatTx/>
            </a:bodyPr>
            <a:lstStyle>
              <a:lvl1pPr defTabSz="817563">
                <a:defRPr sz="2400">
                  <a:solidFill>
                    <a:schemeClr val="tx1"/>
                  </a:solidFill>
                  <a:latin typeface="Times New Roman" panose="02020603050405020304" pitchFamily="18" charset="0"/>
                </a:defRPr>
              </a:lvl1pPr>
              <a:lvl2pPr marL="742950" indent="-285750" defTabSz="817563">
                <a:defRPr sz="2400">
                  <a:solidFill>
                    <a:schemeClr val="tx1"/>
                  </a:solidFill>
                  <a:latin typeface="Times New Roman" panose="02020603050405020304" pitchFamily="18" charset="0"/>
                </a:defRPr>
              </a:lvl2pPr>
              <a:lvl3pPr marL="1143000" indent="-228600" defTabSz="817563">
                <a:defRPr sz="2400">
                  <a:solidFill>
                    <a:schemeClr val="tx1"/>
                  </a:solidFill>
                  <a:latin typeface="Times New Roman" panose="02020603050405020304" pitchFamily="18" charset="0"/>
                </a:defRPr>
              </a:lvl3pPr>
              <a:lvl4pPr marL="1600200" indent="-228600" defTabSz="817563">
                <a:defRPr sz="2400">
                  <a:solidFill>
                    <a:schemeClr val="tx1"/>
                  </a:solidFill>
                  <a:latin typeface="Times New Roman" panose="02020603050405020304" pitchFamily="18" charset="0"/>
                </a:defRPr>
              </a:lvl4pPr>
              <a:lvl5pPr marL="2057400" indent="-228600" defTabSz="817563">
                <a:defRPr sz="2400">
                  <a:solidFill>
                    <a:schemeClr val="tx1"/>
                  </a:solidFill>
                  <a:latin typeface="Times New Roman" panose="02020603050405020304" pitchFamily="18" charset="0"/>
                </a:defRPr>
              </a:lvl5pPr>
              <a:lvl6pPr marL="2514600" indent="-228600" defTabSz="8175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175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175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1756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sz="1400" b="1">
                  <a:solidFill>
                    <a:schemeClr val="bg2"/>
                  </a:solidFill>
                  <a:latin typeface="Helvetica-Narrow" pitchFamily="34" charset="0"/>
                </a:rPr>
                <a:t>ROOM</a:t>
              </a:r>
            </a:p>
          </p:txBody>
        </p:sp>
        <p:sp>
          <p:nvSpPr>
            <p:cNvPr id="10294" name="Rectangle 18"/>
            <p:cNvSpPr>
              <a:spLocks noChangeArrowheads="1"/>
            </p:cNvSpPr>
            <p:nvPr/>
          </p:nvSpPr>
          <p:spPr bwMode="auto">
            <a:xfrm>
              <a:off x="1458" y="3633"/>
              <a:ext cx="628" cy="141"/>
            </a:xfrm>
            <a:prstGeom prst="rect">
              <a:avLst/>
            </a:prstGeom>
            <a:solidFill>
              <a:srgbClr val="FF66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66CC"/>
              </a:extrusionClr>
              <a:contourClr>
                <a:srgbClr val="FF66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flatTx/>
            </a:bodyPr>
            <a:lstStyle>
              <a:lvl1pPr defTabSz="817563">
                <a:defRPr sz="2400">
                  <a:solidFill>
                    <a:schemeClr val="tx1"/>
                  </a:solidFill>
                  <a:latin typeface="Times New Roman" panose="02020603050405020304" pitchFamily="18" charset="0"/>
                </a:defRPr>
              </a:lvl1pPr>
              <a:lvl2pPr marL="742950" indent="-285750" defTabSz="817563">
                <a:defRPr sz="2400">
                  <a:solidFill>
                    <a:schemeClr val="tx1"/>
                  </a:solidFill>
                  <a:latin typeface="Times New Roman" panose="02020603050405020304" pitchFamily="18" charset="0"/>
                </a:defRPr>
              </a:lvl2pPr>
              <a:lvl3pPr marL="1143000" indent="-228600" defTabSz="817563">
                <a:defRPr sz="2400">
                  <a:solidFill>
                    <a:schemeClr val="tx1"/>
                  </a:solidFill>
                  <a:latin typeface="Times New Roman" panose="02020603050405020304" pitchFamily="18" charset="0"/>
                </a:defRPr>
              </a:lvl3pPr>
              <a:lvl4pPr marL="1600200" indent="-228600" defTabSz="817563">
                <a:defRPr sz="2400">
                  <a:solidFill>
                    <a:schemeClr val="tx1"/>
                  </a:solidFill>
                  <a:latin typeface="Times New Roman" panose="02020603050405020304" pitchFamily="18" charset="0"/>
                </a:defRPr>
              </a:lvl4pPr>
              <a:lvl5pPr marL="2057400" indent="-228600" defTabSz="817563">
                <a:defRPr sz="2400">
                  <a:solidFill>
                    <a:schemeClr val="tx1"/>
                  </a:solidFill>
                  <a:latin typeface="Times New Roman" panose="02020603050405020304" pitchFamily="18" charset="0"/>
                </a:defRPr>
              </a:lvl5pPr>
              <a:lvl6pPr marL="2514600" indent="-228600" defTabSz="8175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175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175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1756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sz="1400" b="1">
                  <a:solidFill>
                    <a:schemeClr val="bg2"/>
                  </a:solidFill>
                  <a:latin typeface="Helvetica-Narrow" pitchFamily="34" charset="0"/>
                </a:rPr>
                <a:t>Catalysis</a:t>
              </a:r>
            </a:p>
          </p:txBody>
        </p:sp>
        <p:grpSp>
          <p:nvGrpSpPr>
            <p:cNvPr id="10295" name="Group 19"/>
            <p:cNvGrpSpPr>
              <a:grpSpLocks/>
            </p:cNvGrpSpPr>
            <p:nvPr/>
          </p:nvGrpSpPr>
          <p:grpSpPr bwMode="auto">
            <a:xfrm>
              <a:off x="1772" y="3244"/>
              <a:ext cx="1484" cy="396"/>
              <a:chOff x="1772" y="3252"/>
              <a:chExt cx="1484" cy="686"/>
            </a:xfrm>
          </p:grpSpPr>
          <p:cxnSp>
            <p:nvCxnSpPr>
              <p:cNvPr id="10296" name="AutoShape 20"/>
              <p:cNvCxnSpPr>
                <a:cxnSpLocks noChangeShapeType="1"/>
                <a:stCxn id="10292" idx="0"/>
                <a:endCxn id="1117195" idx="2"/>
              </p:cNvCxnSpPr>
              <p:nvPr/>
            </p:nvCxnSpPr>
            <p:spPr bwMode="auto">
              <a:xfrm flipH="1" flipV="1">
                <a:off x="2755" y="3252"/>
                <a:ext cx="501" cy="674"/>
              </a:xfrm>
              <a:prstGeom prst="straightConnector1">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97" name="AutoShape 21"/>
              <p:cNvCxnSpPr>
                <a:cxnSpLocks noChangeShapeType="1"/>
                <a:stCxn id="10294" idx="0"/>
                <a:endCxn id="1117195" idx="2"/>
              </p:cNvCxnSpPr>
              <p:nvPr/>
            </p:nvCxnSpPr>
            <p:spPr bwMode="auto">
              <a:xfrm flipV="1">
                <a:off x="1772" y="3252"/>
                <a:ext cx="983" cy="674"/>
              </a:xfrm>
              <a:prstGeom prst="straightConnector1">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98" name="AutoShape 22"/>
              <p:cNvCxnSpPr>
                <a:cxnSpLocks noChangeShapeType="1"/>
                <a:stCxn id="10293" idx="0"/>
                <a:endCxn id="1117195" idx="2"/>
              </p:cNvCxnSpPr>
              <p:nvPr/>
            </p:nvCxnSpPr>
            <p:spPr bwMode="auto">
              <a:xfrm flipV="1">
                <a:off x="2499" y="3252"/>
                <a:ext cx="256" cy="686"/>
              </a:xfrm>
              <a:prstGeom prst="straightConnector1">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1117208" name="Text Box 24"/>
          <p:cNvSpPr txBox="1">
            <a:spLocks noChangeArrowheads="1"/>
          </p:cNvSpPr>
          <p:nvPr/>
        </p:nvSpPr>
        <p:spPr bwMode="auto">
          <a:xfrm>
            <a:off x="3572350" y="3678238"/>
            <a:ext cx="1217613"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1706" tIns="40853" rIns="81706" bIns="40853">
            <a:spAutoFit/>
          </a:bodyPr>
          <a:lstStyle>
            <a:lvl1pPr defTabSz="681038">
              <a:defRPr sz="2400">
                <a:solidFill>
                  <a:schemeClr val="tx1"/>
                </a:solidFill>
                <a:latin typeface="Times New Roman" pitchFamily="18" charset="0"/>
              </a:defRPr>
            </a:lvl1pPr>
            <a:lvl2pPr marL="511175" defTabSz="681038">
              <a:defRPr sz="2400">
                <a:solidFill>
                  <a:schemeClr val="tx1"/>
                </a:solidFill>
                <a:latin typeface="Times New Roman" pitchFamily="18" charset="0"/>
              </a:defRPr>
            </a:lvl2pPr>
            <a:lvl3pPr marL="1020763" defTabSz="681038">
              <a:defRPr sz="2400">
                <a:solidFill>
                  <a:schemeClr val="tx1"/>
                </a:solidFill>
                <a:latin typeface="Times New Roman" pitchFamily="18" charset="0"/>
              </a:defRPr>
            </a:lvl3pPr>
            <a:lvl4pPr marL="1531938" defTabSz="681038">
              <a:defRPr sz="2400">
                <a:solidFill>
                  <a:schemeClr val="tx1"/>
                </a:solidFill>
                <a:latin typeface="Times New Roman" pitchFamily="18" charset="0"/>
              </a:defRPr>
            </a:lvl4pPr>
            <a:lvl5pPr marL="2043113" defTabSz="681038">
              <a:defRPr sz="2400">
                <a:solidFill>
                  <a:schemeClr val="tx1"/>
                </a:solidFill>
                <a:latin typeface="Times New Roman" pitchFamily="18" charset="0"/>
              </a:defRPr>
            </a:lvl5pPr>
            <a:lvl6pPr marL="2500313" defTabSz="681038" eaLnBrk="0" fontAlgn="base" hangingPunct="0">
              <a:spcBef>
                <a:spcPct val="0"/>
              </a:spcBef>
              <a:spcAft>
                <a:spcPct val="0"/>
              </a:spcAft>
              <a:defRPr sz="2400">
                <a:solidFill>
                  <a:schemeClr val="tx1"/>
                </a:solidFill>
                <a:latin typeface="Times New Roman" pitchFamily="18" charset="0"/>
              </a:defRPr>
            </a:lvl6pPr>
            <a:lvl7pPr marL="2957513" defTabSz="681038" eaLnBrk="0" fontAlgn="base" hangingPunct="0">
              <a:spcBef>
                <a:spcPct val="0"/>
              </a:spcBef>
              <a:spcAft>
                <a:spcPct val="0"/>
              </a:spcAft>
              <a:defRPr sz="2400">
                <a:solidFill>
                  <a:schemeClr val="tx1"/>
                </a:solidFill>
                <a:latin typeface="Times New Roman" pitchFamily="18" charset="0"/>
              </a:defRPr>
            </a:lvl7pPr>
            <a:lvl8pPr marL="3414713" defTabSz="681038" eaLnBrk="0" fontAlgn="base" hangingPunct="0">
              <a:spcBef>
                <a:spcPct val="0"/>
              </a:spcBef>
              <a:spcAft>
                <a:spcPct val="0"/>
              </a:spcAft>
              <a:defRPr sz="2400">
                <a:solidFill>
                  <a:schemeClr val="tx1"/>
                </a:solidFill>
                <a:latin typeface="Times New Roman" pitchFamily="18" charset="0"/>
              </a:defRPr>
            </a:lvl8pPr>
            <a:lvl9pPr marL="3871913" defTabSz="681038"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endParaRPr lang="fr-FR" sz="2100" b="1" i="1" u="sng">
              <a:solidFill>
                <a:schemeClr val="bg2"/>
              </a:solidFill>
              <a:effectLst>
                <a:outerShdw blurRad="38100" dist="38100" dir="2700000" algn="tl">
                  <a:srgbClr val="C0C0C0"/>
                </a:outerShdw>
              </a:effectLst>
              <a:latin typeface="Arial" pitchFamily="34" charset="0"/>
            </a:endParaRPr>
          </a:p>
        </p:txBody>
      </p:sp>
      <p:sp>
        <p:nvSpPr>
          <p:cNvPr id="1117209" name="Text Box 25"/>
          <p:cNvSpPr txBox="1">
            <a:spLocks noChangeArrowheads="1"/>
          </p:cNvSpPr>
          <p:nvPr/>
        </p:nvSpPr>
        <p:spPr bwMode="auto">
          <a:xfrm>
            <a:off x="4677400" y="2689225"/>
            <a:ext cx="3025771" cy="40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1706" tIns="40853" rIns="81706" bIns="40853">
            <a:spAutoFit/>
          </a:bodyPr>
          <a:lstStyle>
            <a:lvl1pPr defTabSz="681038">
              <a:defRPr sz="2400">
                <a:solidFill>
                  <a:schemeClr val="tx1"/>
                </a:solidFill>
                <a:latin typeface="Times New Roman" pitchFamily="18" charset="0"/>
              </a:defRPr>
            </a:lvl1pPr>
            <a:lvl2pPr marL="511175" defTabSz="681038">
              <a:defRPr sz="2400">
                <a:solidFill>
                  <a:schemeClr val="tx1"/>
                </a:solidFill>
                <a:latin typeface="Times New Roman" pitchFamily="18" charset="0"/>
              </a:defRPr>
            </a:lvl2pPr>
            <a:lvl3pPr marL="1020763" defTabSz="681038">
              <a:defRPr sz="2400">
                <a:solidFill>
                  <a:schemeClr val="tx1"/>
                </a:solidFill>
                <a:latin typeface="Times New Roman" pitchFamily="18" charset="0"/>
              </a:defRPr>
            </a:lvl3pPr>
            <a:lvl4pPr marL="1531938" defTabSz="681038">
              <a:defRPr sz="2400">
                <a:solidFill>
                  <a:schemeClr val="tx1"/>
                </a:solidFill>
                <a:latin typeface="Times New Roman" pitchFamily="18" charset="0"/>
              </a:defRPr>
            </a:lvl4pPr>
            <a:lvl5pPr marL="2043113" defTabSz="681038">
              <a:defRPr sz="2400">
                <a:solidFill>
                  <a:schemeClr val="tx1"/>
                </a:solidFill>
                <a:latin typeface="Times New Roman" pitchFamily="18" charset="0"/>
              </a:defRPr>
            </a:lvl5pPr>
            <a:lvl6pPr marL="2500313" defTabSz="681038" eaLnBrk="0" fontAlgn="base" hangingPunct="0">
              <a:spcBef>
                <a:spcPct val="0"/>
              </a:spcBef>
              <a:spcAft>
                <a:spcPct val="0"/>
              </a:spcAft>
              <a:defRPr sz="2400">
                <a:solidFill>
                  <a:schemeClr val="tx1"/>
                </a:solidFill>
                <a:latin typeface="Times New Roman" pitchFamily="18" charset="0"/>
              </a:defRPr>
            </a:lvl6pPr>
            <a:lvl7pPr marL="2957513" defTabSz="681038" eaLnBrk="0" fontAlgn="base" hangingPunct="0">
              <a:spcBef>
                <a:spcPct val="0"/>
              </a:spcBef>
              <a:spcAft>
                <a:spcPct val="0"/>
              </a:spcAft>
              <a:defRPr sz="2400">
                <a:solidFill>
                  <a:schemeClr val="tx1"/>
                </a:solidFill>
                <a:latin typeface="Times New Roman" pitchFamily="18" charset="0"/>
              </a:defRPr>
            </a:lvl7pPr>
            <a:lvl8pPr marL="3414713" defTabSz="681038" eaLnBrk="0" fontAlgn="base" hangingPunct="0">
              <a:spcBef>
                <a:spcPct val="0"/>
              </a:spcBef>
              <a:spcAft>
                <a:spcPct val="0"/>
              </a:spcAft>
              <a:defRPr sz="2400">
                <a:solidFill>
                  <a:schemeClr val="tx1"/>
                </a:solidFill>
                <a:latin typeface="Times New Roman" pitchFamily="18" charset="0"/>
              </a:defRPr>
            </a:lvl8pPr>
            <a:lvl9pPr marL="3871913" defTabSz="681038"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defRPr/>
            </a:pPr>
            <a:r>
              <a:rPr lang="en-GB" sz="2100" u="sng" dirty="0">
                <a:solidFill>
                  <a:srgbClr val="000099"/>
                </a:solidFill>
                <a:effectLst>
                  <a:outerShdw blurRad="38100" dist="38100" dir="2700000" algn="tl">
                    <a:srgbClr val="C0C0C0"/>
                  </a:outerShdw>
                </a:effectLst>
                <a:latin typeface="Arial" pitchFamily="34" charset="0"/>
              </a:rPr>
              <a:t>OMG</a:t>
            </a:r>
          </a:p>
        </p:txBody>
      </p:sp>
      <p:cxnSp>
        <p:nvCxnSpPr>
          <p:cNvPr id="10257" name="AutoShape 26"/>
          <p:cNvCxnSpPr>
            <a:cxnSpLocks noChangeShapeType="1"/>
            <a:stCxn id="1117195" idx="3"/>
            <a:endCxn id="1117211" idx="1"/>
          </p:cNvCxnSpPr>
          <p:nvPr/>
        </p:nvCxnSpPr>
        <p:spPr bwMode="auto">
          <a:xfrm flipV="1">
            <a:off x="4594700" y="5030788"/>
            <a:ext cx="376470" cy="274638"/>
          </a:xfrm>
          <a:prstGeom prst="straightConnector1">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7211" name="Rectangle 27"/>
          <p:cNvSpPr>
            <a:spLocks noChangeArrowheads="1"/>
          </p:cNvSpPr>
          <p:nvPr/>
        </p:nvSpPr>
        <p:spPr bwMode="auto">
          <a:xfrm>
            <a:off x="4971170" y="4878388"/>
            <a:ext cx="928688" cy="304800"/>
          </a:xfrm>
          <a:prstGeom prst="rect">
            <a:avLst/>
          </a:prstGeom>
          <a:solidFill>
            <a:srgbClr val="267226"/>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26722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flatTx/>
          </a:bodyPr>
          <a:lstStyle/>
          <a:p>
            <a:pPr algn="ctr" defTabSz="817563">
              <a:defRPr/>
            </a:pPr>
            <a:r>
              <a:rPr lang="en-US" sz="1600" b="1" dirty="0">
                <a:solidFill>
                  <a:schemeClr val="bg2"/>
                </a:solidFill>
                <a:effectLst>
                  <a:outerShdw blurRad="38100" dist="38100" dir="2700000" algn="tl">
                    <a:srgbClr val="000000"/>
                  </a:outerShdw>
                </a:effectLst>
                <a:latin typeface="Helvetica-Narrow" pitchFamily="34" charset="0"/>
              </a:rPr>
              <a:t>UML 1.1</a:t>
            </a:r>
          </a:p>
        </p:txBody>
      </p:sp>
      <p:sp>
        <p:nvSpPr>
          <p:cNvPr id="1117212" name="Text Box 28"/>
          <p:cNvSpPr txBox="1">
            <a:spLocks noChangeArrowheads="1"/>
          </p:cNvSpPr>
          <p:nvPr/>
        </p:nvSpPr>
        <p:spPr bwMode="auto">
          <a:xfrm>
            <a:off x="5447240" y="5138083"/>
            <a:ext cx="562553" cy="29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spAutoFit/>
          </a:bodyPr>
          <a:lstStyle>
            <a:lvl1pPr defTabSz="817563">
              <a:defRPr sz="2400">
                <a:solidFill>
                  <a:schemeClr val="tx1"/>
                </a:solidFill>
                <a:latin typeface="Times New Roman" pitchFamily="18" charset="0"/>
              </a:defRPr>
            </a:lvl1pPr>
            <a:lvl2pPr marL="407988" defTabSz="817563">
              <a:defRPr sz="2400">
                <a:solidFill>
                  <a:schemeClr val="tx1"/>
                </a:solidFill>
                <a:latin typeface="Times New Roman" pitchFamily="18" charset="0"/>
              </a:defRPr>
            </a:lvl2pPr>
            <a:lvl3pPr marL="817563" defTabSz="817563">
              <a:defRPr sz="2400">
                <a:solidFill>
                  <a:schemeClr val="tx1"/>
                </a:solidFill>
                <a:latin typeface="Times New Roman" pitchFamily="18" charset="0"/>
              </a:defRPr>
            </a:lvl3pPr>
            <a:lvl4pPr marL="1225550" defTabSz="817563">
              <a:defRPr sz="2400">
                <a:solidFill>
                  <a:schemeClr val="tx1"/>
                </a:solidFill>
                <a:latin typeface="Times New Roman" pitchFamily="18" charset="0"/>
              </a:defRPr>
            </a:lvl4pPr>
            <a:lvl5pPr marL="1633538" defTabSz="817563">
              <a:defRPr sz="2400">
                <a:solidFill>
                  <a:schemeClr val="tx1"/>
                </a:solidFill>
                <a:latin typeface="Times New Roman" pitchFamily="18" charset="0"/>
              </a:defRPr>
            </a:lvl5pPr>
            <a:lvl6pPr marL="2090738" defTabSz="817563" eaLnBrk="0" fontAlgn="base" hangingPunct="0">
              <a:spcBef>
                <a:spcPct val="0"/>
              </a:spcBef>
              <a:spcAft>
                <a:spcPct val="0"/>
              </a:spcAft>
              <a:defRPr sz="2400">
                <a:solidFill>
                  <a:schemeClr val="tx1"/>
                </a:solidFill>
                <a:latin typeface="Times New Roman" pitchFamily="18" charset="0"/>
              </a:defRPr>
            </a:lvl6pPr>
            <a:lvl7pPr marL="2547938" defTabSz="817563" eaLnBrk="0" fontAlgn="base" hangingPunct="0">
              <a:spcBef>
                <a:spcPct val="0"/>
              </a:spcBef>
              <a:spcAft>
                <a:spcPct val="0"/>
              </a:spcAft>
              <a:defRPr sz="2400">
                <a:solidFill>
                  <a:schemeClr val="tx1"/>
                </a:solidFill>
                <a:latin typeface="Times New Roman" pitchFamily="18" charset="0"/>
              </a:defRPr>
            </a:lvl7pPr>
            <a:lvl8pPr marL="3005138" defTabSz="817563" eaLnBrk="0" fontAlgn="base" hangingPunct="0">
              <a:spcBef>
                <a:spcPct val="0"/>
              </a:spcBef>
              <a:spcAft>
                <a:spcPct val="0"/>
              </a:spcAft>
              <a:defRPr sz="2400">
                <a:solidFill>
                  <a:schemeClr val="tx1"/>
                </a:solidFill>
                <a:latin typeface="Times New Roman" pitchFamily="18" charset="0"/>
              </a:defRPr>
            </a:lvl8pPr>
            <a:lvl9pPr marL="3462338" defTabSz="817563" eaLnBrk="0" fontAlgn="base" hangingPunct="0">
              <a:spcBef>
                <a:spcPct val="0"/>
              </a:spcBef>
              <a:spcAft>
                <a:spcPct val="0"/>
              </a:spcAft>
              <a:defRPr sz="2400">
                <a:solidFill>
                  <a:schemeClr val="tx1"/>
                </a:solidFill>
                <a:latin typeface="Times New Roman" pitchFamily="18" charset="0"/>
              </a:defRPr>
            </a:lvl9pPr>
          </a:lstStyle>
          <a:p>
            <a:pPr algn="ctr">
              <a:defRPr/>
            </a:pPr>
            <a:r>
              <a:rPr lang="en-US" sz="1400" b="1" dirty="0">
                <a:solidFill>
                  <a:schemeClr val="bg2"/>
                </a:solidFill>
                <a:effectLst>
                  <a:outerShdw blurRad="38100" dist="38100" dir="2700000" algn="tl">
                    <a:srgbClr val="C0C0C0"/>
                  </a:outerShdw>
                </a:effectLst>
                <a:latin typeface="Helvetica-Narrow" pitchFamily="34" charset="0"/>
              </a:rPr>
              <a:t>1997</a:t>
            </a:r>
          </a:p>
        </p:txBody>
      </p:sp>
      <p:sp>
        <p:nvSpPr>
          <p:cNvPr id="1117214" name="Rectangle 30"/>
          <p:cNvSpPr>
            <a:spLocks noChangeArrowheads="1"/>
          </p:cNvSpPr>
          <p:nvPr/>
        </p:nvSpPr>
        <p:spPr bwMode="auto">
          <a:xfrm>
            <a:off x="5739530" y="4274614"/>
            <a:ext cx="898526" cy="369888"/>
          </a:xfrm>
          <a:prstGeom prst="rect">
            <a:avLst/>
          </a:prstGeom>
          <a:solidFill>
            <a:srgbClr val="2C842C"/>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2C842C"/>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flatTx/>
          </a:bodyPr>
          <a:lstStyle/>
          <a:p>
            <a:pPr algn="ctr" defTabSz="817563">
              <a:defRPr/>
            </a:pPr>
            <a:r>
              <a:rPr lang="en-US" sz="1600" b="1">
                <a:solidFill>
                  <a:schemeClr val="bg2"/>
                </a:solidFill>
                <a:effectLst>
                  <a:outerShdw blurRad="38100" dist="38100" dir="2700000" algn="tl">
                    <a:srgbClr val="000000"/>
                  </a:outerShdw>
                </a:effectLst>
                <a:latin typeface="Helvetica-Narrow" pitchFamily="34" charset="0"/>
              </a:rPr>
              <a:t>UML 1.3</a:t>
            </a:r>
          </a:p>
        </p:txBody>
      </p:sp>
      <p:sp>
        <p:nvSpPr>
          <p:cNvPr id="1117215" name="Rectangle 31"/>
          <p:cNvSpPr>
            <a:spLocks noChangeArrowheads="1"/>
          </p:cNvSpPr>
          <p:nvPr/>
        </p:nvSpPr>
        <p:spPr bwMode="auto">
          <a:xfrm>
            <a:off x="6458668" y="3777726"/>
            <a:ext cx="915988" cy="369888"/>
          </a:xfrm>
          <a:prstGeom prst="rect">
            <a:avLst/>
          </a:prstGeom>
          <a:solidFill>
            <a:schemeClr val="accent1"/>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flatTx/>
          </a:bodyPr>
          <a:lstStyle/>
          <a:p>
            <a:pPr algn="ctr" defTabSz="817563">
              <a:defRPr/>
            </a:pPr>
            <a:r>
              <a:rPr lang="en-US" sz="1600" b="1">
                <a:solidFill>
                  <a:schemeClr val="bg2"/>
                </a:solidFill>
                <a:effectLst>
                  <a:outerShdw blurRad="38100" dist="38100" dir="2700000" algn="tl">
                    <a:srgbClr val="000000"/>
                  </a:outerShdw>
                </a:effectLst>
                <a:latin typeface="Helvetica-Narrow" pitchFamily="34" charset="0"/>
              </a:rPr>
              <a:t>UML 1.4</a:t>
            </a:r>
          </a:p>
        </p:txBody>
      </p:sp>
      <p:sp>
        <p:nvSpPr>
          <p:cNvPr id="1117216" name="Rectangle 32"/>
          <p:cNvSpPr>
            <a:spLocks noChangeArrowheads="1"/>
          </p:cNvSpPr>
          <p:nvPr/>
        </p:nvSpPr>
        <p:spPr bwMode="auto">
          <a:xfrm>
            <a:off x="7185744" y="3280838"/>
            <a:ext cx="915988" cy="369888"/>
          </a:xfrm>
          <a:prstGeom prst="rect">
            <a:avLst/>
          </a:prstGeom>
          <a:solidFill>
            <a:schemeClr val="accent1"/>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flatTx/>
          </a:bodyPr>
          <a:lstStyle/>
          <a:p>
            <a:pPr algn="ctr" defTabSz="817563">
              <a:defRPr/>
            </a:pPr>
            <a:r>
              <a:rPr lang="en-US" sz="1600" b="1" dirty="0">
                <a:solidFill>
                  <a:schemeClr val="bg2"/>
                </a:solidFill>
                <a:effectLst>
                  <a:outerShdw blurRad="38100" dist="38100" dir="2700000" algn="tl">
                    <a:srgbClr val="000000"/>
                  </a:outerShdw>
                </a:effectLst>
                <a:latin typeface="Helvetica-Narrow" pitchFamily="34" charset="0"/>
              </a:rPr>
              <a:t>UML 2.0</a:t>
            </a:r>
          </a:p>
        </p:txBody>
      </p:sp>
      <p:cxnSp>
        <p:nvCxnSpPr>
          <p:cNvPr id="10286" name="AutoShape 33"/>
          <p:cNvCxnSpPr>
            <a:cxnSpLocks noChangeShapeType="1"/>
            <a:stCxn id="1117211" idx="0"/>
            <a:endCxn id="1117214" idx="1"/>
          </p:cNvCxnSpPr>
          <p:nvPr/>
        </p:nvCxnSpPr>
        <p:spPr bwMode="auto">
          <a:xfrm rot="5400000" flipH="1" flipV="1">
            <a:off x="5377580" y="4517501"/>
            <a:ext cx="419100" cy="304800"/>
          </a:xfrm>
          <a:prstGeom prst="curvedConnector2">
            <a:avLst/>
          </a:prstGeom>
          <a:noFill/>
          <a:ln w="28575">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87" name="AutoShape 34"/>
          <p:cNvCxnSpPr>
            <a:cxnSpLocks noChangeShapeType="1"/>
            <a:stCxn id="1117215" idx="0"/>
            <a:endCxn id="1117216" idx="1"/>
          </p:cNvCxnSpPr>
          <p:nvPr/>
        </p:nvCxnSpPr>
        <p:spPr bwMode="auto">
          <a:xfrm rot="16200000">
            <a:off x="6896819" y="3487213"/>
            <a:ext cx="311150" cy="268288"/>
          </a:xfrm>
          <a:prstGeom prst="curvedConnector2">
            <a:avLst/>
          </a:prstGeom>
          <a:noFill/>
          <a:ln w="28575">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88" name="AutoShape 35"/>
          <p:cNvCxnSpPr>
            <a:cxnSpLocks noChangeShapeType="1"/>
            <a:stCxn id="1117214" idx="0"/>
            <a:endCxn id="1117215" idx="1"/>
          </p:cNvCxnSpPr>
          <p:nvPr/>
        </p:nvCxnSpPr>
        <p:spPr bwMode="auto">
          <a:xfrm rot="16200000">
            <a:off x="6166568" y="3984101"/>
            <a:ext cx="312738" cy="269875"/>
          </a:xfrm>
          <a:prstGeom prst="curvedConnector2">
            <a:avLst/>
          </a:prstGeom>
          <a:noFill/>
          <a:ln w="28575">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7220" name="Text Box 36"/>
          <p:cNvSpPr txBox="1">
            <a:spLocks noChangeArrowheads="1"/>
          </p:cNvSpPr>
          <p:nvPr/>
        </p:nvSpPr>
        <p:spPr bwMode="auto">
          <a:xfrm>
            <a:off x="6307856" y="4585764"/>
            <a:ext cx="561975"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spAutoFit/>
          </a:bodyPr>
          <a:lstStyle>
            <a:lvl1pPr defTabSz="817563">
              <a:defRPr sz="2400">
                <a:solidFill>
                  <a:schemeClr val="tx1"/>
                </a:solidFill>
                <a:latin typeface="Times New Roman" pitchFamily="18" charset="0"/>
              </a:defRPr>
            </a:lvl1pPr>
            <a:lvl2pPr marL="407988" defTabSz="817563">
              <a:defRPr sz="2400">
                <a:solidFill>
                  <a:schemeClr val="tx1"/>
                </a:solidFill>
                <a:latin typeface="Times New Roman" pitchFamily="18" charset="0"/>
              </a:defRPr>
            </a:lvl2pPr>
            <a:lvl3pPr marL="817563" defTabSz="817563">
              <a:defRPr sz="2400">
                <a:solidFill>
                  <a:schemeClr val="tx1"/>
                </a:solidFill>
                <a:latin typeface="Times New Roman" pitchFamily="18" charset="0"/>
              </a:defRPr>
            </a:lvl3pPr>
            <a:lvl4pPr marL="1225550" defTabSz="817563">
              <a:defRPr sz="2400">
                <a:solidFill>
                  <a:schemeClr val="tx1"/>
                </a:solidFill>
                <a:latin typeface="Times New Roman" pitchFamily="18" charset="0"/>
              </a:defRPr>
            </a:lvl4pPr>
            <a:lvl5pPr marL="1633538" defTabSz="817563">
              <a:defRPr sz="2400">
                <a:solidFill>
                  <a:schemeClr val="tx1"/>
                </a:solidFill>
                <a:latin typeface="Times New Roman" pitchFamily="18" charset="0"/>
              </a:defRPr>
            </a:lvl5pPr>
            <a:lvl6pPr marL="2090738" defTabSz="817563" eaLnBrk="0" fontAlgn="base" hangingPunct="0">
              <a:spcBef>
                <a:spcPct val="0"/>
              </a:spcBef>
              <a:spcAft>
                <a:spcPct val="0"/>
              </a:spcAft>
              <a:defRPr sz="2400">
                <a:solidFill>
                  <a:schemeClr val="tx1"/>
                </a:solidFill>
                <a:latin typeface="Times New Roman" pitchFamily="18" charset="0"/>
              </a:defRPr>
            </a:lvl6pPr>
            <a:lvl7pPr marL="2547938" defTabSz="817563" eaLnBrk="0" fontAlgn="base" hangingPunct="0">
              <a:spcBef>
                <a:spcPct val="0"/>
              </a:spcBef>
              <a:spcAft>
                <a:spcPct val="0"/>
              </a:spcAft>
              <a:defRPr sz="2400">
                <a:solidFill>
                  <a:schemeClr val="tx1"/>
                </a:solidFill>
                <a:latin typeface="Times New Roman" pitchFamily="18" charset="0"/>
              </a:defRPr>
            </a:lvl7pPr>
            <a:lvl8pPr marL="3005138" defTabSz="817563" eaLnBrk="0" fontAlgn="base" hangingPunct="0">
              <a:spcBef>
                <a:spcPct val="0"/>
              </a:spcBef>
              <a:spcAft>
                <a:spcPct val="0"/>
              </a:spcAft>
              <a:defRPr sz="2400">
                <a:solidFill>
                  <a:schemeClr val="tx1"/>
                </a:solidFill>
                <a:latin typeface="Times New Roman" pitchFamily="18" charset="0"/>
              </a:defRPr>
            </a:lvl8pPr>
            <a:lvl9pPr marL="3462338" defTabSz="817563" eaLnBrk="0" fontAlgn="base" hangingPunct="0">
              <a:spcBef>
                <a:spcPct val="0"/>
              </a:spcBef>
              <a:spcAft>
                <a:spcPct val="0"/>
              </a:spcAft>
              <a:defRPr sz="2400">
                <a:solidFill>
                  <a:schemeClr val="tx1"/>
                </a:solidFill>
                <a:latin typeface="Times New Roman" pitchFamily="18" charset="0"/>
              </a:defRPr>
            </a:lvl9pPr>
          </a:lstStyle>
          <a:p>
            <a:pPr algn="ctr">
              <a:defRPr/>
            </a:pPr>
            <a:r>
              <a:rPr lang="fr-FR" sz="1400" b="1" dirty="0">
                <a:solidFill>
                  <a:schemeClr val="bg2"/>
                </a:solidFill>
                <a:effectLst>
                  <a:outerShdw blurRad="38100" dist="38100" dir="2700000" algn="tl">
                    <a:srgbClr val="C0C0C0"/>
                  </a:outerShdw>
                </a:effectLst>
                <a:latin typeface="Helvetica-Narrow" pitchFamily="34" charset="0"/>
              </a:rPr>
              <a:t>1999</a:t>
            </a:r>
          </a:p>
        </p:txBody>
      </p:sp>
      <p:sp>
        <p:nvSpPr>
          <p:cNvPr id="1117221" name="Text Box 37"/>
          <p:cNvSpPr txBox="1">
            <a:spLocks noChangeArrowheads="1"/>
          </p:cNvSpPr>
          <p:nvPr/>
        </p:nvSpPr>
        <p:spPr bwMode="auto">
          <a:xfrm>
            <a:off x="6957144" y="4098401"/>
            <a:ext cx="696913"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spAutoFit/>
          </a:bodyPr>
          <a:lstStyle>
            <a:lvl1pPr defTabSz="817563">
              <a:defRPr sz="2400">
                <a:solidFill>
                  <a:schemeClr val="tx1"/>
                </a:solidFill>
                <a:latin typeface="Times New Roman" pitchFamily="18" charset="0"/>
              </a:defRPr>
            </a:lvl1pPr>
            <a:lvl2pPr marL="407988" defTabSz="817563">
              <a:defRPr sz="2400">
                <a:solidFill>
                  <a:schemeClr val="tx1"/>
                </a:solidFill>
                <a:latin typeface="Times New Roman" pitchFamily="18" charset="0"/>
              </a:defRPr>
            </a:lvl2pPr>
            <a:lvl3pPr marL="817563" defTabSz="817563">
              <a:defRPr sz="2400">
                <a:solidFill>
                  <a:schemeClr val="tx1"/>
                </a:solidFill>
                <a:latin typeface="Times New Roman" pitchFamily="18" charset="0"/>
              </a:defRPr>
            </a:lvl3pPr>
            <a:lvl4pPr marL="1225550" defTabSz="817563">
              <a:defRPr sz="2400">
                <a:solidFill>
                  <a:schemeClr val="tx1"/>
                </a:solidFill>
                <a:latin typeface="Times New Roman" pitchFamily="18" charset="0"/>
              </a:defRPr>
            </a:lvl4pPr>
            <a:lvl5pPr marL="1633538" defTabSz="817563">
              <a:defRPr sz="2400">
                <a:solidFill>
                  <a:schemeClr val="tx1"/>
                </a:solidFill>
                <a:latin typeface="Times New Roman" pitchFamily="18" charset="0"/>
              </a:defRPr>
            </a:lvl5pPr>
            <a:lvl6pPr marL="2090738" defTabSz="817563" eaLnBrk="0" fontAlgn="base" hangingPunct="0">
              <a:spcBef>
                <a:spcPct val="0"/>
              </a:spcBef>
              <a:spcAft>
                <a:spcPct val="0"/>
              </a:spcAft>
              <a:defRPr sz="2400">
                <a:solidFill>
                  <a:schemeClr val="tx1"/>
                </a:solidFill>
                <a:latin typeface="Times New Roman" pitchFamily="18" charset="0"/>
              </a:defRPr>
            </a:lvl6pPr>
            <a:lvl7pPr marL="2547938" defTabSz="817563" eaLnBrk="0" fontAlgn="base" hangingPunct="0">
              <a:spcBef>
                <a:spcPct val="0"/>
              </a:spcBef>
              <a:spcAft>
                <a:spcPct val="0"/>
              </a:spcAft>
              <a:defRPr sz="2400">
                <a:solidFill>
                  <a:schemeClr val="tx1"/>
                </a:solidFill>
                <a:latin typeface="Times New Roman" pitchFamily="18" charset="0"/>
              </a:defRPr>
            </a:lvl7pPr>
            <a:lvl8pPr marL="3005138" defTabSz="817563" eaLnBrk="0" fontAlgn="base" hangingPunct="0">
              <a:spcBef>
                <a:spcPct val="0"/>
              </a:spcBef>
              <a:spcAft>
                <a:spcPct val="0"/>
              </a:spcAft>
              <a:defRPr sz="2400">
                <a:solidFill>
                  <a:schemeClr val="tx1"/>
                </a:solidFill>
                <a:latin typeface="Times New Roman" pitchFamily="18" charset="0"/>
              </a:defRPr>
            </a:lvl8pPr>
            <a:lvl9pPr marL="3462338" defTabSz="817563" eaLnBrk="0" fontAlgn="base" hangingPunct="0">
              <a:spcBef>
                <a:spcPct val="0"/>
              </a:spcBef>
              <a:spcAft>
                <a:spcPct val="0"/>
              </a:spcAft>
              <a:defRPr sz="2400">
                <a:solidFill>
                  <a:schemeClr val="tx1"/>
                </a:solidFill>
                <a:latin typeface="Times New Roman" pitchFamily="18" charset="0"/>
              </a:defRPr>
            </a:lvl9pPr>
          </a:lstStyle>
          <a:p>
            <a:pPr algn="ctr">
              <a:defRPr/>
            </a:pPr>
            <a:r>
              <a:rPr lang="en-US" sz="1400" b="1" dirty="0">
                <a:solidFill>
                  <a:schemeClr val="bg2"/>
                </a:solidFill>
                <a:effectLst>
                  <a:outerShdw blurRad="38100" dist="38100" dir="2700000" algn="tl">
                    <a:srgbClr val="C0C0C0"/>
                  </a:outerShdw>
                </a:effectLst>
                <a:latin typeface="Helvetica-Narrow" pitchFamily="34" charset="0"/>
              </a:rPr>
              <a:t> 200</a:t>
            </a:r>
            <a:r>
              <a:rPr lang="fr-FR" sz="1400" b="1" dirty="0">
                <a:solidFill>
                  <a:schemeClr val="bg2"/>
                </a:solidFill>
                <a:effectLst>
                  <a:outerShdw blurRad="38100" dist="38100" dir="2700000" algn="tl">
                    <a:srgbClr val="C0C0C0"/>
                  </a:outerShdw>
                </a:effectLst>
                <a:latin typeface="Helvetica-Narrow" pitchFamily="34" charset="0"/>
              </a:rPr>
              <a:t>3</a:t>
            </a:r>
            <a:endParaRPr lang="en-US" sz="1400" b="1" dirty="0">
              <a:solidFill>
                <a:schemeClr val="bg2"/>
              </a:solidFill>
              <a:effectLst>
                <a:outerShdw blurRad="38100" dist="38100" dir="2700000" algn="tl">
                  <a:srgbClr val="C0C0C0"/>
                </a:outerShdw>
              </a:effectLst>
              <a:latin typeface="Helvetica-Narrow" pitchFamily="34" charset="0"/>
            </a:endParaRPr>
          </a:p>
        </p:txBody>
      </p:sp>
      <p:sp>
        <p:nvSpPr>
          <p:cNvPr id="1117222" name="Text Box 38"/>
          <p:cNvSpPr txBox="1">
            <a:spLocks noChangeArrowheads="1"/>
          </p:cNvSpPr>
          <p:nvPr/>
        </p:nvSpPr>
        <p:spPr bwMode="auto">
          <a:xfrm>
            <a:off x="7600082" y="3620563"/>
            <a:ext cx="638175"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spAutoFit/>
          </a:bodyPr>
          <a:lstStyle>
            <a:lvl1pPr defTabSz="817563">
              <a:defRPr sz="2400">
                <a:solidFill>
                  <a:schemeClr val="tx1"/>
                </a:solidFill>
                <a:latin typeface="Times New Roman" pitchFamily="18" charset="0"/>
              </a:defRPr>
            </a:lvl1pPr>
            <a:lvl2pPr marL="407988" defTabSz="817563">
              <a:defRPr sz="2400">
                <a:solidFill>
                  <a:schemeClr val="tx1"/>
                </a:solidFill>
                <a:latin typeface="Times New Roman" pitchFamily="18" charset="0"/>
              </a:defRPr>
            </a:lvl2pPr>
            <a:lvl3pPr marL="817563" defTabSz="817563">
              <a:defRPr sz="2400">
                <a:solidFill>
                  <a:schemeClr val="tx1"/>
                </a:solidFill>
                <a:latin typeface="Times New Roman" pitchFamily="18" charset="0"/>
              </a:defRPr>
            </a:lvl3pPr>
            <a:lvl4pPr marL="1225550" defTabSz="817563">
              <a:defRPr sz="2400">
                <a:solidFill>
                  <a:schemeClr val="tx1"/>
                </a:solidFill>
                <a:latin typeface="Times New Roman" pitchFamily="18" charset="0"/>
              </a:defRPr>
            </a:lvl4pPr>
            <a:lvl5pPr marL="1633538" defTabSz="817563">
              <a:defRPr sz="2400">
                <a:solidFill>
                  <a:schemeClr val="tx1"/>
                </a:solidFill>
                <a:latin typeface="Times New Roman" pitchFamily="18" charset="0"/>
              </a:defRPr>
            </a:lvl5pPr>
            <a:lvl6pPr marL="2090738" defTabSz="817563" eaLnBrk="0" fontAlgn="base" hangingPunct="0">
              <a:spcBef>
                <a:spcPct val="0"/>
              </a:spcBef>
              <a:spcAft>
                <a:spcPct val="0"/>
              </a:spcAft>
              <a:defRPr sz="2400">
                <a:solidFill>
                  <a:schemeClr val="tx1"/>
                </a:solidFill>
                <a:latin typeface="Times New Roman" pitchFamily="18" charset="0"/>
              </a:defRPr>
            </a:lvl6pPr>
            <a:lvl7pPr marL="2547938" defTabSz="817563" eaLnBrk="0" fontAlgn="base" hangingPunct="0">
              <a:spcBef>
                <a:spcPct val="0"/>
              </a:spcBef>
              <a:spcAft>
                <a:spcPct val="0"/>
              </a:spcAft>
              <a:defRPr sz="2400">
                <a:solidFill>
                  <a:schemeClr val="tx1"/>
                </a:solidFill>
                <a:latin typeface="Times New Roman" pitchFamily="18" charset="0"/>
              </a:defRPr>
            </a:lvl7pPr>
            <a:lvl8pPr marL="3005138" defTabSz="817563" eaLnBrk="0" fontAlgn="base" hangingPunct="0">
              <a:spcBef>
                <a:spcPct val="0"/>
              </a:spcBef>
              <a:spcAft>
                <a:spcPct val="0"/>
              </a:spcAft>
              <a:defRPr sz="2400">
                <a:solidFill>
                  <a:schemeClr val="tx1"/>
                </a:solidFill>
                <a:latin typeface="Times New Roman" pitchFamily="18" charset="0"/>
              </a:defRPr>
            </a:lvl8pPr>
            <a:lvl9pPr marL="3462338" defTabSz="817563" eaLnBrk="0" fontAlgn="base" hangingPunct="0">
              <a:spcBef>
                <a:spcPct val="0"/>
              </a:spcBef>
              <a:spcAft>
                <a:spcPct val="0"/>
              </a:spcAft>
              <a:defRPr sz="2400">
                <a:solidFill>
                  <a:schemeClr val="tx1"/>
                </a:solidFill>
                <a:latin typeface="Times New Roman" pitchFamily="18" charset="0"/>
              </a:defRPr>
            </a:lvl9pPr>
          </a:lstStyle>
          <a:p>
            <a:pPr algn="ctr">
              <a:defRPr/>
            </a:pPr>
            <a:r>
              <a:rPr lang="en-US" sz="1400" b="1">
                <a:solidFill>
                  <a:schemeClr val="bg2"/>
                </a:solidFill>
                <a:effectLst>
                  <a:outerShdw blurRad="38100" dist="38100" dir="2700000" algn="tl">
                    <a:srgbClr val="C0C0C0"/>
                  </a:outerShdw>
                </a:effectLst>
                <a:latin typeface="Helvetica-Narrow" pitchFamily="34" charset="0"/>
              </a:rPr>
              <a:t>2005</a:t>
            </a:r>
          </a:p>
        </p:txBody>
      </p:sp>
      <p:grpSp>
        <p:nvGrpSpPr>
          <p:cNvPr id="10261" name="Group 39"/>
          <p:cNvGrpSpPr>
            <a:grpSpLocks/>
          </p:cNvGrpSpPr>
          <p:nvPr/>
        </p:nvGrpSpPr>
        <p:grpSpPr bwMode="auto">
          <a:xfrm>
            <a:off x="352425" y="3043238"/>
            <a:ext cx="1328738" cy="287337"/>
            <a:chOff x="209" y="3265"/>
            <a:chExt cx="1098" cy="306"/>
          </a:xfrm>
        </p:grpSpPr>
        <p:sp>
          <p:nvSpPr>
            <p:cNvPr id="10281" name="Rectangle 40"/>
            <p:cNvSpPr>
              <a:spLocks noChangeArrowheads="1"/>
            </p:cNvSpPr>
            <p:nvPr/>
          </p:nvSpPr>
          <p:spPr bwMode="auto">
            <a:xfrm>
              <a:off x="209" y="3265"/>
              <a:ext cx="1098" cy="249"/>
            </a:xfrm>
            <a:prstGeom prst="rect">
              <a:avLst/>
            </a:prstGeom>
            <a:solidFill>
              <a:srgbClr val="FF66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6600"/>
              </a:extrusionClr>
              <a:contourClr>
                <a:srgbClr val="FF66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0282" name="Text Box 41"/>
            <p:cNvSpPr txBox="1">
              <a:spLocks noChangeArrowheads="1"/>
            </p:cNvSpPr>
            <p:nvPr/>
          </p:nvSpPr>
          <p:spPr bwMode="auto">
            <a:xfrm>
              <a:off x="302" y="3289"/>
              <a:ext cx="974"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1706" tIns="40853" rIns="81706" bIns="40853">
              <a:spAutoFit/>
            </a:bodyPr>
            <a:lstStyle>
              <a:lvl1pPr defTabSz="681038">
                <a:defRPr sz="2400">
                  <a:solidFill>
                    <a:schemeClr val="tx1"/>
                  </a:solidFill>
                  <a:latin typeface="Times New Roman" panose="02020603050405020304" pitchFamily="18" charset="0"/>
                </a:defRPr>
              </a:lvl1pPr>
              <a:lvl2pPr marL="742950" indent="-285750" defTabSz="681038">
                <a:defRPr sz="2400">
                  <a:solidFill>
                    <a:schemeClr val="tx1"/>
                  </a:solidFill>
                  <a:latin typeface="Times New Roman" panose="02020603050405020304" pitchFamily="18" charset="0"/>
                </a:defRPr>
              </a:lvl2pPr>
              <a:lvl3pPr marL="1143000" indent="-228600" defTabSz="681038">
                <a:defRPr sz="2400">
                  <a:solidFill>
                    <a:schemeClr val="tx1"/>
                  </a:solidFill>
                  <a:latin typeface="Times New Roman" panose="02020603050405020304" pitchFamily="18" charset="0"/>
                </a:defRPr>
              </a:lvl3pPr>
              <a:lvl4pPr marL="1600200" indent="-228600" defTabSz="681038">
                <a:defRPr sz="2400">
                  <a:solidFill>
                    <a:schemeClr val="tx1"/>
                  </a:solidFill>
                  <a:latin typeface="Times New Roman" panose="02020603050405020304" pitchFamily="18" charset="0"/>
                </a:defRPr>
              </a:lvl4pPr>
              <a:lvl5pPr marL="2057400" indent="-228600" defTabSz="681038">
                <a:defRPr sz="2400">
                  <a:solidFill>
                    <a:schemeClr val="tx1"/>
                  </a:solidFill>
                  <a:latin typeface="Times New Roman" panose="02020603050405020304" pitchFamily="18" charset="0"/>
                </a:defRPr>
              </a:lvl5pPr>
              <a:lvl6pPr marL="2514600" indent="-228600" defTabSz="68103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8103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8103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81038"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sz="1200" b="1">
                  <a:solidFill>
                    <a:schemeClr val="bg2"/>
                  </a:solidFill>
                  <a:latin typeface="Arial" panose="020B0604020202020204" pitchFamily="34" charset="0"/>
                </a:rPr>
                <a:t>HOOD</a:t>
              </a:r>
            </a:p>
          </p:txBody>
        </p:sp>
      </p:grpSp>
      <p:sp>
        <p:nvSpPr>
          <p:cNvPr id="10262" name="Rectangle 42"/>
          <p:cNvSpPr>
            <a:spLocks noChangeArrowheads="1"/>
          </p:cNvSpPr>
          <p:nvPr/>
        </p:nvSpPr>
        <p:spPr bwMode="auto">
          <a:xfrm>
            <a:off x="44925" y="4344988"/>
            <a:ext cx="1333500" cy="373062"/>
          </a:xfrm>
          <a:prstGeom prst="rect">
            <a:avLst/>
          </a:prstGeom>
          <a:solidFill>
            <a:srgbClr val="66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66FFFF"/>
            </a:extrusionClr>
            <a:contourClr>
              <a:srgbClr val="66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flatTx/>
          </a:bodyPr>
          <a:lstStyle>
            <a:lvl1pPr defTabSz="817563">
              <a:defRPr sz="2400">
                <a:solidFill>
                  <a:schemeClr val="tx1"/>
                </a:solidFill>
                <a:latin typeface="Times New Roman" panose="02020603050405020304" pitchFamily="18" charset="0"/>
              </a:defRPr>
            </a:lvl1pPr>
            <a:lvl2pPr marL="742950" indent="-285750" defTabSz="817563">
              <a:defRPr sz="2400">
                <a:solidFill>
                  <a:schemeClr val="tx1"/>
                </a:solidFill>
                <a:latin typeface="Times New Roman" panose="02020603050405020304" pitchFamily="18" charset="0"/>
              </a:defRPr>
            </a:lvl2pPr>
            <a:lvl3pPr marL="1143000" indent="-228600" defTabSz="817563">
              <a:defRPr sz="2400">
                <a:solidFill>
                  <a:schemeClr val="tx1"/>
                </a:solidFill>
                <a:latin typeface="Times New Roman" panose="02020603050405020304" pitchFamily="18" charset="0"/>
              </a:defRPr>
            </a:lvl3pPr>
            <a:lvl4pPr marL="1600200" indent="-228600" defTabSz="817563">
              <a:defRPr sz="2400">
                <a:solidFill>
                  <a:schemeClr val="tx1"/>
                </a:solidFill>
                <a:latin typeface="Times New Roman" panose="02020603050405020304" pitchFamily="18" charset="0"/>
              </a:defRPr>
            </a:lvl4pPr>
            <a:lvl5pPr marL="2057400" indent="-228600" defTabSz="817563">
              <a:defRPr sz="2400">
                <a:solidFill>
                  <a:schemeClr val="tx1"/>
                </a:solidFill>
                <a:latin typeface="Times New Roman" panose="02020603050405020304" pitchFamily="18" charset="0"/>
              </a:defRPr>
            </a:lvl5pPr>
            <a:lvl6pPr marL="2514600" indent="-228600" defTabSz="8175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175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175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1756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sz="1400" b="1">
                <a:solidFill>
                  <a:schemeClr val="bg2"/>
                </a:solidFill>
                <a:latin typeface="Helvetica-Narrow" pitchFamily="34" charset="0"/>
              </a:rPr>
              <a:t>OMT</a:t>
            </a:r>
            <a:r>
              <a:rPr lang="en-US" sz="900" b="1">
                <a:solidFill>
                  <a:schemeClr val="bg2"/>
                </a:solidFill>
                <a:latin typeface="Helvetica-Narrow" pitchFamily="34" charset="0"/>
              </a:rPr>
              <a:t> </a:t>
            </a:r>
          </a:p>
          <a:p>
            <a:pPr algn="ctr"/>
            <a:r>
              <a:rPr lang="en-US" sz="900" b="1">
                <a:solidFill>
                  <a:schemeClr val="bg2"/>
                </a:solidFill>
                <a:latin typeface="Helvetica-Narrow" pitchFamily="34" charset="0"/>
              </a:rPr>
              <a:t>(Rumbaugh et al.)</a:t>
            </a:r>
          </a:p>
        </p:txBody>
      </p:sp>
      <p:cxnSp>
        <p:nvCxnSpPr>
          <p:cNvPr id="10263" name="AutoShape 43"/>
          <p:cNvCxnSpPr>
            <a:cxnSpLocks noChangeShapeType="1"/>
            <a:stCxn id="10262" idx="3"/>
          </p:cNvCxnSpPr>
          <p:nvPr/>
        </p:nvCxnSpPr>
        <p:spPr bwMode="auto">
          <a:xfrm>
            <a:off x="1378425" y="4532313"/>
            <a:ext cx="585788" cy="166687"/>
          </a:xfrm>
          <a:prstGeom prst="straightConnector1">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4" name="AutoShape 44"/>
          <p:cNvCxnSpPr>
            <a:cxnSpLocks noChangeShapeType="1"/>
            <a:stCxn id="10244" idx="3"/>
          </p:cNvCxnSpPr>
          <p:nvPr/>
        </p:nvCxnSpPr>
        <p:spPr bwMode="auto">
          <a:xfrm flipV="1">
            <a:off x="1378425" y="4699000"/>
            <a:ext cx="585788" cy="288925"/>
          </a:xfrm>
          <a:prstGeom prst="straightConnector1">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5" name="Text Box 45"/>
          <p:cNvSpPr txBox="1">
            <a:spLocks noChangeArrowheads="1"/>
          </p:cNvSpPr>
          <p:nvPr/>
        </p:nvSpPr>
        <p:spPr bwMode="auto">
          <a:xfrm>
            <a:off x="2330925" y="4114800"/>
            <a:ext cx="568325"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spAutoFit/>
          </a:bodyPr>
          <a:lstStyle>
            <a:lvl1pPr defTabSz="817563">
              <a:defRPr sz="2400">
                <a:solidFill>
                  <a:schemeClr val="tx1"/>
                </a:solidFill>
                <a:latin typeface="Times New Roman" panose="02020603050405020304" pitchFamily="18" charset="0"/>
              </a:defRPr>
            </a:lvl1pPr>
            <a:lvl2pPr marL="742950" indent="-285750" defTabSz="817563">
              <a:defRPr sz="2400">
                <a:solidFill>
                  <a:schemeClr val="tx1"/>
                </a:solidFill>
                <a:latin typeface="Times New Roman" panose="02020603050405020304" pitchFamily="18" charset="0"/>
              </a:defRPr>
            </a:lvl2pPr>
            <a:lvl3pPr marL="1143000" indent="-228600" defTabSz="817563">
              <a:defRPr sz="2400">
                <a:solidFill>
                  <a:schemeClr val="tx1"/>
                </a:solidFill>
                <a:latin typeface="Times New Roman" panose="02020603050405020304" pitchFamily="18" charset="0"/>
              </a:defRPr>
            </a:lvl3pPr>
            <a:lvl4pPr marL="1600200" indent="-228600" defTabSz="817563">
              <a:defRPr sz="2400">
                <a:solidFill>
                  <a:schemeClr val="tx1"/>
                </a:solidFill>
                <a:latin typeface="Times New Roman" panose="02020603050405020304" pitchFamily="18" charset="0"/>
              </a:defRPr>
            </a:lvl4pPr>
            <a:lvl5pPr marL="2057400" indent="-228600" defTabSz="817563">
              <a:defRPr sz="2400">
                <a:solidFill>
                  <a:schemeClr val="tx1"/>
                </a:solidFill>
                <a:latin typeface="Times New Roman" panose="02020603050405020304" pitchFamily="18" charset="0"/>
              </a:defRPr>
            </a:lvl5pPr>
            <a:lvl6pPr marL="2514600" indent="-228600" defTabSz="8175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175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175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1756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sz="1600" b="1">
                <a:solidFill>
                  <a:schemeClr val="bg2"/>
                </a:solidFill>
              </a:rPr>
              <a:t>1995</a:t>
            </a:r>
          </a:p>
        </p:txBody>
      </p:sp>
      <p:sp>
        <p:nvSpPr>
          <p:cNvPr id="1117230" name="Rectangle 46"/>
          <p:cNvSpPr>
            <a:spLocks noChangeArrowheads="1"/>
          </p:cNvSpPr>
          <p:nvPr/>
        </p:nvSpPr>
        <p:spPr bwMode="auto">
          <a:xfrm>
            <a:off x="2683692" y="2686783"/>
            <a:ext cx="114935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878" tIns="43940" rIns="87878" bIns="43940">
            <a:spAutoFit/>
          </a:bodyPr>
          <a:lstStyle/>
          <a:p>
            <a:pPr marL="444500" indent="-444500" algn="ctr" defTabSz="755650">
              <a:spcBef>
                <a:spcPct val="50000"/>
              </a:spcBef>
              <a:defRPr/>
            </a:pPr>
            <a:r>
              <a:rPr lang="en-GB" sz="2100" u="sng" dirty="0">
                <a:solidFill>
                  <a:srgbClr val="000099"/>
                </a:solidFill>
                <a:effectLst>
                  <a:outerShdw blurRad="38100" dist="38100" dir="2700000" algn="tl">
                    <a:srgbClr val="C0C0C0"/>
                  </a:outerShdw>
                </a:effectLst>
                <a:latin typeface="Arial" pitchFamily="34" charset="0"/>
              </a:rPr>
              <a:t>Rational</a:t>
            </a:r>
          </a:p>
        </p:txBody>
      </p:sp>
      <p:grpSp>
        <p:nvGrpSpPr>
          <p:cNvPr id="10267" name="Group 47"/>
          <p:cNvGrpSpPr>
            <a:grpSpLocks/>
          </p:cNvGrpSpPr>
          <p:nvPr/>
        </p:nvGrpSpPr>
        <p:grpSpPr bwMode="auto">
          <a:xfrm>
            <a:off x="358775" y="2689225"/>
            <a:ext cx="1314450" cy="287338"/>
            <a:chOff x="209" y="2889"/>
            <a:chExt cx="1086" cy="305"/>
          </a:xfrm>
        </p:grpSpPr>
        <p:sp>
          <p:nvSpPr>
            <p:cNvPr id="10279" name="Rectangle 48"/>
            <p:cNvSpPr>
              <a:spLocks noChangeArrowheads="1"/>
            </p:cNvSpPr>
            <p:nvPr/>
          </p:nvSpPr>
          <p:spPr bwMode="auto">
            <a:xfrm>
              <a:off x="209" y="2889"/>
              <a:ext cx="1086" cy="249"/>
            </a:xfrm>
            <a:prstGeom prst="rect">
              <a:avLst/>
            </a:prstGeom>
            <a:solidFill>
              <a:srgbClr val="FF66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66CC"/>
              </a:extrusionClr>
              <a:contourClr>
                <a:srgbClr val="FF66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0280" name="Text Box 49"/>
            <p:cNvSpPr txBox="1">
              <a:spLocks noChangeArrowheads="1"/>
            </p:cNvSpPr>
            <p:nvPr/>
          </p:nvSpPr>
          <p:spPr bwMode="auto">
            <a:xfrm>
              <a:off x="297" y="2912"/>
              <a:ext cx="96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1706" tIns="40853" rIns="81706" bIns="40853">
              <a:spAutoFit/>
            </a:bodyPr>
            <a:lstStyle>
              <a:lvl1pPr defTabSz="681038">
                <a:defRPr sz="2400">
                  <a:solidFill>
                    <a:schemeClr val="tx1"/>
                  </a:solidFill>
                  <a:latin typeface="Times New Roman" panose="02020603050405020304" pitchFamily="18" charset="0"/>
                </a:defRPr>
              </a:lvl1pPr>
              <a:lvl2pPr marL="742950" indent="-285750" defTabSz="681038">
                <a:defRPr sz="2400">
                  <a:solidFill>
                    <a:schemeClr val="tx1"/>
                  </a:solidFill>
                  <a:latin typeface="Times New Roman" panose="02020603050405020304" pitchFamily="18" charset="0"/>
                </a:defRPr>
              </a:lvl2pPr>
              <a:lvl3pPr marL="1143000" indent="-228600" defTabSz="681038">
                <a:defRPr sz="2400">
                  <a:solidFill>
                    <a:schemeClr val="tx1"/>
                  </a:solidFill>
                  <a:latin typeface="Times New Roman" panose="02020603050405020304" pitchFamily="18" charset="0"/>
                </a:defRPr>
              </a:lvl3pPr>
              <a:lvl4pPr marL="1600200" indent="-228600" defTabSz="681038">
                <a:defRPr sz="2400">
                  <a:solidFill>
                    <a:schemeClr val="tx1"/>
                  </a:solidFill>
                  <a:latin typeface="Times New Roman" panose="02020603050405020304" pitchFamily="18" charset="0"/>
                </a:defRPr>
              </a:lvl4pPr>
              <a:lvl5pPr marL="2057400" indent="-228600" defTabSz="681038">
                <a:defRPr sz="2400">
                  <a:solidFill>
                    <a:schemeClr val="tx1"/>
                  </a:solidFill>
                  <a:latin typeface="Times New Roman" panose="02020603050405020304" pitchFamily="18" charset="0"/>
                </a:defRPr>
              </a:lvl5pPr>
              <a:lvl6pPr marL="2514600" indent="-228600" defTabSz="68103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8103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8103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81038"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sz="1200" b="1">
                  <a:solidFill>
                    <a:srgbClr val="000099"/>
                  </a:solidFill>
                  <a:latin typeface="Arial" panose="020B0604020202020204" pitchFamily="34" charset="0"/>
                </a:rPr>
                <a:t>ROOM</a:t>
              </a:r>
            </a:p>
          </p:txBody>
        </p:sp>
      </p:grpSp>
      <p:grpSp>
        <p:nvGrpSpPr>
          <p:cNvPr id="10268" name="Group 50"/>
          <p:cNvGrpSpPr>
            <a:grpSpLocks/>
          </p:cNvGrpSpPr>
          <p:nvPr/>
        </p:nvGrpSpPr>
        <p:grpSpPr bwMode="auto">
          <a:xfrm>
            <a:off x="357188" y="2317750"/>
            <a:ext cx="1319212" cy="287338"/>
            <a:chOff x="209" y="2492"/>
            <a:chExt cx="1090" cy="306"/>
          </a:xfrm>
        </p:grpSpPr>
        <p:sp>
          <p:nvSpPr>
            <p:cNvPr id="10277" name="Rectangle 51"/>
            <p:cNvSpPr>
              <a:spLocks noChangeArrowheads="1"/>
            </p:cNvSpPr>
            <p:nvPr/>
          </p:nvSpPr>
          <p:spPr bwMode="auto">
            <a:xfrm>
              <a:off x="209" y="2492"/>
              <a:ext cx="1086" cy="271"/>
            </a:xfrm>
            <a:prstGeom prst="rect">
              <a:avLst/>
            </a:prstGeom>
            <a:solidFill>
              <a:schemeClr val="folHlink"/>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folHlink"/>
              </a:extrusionClr>
              <a:contourClr>
                <a:schemeClr val="fo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0278" name="Text Box 52"/>
            <p:cNvSpPr txBox="1">
              <a:spLocks noChangeArrowheads="1"/>
            </p:cNvSpPr>
            <p:nvPr/>
          </p:nvSpPr>
          <p:spPr bwMode="auto">
            <a:xfrm>
              <a:off x="210" y="2514"/>
              <a:ext cx="1089"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1706" tIns="40853" rIns="81706" bIns="40853">
              <a:spAutoFit/>
            </a:bodyPr>
            <a:lstStyle>
              <a:lvl1pPr defTabSz="681038">
                <a:defRPr sz="2400">
                  <a:solidFill>
                    <a:schemeClr val="tx1"/>
                  </a:solidFill>
                  <a:latin typeface="Times New Roman" panose="02020603050405020304" pitchFamily="18" charset="0"/>
                </a:defRPr>
              </a:lvl1pPr>
              <a:lvl2pPr marL="742950" indent="-285750" defTabSz="681038">
                <a:defRPr sz="2400">
                  <a:solidFill>
                    <a:schemeClr val="tx1"/>
                  </a:solidFill>
                  <a:latin typeface="Times New Roman" panose="02020603050405020304" pitchFamily="18" charset="0"/>
                </a:defRPr>
              </a:lvl2pPr>
              <a:lvl3pPr marL="1143000" indent="-228600" defTabSz="681038">
                <a:defRPr sz="2400">
                  <a:solidFill>
                    <a:schemeClr val="tx1"/>
                  </a:solidFill>
                  <a:latin typeface="Times New Roman" panose="02020603050405020304" pitchFamily="18" charset="0"/>
                </a:defRPr>
              </a:lvl3pPr>
              <a:lvl4pPr marL="1600200" indent="-228600" defTabSz="681038">
                <a:defRPr sz="2400">
                  <a:solidFill>
                    <a:schemeClr val="tx1"/>
                  </a:solidFill>
                  <a:latin typeface="Times New Roman" panose="02020603050405020304" pitchFamily="18" charset="0"/>
                </a:defRPr>
              </a:lvl4pPr>
              <a:lvl5pPr marL="2057400" indent="-228600" defTabSz="681038">
                <a:defRPr sz="2400">
                  <a:solidFill>
                    <a:schemeClr val="tx1"/>
                  </a:solidFill>
                  <a:latin typeface="Times New Roman" panose="02020603050405020304" pitchFamily="18" charset="0"/>
                </a:defRPr>
              </a:lvl5pPr>
              <a:lvl6pPr marL="2514600" indent="-228600" defTabSz="68103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8103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8103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81038"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sz="1200" b="1">
                  <a:solidFill>
                    <a:srgbClr val="000099"/>
                  </a:solidFill>
                  <a:latin typeface="Arial" panose="020B0604020202020204" pitchFamily="34" charset="0"/>
                </a:rPr>
                <a:t>Classe-Relation</a:t>
              </a:r>
            </a:p>
          </p:txBody>
        </p:sp>
      </p:grpSp>
      <p:grpSp>
        <p:nvGrpSpPr>
          <p:cNvPr id="10269" name="Group 53"/>
          <p:cNvGrpSpPr>
            <a:grpSpLocks/>
          </p:cNvGrpSpPr>
          <p:nvPr/>
        </p:nvGrpSpPr>
        <p:grpSpPr bwMode="auto">
          <a:xfrm>
            <a:off x="358775" y="1965325"/>
            <a:ext cx="1314450" cy="288925"/>
            <a:chOff x="209" y="2118"/>
            <a:chExt cx="1086" cy="307"/>
          </a:xfrm>
        </p:grpSpPr>
        <p:sp>
          <p:nvSpPr>
            <p:cNvPr id="10275" name="Rectangle 54"/>
            <p:cNvSpPr>
              <a:spLocks noChangeArrowheads="1"/>
            </p:cNvSpPr>
            <p:nvPr/>
          </p:nvSpPr>
          <p:spPr bwMode="auto">
            <a:xfrm>
              <a:off x="209" y="2118"/>
              <a:ext cx="1086" cy="249"/>
            </a:xfrm>
            <a:prstGeom prst="rect">
              <a:avLst/>
            </a:prstGeom>
            <a:solidFill>
              <a:srgbClr val="99FF99"/>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9FF99"/>
              </a:extrusionClr>
              <a:contourClr>
                <a:srgbClr val="99FF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a:p>
          </p:txBody>
        </p:sp>
        <p:sp>
          <p:nvSpPr>
            <p:cNvPr id="10276" name="Text Box 55"/>
            <p:cNvSpPr txBox="1">
              <a:spLocks noChangeArrowheads="1"/>
            </p:cNvSpPr>
            <p:nvPr/>
          </p:nvSpPr>
          <p:spPr bwMode="auto">
            <a:xfrm>
              <a:off x="297" y="2144"/>
              <a:ext cx="962"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1706" tIns="40853" rIns="81706" bIns="40853">
              <a:spAutoFit/>
            </a:bodyPr>
            <a:lstStyle>
              <a:lvl1pPr defTabSz="681038">
                <a:defRPr sz="2400">
                  <a:solidFill>
                    <a:schemeClr val="tx1"/>
                  </a:solidFill>
                  <a:latin typeface="Times New Roman" panose="02020603050405020304" pitchFamily="18" charset="0"/>
                </a:defRPr>
              </a:lvl1pPr>
              <a:lvl2pPr marL="742950" indent="-285750" defTabSz="681038">
                <a:defRPr sz="2400">
                  <a:solidFill>
                    <a:schemeClr val="tx1"/>
                  </a:solidFill>
                  <a:latin typeface="Times New Roman" panose="02020603050405020304" pitchFamily="18" charset="0"/>
                </a:defRPr>
              </a:lvl2pPr>
              <a:lvl3pPr marL="1143000" indent="-228600" defTabSz="681038">
                <a:defRPr sz="2400">
                  <a:solidFill>
                    <a:schemeClr val="tx1"/>
                  </a:solidFill>
                  <a:latin typeface="Times New Roman" panose="02020603050405020304" pitchFamily="18" charset="0"/>
                </a:defRPr>
              </a:lvl3pPr>
              <a:lvl4pPr marL="1600200" indent="-228600" defTabSz="681038">
                <a:defRPr sz="2400">
                  <a:solidFill>
                    <a:schemeClr val="tx1"/>
                  </a:solidFill>
                  <a:latin typeface="Times New Roman" panose="02020603050405020304" pitchFamily="18" charset="0"/>
                </a:defRPr>
              </a:lvl4pPr>
              <a:lvl5pPr marL="2057400" indent="-228600" defTabSz="681038">
                <a:defRPr sz="2400">
                  <a:solidFill>
                    <a:schemeClr val="tx1"/>
                  </a:solidFill>
                  <a:latin typeface="Times New Roman" panose="02020603050405020304" pitchFamily="18" charset="0"/>
                </a:defRPr>
              </a:lvl5pPr>
              <a:lvl6pPr marL="2514600" indent="-228600" defTabSz="68103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8103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8103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81038"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sz="1200" b="1">
                  <a:solidFill>
                    <a:srgbClr val="000099"/>
                  </a:solidFill>
                  <a:latin typeface="Arial" panose="020B0604020202020204" pitchFamily="34" charset="0"/>
                </a:rPr>
                <a:t>Fusion</a:t>
              </a:r>
            </a:p>
          </p:txBody>
        </p:sp>
      </p:grpSp>
      <p:sp>
        <p:nvSpPr>
          <p:cNvPr id="10270" name="Rectangle 56"/>
          <p:cNvSpPr>
            <a:spLocks noChangeArrowheads="1"/>
          </p:cNvSpPr>
          <p:nvPr/>
        </p:nvSpPr>
        <p:spPr bwMode="auto">
          <a:xfrm>
            <a:off x="358775" y="1609725"/>
            <a:ext cx="1316038" cy="242888"/>
          </a:xfrm>
          <a:prstGeom prst="rect">
            <a:avLst/>
          </a:prstGeom>
          <a:solidFill>
            <a:srgbClr val="FFFF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flatTx/>
          </a:bodyPr>
          <a:lstStyle>
            <a:lvl1pPr defTabSz="817563">
              <a:defRPr sz="2400">
                <a:solidFill>
                  <a:schemeClr val="tx1"/>
                </a:solidFill>
                <a:latin typeface="Times New Roman" panose="02020603050405020304" pitchFamily="18" charset="0"/>
              </a:defRPr>
            </a:lvl1pPr>
            <a:lvl2pPr marL="742950" indent="-285750" defTabSz="817563">
              <a:defRPr sz="2400">
                <a:solidFill>
                  <a:schemeClr val="tx1"/>
                </a:solidFill>
                <a:latin typeface="Times New Roman" panose="02020603050405020304" pitchFamily="18" charset="0"/>
              </a:defRPr>
            </a:lvl2pPr>
            <a:lvl3pPr marL="1143000" indent="-228600" defTabSz="817563">
              <a:defRPr sz="2400">
                <a:solidFill>
                  <a:schemeClr val="tx1"/>
                </a:solidFill>
                <a:latin typeface="Times New Roman" panose="02020603050405020304" pitchFamily="18" charset="0"/>
              </a:defRPr>
            </a:lvl3pPr>
            <a:lvl4pPr marL="1600200" indent="-228600" defTabSz="817563">
              <a:defRPr sz="2400">
                <a:solidFill>
                  <a:schemeClr val="tx1"/>
                </a:solidFill>
                <a:latin typeface="Times New Roman" panose="02020603050405020304" pitchFamily="18" charset="0"/>
              </a:defRPr>
            </a:lvl4pPr>
            <a:lvl5pPr marL="2057400" indent="-228600" defTabSz="817563">
              <a:defRPr sz="2400">
                <a:solidFill>
                  <a:schemeClr val="tx1"/>
                </a:solidFill>
                <a:latin typeface="Times New Roman" panose="02020603050405020304" pitchFamily="18" charset="0"/>
              </a:defRPr>
            </a:lvl5pPr>
            <a:lvl6pPr marL="2514600" indent="-228600" defTabSz="8175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175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175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1756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sz="1200" b="1">
                <a:solidFill>
                  <a:srgbClr val="000099"/>
                </a:solidFill>
                <a:latin typeface="Helvetica-Narrow" pitchFamily="34" charset="0"/>
              </a:rPr>
              <a:t>OOSE</a:t>
            </a:r>
          </a:p>
        </p:txBody>
      </p:sp>
      <p:sp>
        <p:nvSpPr>
          <p:cNvPr id="10271" name="Rectangle 57"/>
          <p:cNvSpPr>
            <a:spLocks noChangeArrowheads="1"/>
          </p:cNvSpPr>
          <p:nvPr/>
        </p:nvSpPr>
        <p:spPr bwMode="auto">
          <a:xfrm>
            <a:off x="365125" y="1262063"/>
            <a:ext cx="1301750" cy="233362"/>
          </a:xfrm>
          <a:prstGeom prst="rect">
            <a:avLst/>
          </a:prstGeom>
          <a:solidFill>
            <a:srgbClr val="FFFF99"/>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99"/>
            </a:extrusionClr>
            <a:contourClr>
              <a:srgbClr val="FFFF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flatTx/>
          </a:bodyPr>
          <a:lstStyle>
            <a:lvl1pPr defTabSz="817563">
              <a:defRPr sz="2400">
                <a:solidFill>
                  <a:schemeClr val="tx1"/>
                </a:solidFill>
                <a:latin typeface="Times New Roman" panose="02020603050405020304" pitchFamily="18" charset="0"/>
              </a:defRPr>
            </a:lvl1pPr>
            <a:lvl2pPr marL="742950" indent="-285750" defTabSz="817563">
              <a:defRPr sz="2400">
                <a:solidFill>
                  <a:schemeClr val="tx1"/>
                </a:solidFill>
                <a:latin typeface="Times New Roman" panose="02020603050405020304" pitchFamily="18" charset="0"/>
              </a:defRPr>
            </a:lvl2pPr>
            <a:lvl3pPr marL="1143000" indent="-228600" defTabSz="817563">
              <a:defRPr sz="2400">
                <a:solidFill>
                  <a:schemeClr val="tx1"/>
                </a:solidFill>
                <a:latin typeface="Times New Roman" panose="02020603050405020304" pitchFamily="18" charset="0"/>
              </a:defRPr>
            </a:lvl3pPr>
            <a:lvl4pPr marL="1600200" indent="-228600" defTabSz="817563">
              <a:defRPr sz="2400">
                <a:solidFill>
                  <a:schemeClr val="tx1"/>
                </a:solidFill>
                <a:latin typeface="Times New Roman" panose="02020603050405020304" pitchFamily="18" charset="0"/>
              </a:defRPr>
            </a:lvl4pPr>
            <a:lvl5pPr marL="2057400" indent="-228600" defTabSz="817563">
              <a:defRPr sz="2400">
                <a:solidFill>
                  <a:schemeClr val="tx1"/>
                </a:solidFill>
                <a:latin typeface="Times New Roman" panose="02020603050405020304" pitchFamily="18" charset="0"/>
              </a:defRPr>
            </a:lvl5pPr>
            <a:lvl6pPr marL="2514600" indent="-228600" defTabSz="8175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175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175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1756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sz="1200" b="1">
                <a:solidFill>
                  <a:srgbClr val="000099"/>
                </a:solidFill>
                <a:latin typeface="Helvetica-Narrow" pitchFamily="34" charset="0"/>
              </a:rPr>
              <a:t>Booch</a:t>
            </a:r>
          </a:p>
        </p:txBody>
      </p:sp>
      <p:sp>
        <p:nvSpPr>
          <p:cNvPr id="10272" name="Rectangle 58"/>
          <p:cNvSpPr>
            <a:spLocks noChangeArrowheads="1"/>
          </p:cNvSpPr>
          <p:nvPr/>
        </p:nvSpPr>
        <p:spPr bwMode="auto">
          <a:xfrm>
            <a:off x="371475" y="911225"/>
            <a:ext cx="1289050" cy="233363"/>
          </a:xfrm>
          <a:prstGeom prst="rect">
            <a:avLst/>
          </a:prstGeom>
          <a:solidFill>
            <a:srgbClr val="66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66FFFF"/>
            </a:extrusionClr>
            <a:contourClr>
              <a:srgbClr val="66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flatTx/>
          </a:bodyPr>
          <a:lstStyle>
            <a:lvl1pPr defTabSz="817563">
              <a:defRPr sz="2400">
                <a:solidFill>
                  <a:schemeClr val="tx1"/>
                </a:solidFill>
                <a:latin typeface="Times New Roman" panose="02020603050405020304" pitchFamily="18" charset="0"/>
              </a:defRPr>
            </a:lvl1pPr>
            <a:lvl2pPr marL="742950" indent="-285750" defTabSz="817563">
              <a:defRPr sz="2400">
                <a:solidFill>
                  <a:schemeClr val="tx1"/>
                </a:solidFill>
                <a:latin typeface="Times New Roman" panose="02020603050405020304" pitchFamily="18" charset="0"/>
              </a:defRPr>
            </a:lvl2pPr>
            <a:lvl3pPr marL="1143000" indent="-228600" defTabSz="817563">
              <a:defRPr sz="2400">
                <a:solidFill>
                  <a:schemeClr val="tx1"/>
                </a:solidFill>
                <a:latin typeface="Times New Roman" panose="02020603050405020304" pitchFamily="18" charset="0"/>
              </a:defRPr>
            </a:lvl3pPr>
            <a:lvl4pPr marL="1600200" indent="-228600" defTabSz="817563">
              <a:defRPr sz="2400">
                <a:solidFill>
                  <a:schemeClr val="tx1"/>
                </a:solidFill>
                <a:latin typeface="Times New Roman" panose="02020603050405020304" pitchFamily="18" charset="0"/>
              </a:defRPr>
            </a:lvl4pPr>
            <a:lvl5pPr marL="2057400" indent="-228600" defTabSz="817563">
              <a:defRPr sz="2400">
                <a:solidFill>
                  <a:schemeClr val="tx1"/>
                </a:solidFill>
                <a:latin typeface="Times New Roman" panose="02020603050405020304" pitchFamily="18" charset="0"/>
              </a:defRPr>
            </a:lvl5pPr>
            <a:lvl6pPr marL="2514600" indent="-228600" defTabSz="8175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175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175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1756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sz="1200" b="1">
                <a:solidFill>
                  <a:srgbClr val="000099"/>
                </a:solidFill>
                <a:latin typeface="Helvetica-Narrow" pitchFamily="34" charset="0"/>
              </a:rPr>
              <a:t>OMT </a:t>
            </a:r>
          </a:p>
        </p:txBody>
      </p:sp>
      <p:sp>
        <p:nvSpPr>
          <p:cNvPr id="10273" name="Text Box 59"/>
          <p:cNvSpPr txBox="1">
            <a:spLocks noChangeArrowheads="1"/>
          </p:cNvSpPr>
          <p:nvPr/>
        </p:nvSpPr>
        <p:spPr bwMode="auto">
          <a:xfrm>
            <a:off x="349725" y="3886200"/>
            <a:ext cx="1014413"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spAutoFit/>
          </a:bodyPr>
          <a:lstStyle>
            <a:lvl1pPr defTabSz="817563">
              <a:defRPr sz="2400">
                <a:solidFill>
                  <a:schemeClr val="tx1"/>
                </a:solidFill>
                <a:latin typeface="Times New Roman" panose="02020603050405020304" pitchFamily="18" charset="0"/>
              </a:defRPr>
            </a:lvl1pPr>
            <a:lvl2pPr marL="742950" indent="-285750" defTabSz="817563">
              <a:defRPr sz="2400">
                <a:solidFill>
                  <a:schemeClr val="tx1"/>
                </a:solidFill>
                <a:latin typeface="Times New Roman" panose="02020603050405020304" pitchFamily="18" charset="0"/>
              </a:defRPr>
            </a:lvl2pPr>
            <a:lvl3pPr marL="1143000" indent="-228600" defTabSz="817563">
              <a:defRPr sz="2400">
                <a:solidFill>
                  <a:schemeClr val="tx1"/>
                </a:solidFill>
                <a:latin typeface="Times New Roman" panose="02020603050405020304" pitchFamily="18" charset="0"/>
              </a:defRPr>
            </a:lvl3pPr>
            <a:lvl4pPr marL="1600200" indent="-228600" defTabSz="817563">
              <a:defRPr sz="2400">
                <a:solidFill>
                  <a:schemeClr val="tx1"/>
                </a:solidFill>
                <a:latin typeface="Times New Roman" panose="02020603050405020304" pitchFamily="18" charset="0"/>
              </a:defRPr>
            </a:lvl4pPr>
            <a:lvl5pPr marL="2057400" indent="-228600" defTabSz="817563">
              <a:defRPr sz="2400">
                <a:solidFill>
                  <a:schemeClr val="tx1"/>
                </a:solidFill>
                <a:latin typeface="Times New Roman" panose="02020603050405020304" pitchFamily="18" charset="0"/>
              </a:defRPr>
            </a:lvl5pPr>
            <a:lvl6pPr marL="2514600" indent="-228600" defTabSz="8175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175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175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1756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sz="1600" b="1">
                <a:solidFill>
                  <a:schemeClr val="bg2"/>
                </a:solidFill>
              </a:rPr>
              <a:t>  Fin 1990</a:t>
            </a:r>
          </a:p>
        </p:txBody>
      </p:sp>
      <p:sp>
        <p:nvSpPr>
          <p:cNvPr id="10274" name="Rectangle 60"/>
          <p:cNvSpPr>
            <a:spLocks noGrp="1" noChangeArrowheads="1"/>
          </p:cNvSpPr>
          <p:nvPr>
            <p:ph type="title"/>
          </p:nvPr>
        </p:nvSpPr>
        <p:spPr>
          <a:xfrm>
            <a:off x="144463" y="117475"/>
            <a:ext cx="8785225" cy="457200"/>
          </a:xfrm>
          <a:extLst>
            <a:ext uri="{909E8E84-426E-40DD-AFC4-6F175D3DCCD1}">
              <a14:hiddenFill xmlns:a14="http://schemas.microsoft.com/office/drawing/2010/main">
                <a:solidFill>
                  <a:schemeClr val="accent1"/>
                </a:solidFill>
              </a14:hiddenFill>
            </a:ext>
          </a:extLst>
        </p:spPr>
        <p:txBody>
          <a:bodyPr/>
          <a:lstStyle/>
          <a:p>
            <a:r>
              <a:rPr lang="fr-FR"/>
              <a:t>UML C’est quoi exactement ? – La genèse</a:t>
            </a:r>
          </a:p>
        </p:txBody>
      </p:sp>
      <p:sp>
        <p:nvSpPr>
          <p:cNvPr id="69" name="Rectangle 32"/>
          <p:cNvSpPr>
            <a:spLocks noChangeArrowheads="1"/>
          </p:cNvSpPr>
          <p:nvPr/>
        </p:nvSpPr>
        <p:spPr bwMode="auto">
          <a:xfrm>
            <a:off x="7990000" y="2761499"/>
            <a:ext cx="915987" cy="369888"/>
          </a:xfrm>
          <a:prstGeom prst="rect">
            <a:avLst/>
          </a:prstGeom>
          <a:solidFill>
            <a:schemeClr val="accent1"/>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flatTx/>
          </a:bodyPr>
          <a:lstStyle/>
          <a:p>
            <a:pPr algn="ctr" defTabSz="817563">
              <a:defRPr/>
            </a:pPr>
            <a:r>
              <a:rPr lang="en-US" sz="1600" b="1" dirty="0">
                <a:solidFill>
                  <a:schemeClr val="bg2"/>
                </a:solidFill>
                <a:effectLst>
                  <a:outerShdw blurRad="38100" dist="38100" dir="2700000" algn="tl">
                    <a:srgbClr val="000000"/>
                  </a:outerShdw>
                </a:effectLst>
                <a:latin typeface="Helvetica-Narrow" pitchFamily="34" charset="0"/>
              </a:rPr>
              <a:t>UML 2.5</a:t>
            </a:r>
          </a:p>
        </p:txBody>
      </p:sp>
      <p:cxnSp>
        <p:nvCxnSpPr>
          <p:cNvPr id="71" name="AutoShape 34"/>
          <p:cNvCxnSpPr>
            <a:cxnSpLocks noChangeShapeType="1"/>
            <a:endCxn id="69" idx="1"/>
          </p:cNvCxnSpPr>
          <p:nvPr/>
        </p:nvCxnSpPr>
        <p:spPr bwMode="auto">
          <a:xfrm rot="16200000">
            <a:off x="7701075" y="2967874"/>
            <a:ext cx="311150" cy="268287"/>
          </a:xfrm>
          <a:prstGeom prst="curvedConnector2">
            <a:avLst/>
          </a:prstGeom>
          <a:noFill/>
          <a:ln w="28575">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Text Box 38"/>
          <p:cNvSpPr txBox="1">
            <a:spLocks noChangeArrowheads="1"/>
          </p:cNvSpPr>
          <p:nvPr/>
        </p:nvSpPr>
        <p:spPr bwMode="auto">
          <a:xfrm>
            <a:off x="8442148" y="3099888"/>
            <a:ext cx="562553" cy="29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706" tIns="40853" rIns="81706" bIns="40853" anchor="ctr">
            <a:spAutoFit/>
          </a:bodyPr>
          <a:lstStyle>
            <a:lvl1pPr defTabSz="817563">
              <a:defRPr sz="2400">
                <a:solidFill>
                  <a:schemeClr val="tx1"/>
                </a:solidFill>
                <a:latin typeface="Times New Roman" pitchFamily="18" charset="0"/>
              </a:defRPr>
            </a:lvl1pPr>
            <a:lvl2pPr marL="407988" defTabSz="817563">
              <a:defRPr sz="2400">
                <a:solidFill>
                  <a:schemeClr val="tx1"/>
                </a:solidFill>
                <a:latin typeface="Times New Roman" pitchFamily="18" charset="0"/>
              </a:defRPr>
            </a:lvl2pPr>
            <a:lvl3pPr marL="817563" defTabSz="817563">
              <a:defRPr sz="2400">
                <a:solidFill>
                  <a:schemeClr val="tx1"/>
                </a:solidFill>
                <a:latin typeface="Times New Roman" pitchFamily="18" charset="0"/>
              </a:defRPr>
            </a:lvl3pPr>
            <a:lvl4pPr marL="1225550" defTabSz="817563">
              <a:defRPr sz="2400">
                <a:solidFill>
                  <a:schemeClr val="tx1"/>
                </a:solidFill>
                <a:latin typeface="Times New Roman" pitchFamily="18" charset="0"/>
              </a:defRPr>
            </a:lvl4pPr>
            <a:lvl5pPr marL="1633538" defTabSz="817563">
              <a:defRPr sz="2400">
                <a:solidFill>
                  <a:schemeClr val="tx1"/>
                </a:solidFill>
                <a:latin typeface="Times New Roman" pitchFamily="18" charset="0"/>
              </a:defRPr>
            </a:lvl5pPr>
            <a:lvl6pPr marL="2090738" defTabSz="817563" eaLnBrk="0" fontAlgn="base" hangingPunct="0">
              <a:spcBef>
                <a:spcPct val="0"/>
              </a:spcBef>
              <a:spcAft>
                <a:spcPct val="0"/>
              </a:spcAft>
              <a:defRPr sz="2400">
                <a:solidFill>
                  <a:schemeClr val="tx1"/>
                </a:solidFill>
                <a:latin typeface="Times New Roman" pitchFamily="18" charset="0"/>
              </a:defRPr>
            </a:lvl6pPr>
            <a:lvl7pPr marL="2547938" defTabSz="817563" eaLnBrk="0" fontAlgn="base" hangingPunct="0">
              <a:spcBef>
                <a:spcPct val="0"/>
              </a:spcBef>
              <a:spcAft>
                <a:spcPct val="0"/>
              </a:spcAft>
              <a:defRPr sz="2400">
                <a:solidFill>
                  <a:schemeClr val="tx1"/>
                </a:solidFill>
                <a:latin typeface="Times New Roman" pitchFamily="18" charset="0"/>
              </a:defRPr>
            </a:lvl7pPr>
            <a:lvl8pPr marL="3005138" defTabSz="817563" eaLnBrk="0" fontAlgn="base" hangingPunct="0">
              <a:spcBef>
                <a:spcPct val="0"/>
              </a:spcBef>
              <a:spcAft>
                <a:spcPct val="0"/>
              </a:spcAft>
              <a:defRPr sz="2400">
                <a:solidFill>
                  <a:schemeClr val="tx1"/>
                </a:solidFill>
                <a:latin typeface="Times New Roman" pitchFamily="18" charset="0"/>
              </a:defRPr>
            </a:lvl8pPr>
            <a:lvl9pPr marL="3462338" defTabSz="817563" eaLnBrk="0" fontAlgn="base" hangingPunct="0">
              <a:spcBef>
                <a:spcPct val="0"/>
              </a:spcBef>
              <a:spcAft>
                <a:spcPct val="0"/>
              </a:spcAft>
              <a:defRPr sz="2400">
                <a:solidFill>
                  <a:schemeClr val="tx1"/>
                </a:solidFill>
                <a:latin typeface="Times New Roman" pitchFamily="18" charset="0"/>
              </a:defRPr>
            </a:lvl9pPr>
          </a:lstStyle>
          <a:p>
            <a:pPr algn="ctr">
              <a:defRPr/>
            </a:pPr>
            <a:r>
              <a:rPr lang="en-US" sz="1400" b="1" dirty="0">
                <a:solidFill>
                  <a:schemeClr val="bg2"/>
                </a:solidFill>
                <a:effectLst>
                  <a:outerShdw blurRad="38100" dist="38100" dir="2700000" algn="tl">
                    <a:srgbClr val="C0C0C0"/>
                  </a:outerShdw>
                </a:effectLst>
                <a:latin typeface="Helvetica-Narrow" pitchFamily="34" charset="0"/>
              </a:rPr>
              <a:t>2015</a:t>
            </a:r>
          </a:p>
        </p:txBody>
      </p:sp>
      <p:cxnSp>
        <p:nvCxnSpPr>
          <p:cNvPr id="3" name="Connecteur droit 2"/>
          <p:cNvCxnSpPr/>
          <p:nvPr/>
        </p:nvCxnSpPr>
        <p:spPr bwMode="auto">
          <a:xfrm>
            <a:off x="4819220" y="2923806"/>
            <a:ext cx="0" cy="276073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ext Box 25">
            <a:extLst>
              <a:ext uri="{FF2B5EF4-FFF2-40B4-BE49-F238E27FC236}">
                <a16:creationId xmlns:a16="http://schemas.microsoft.com/office/drawing/2014/main" id="{9A02026D-F673-41DF-B6E5-D03F2E931852}"/>
              </a:ext>
            </a:extLst>
          </p:cNvPr>
          <p:cNvSpPr txBox="1">
            <a:spLocks noChangeArrowheads="1"/>
          </p:cNvSpPr>
          <p:nvPr/>
        </p:nvSpPr>
        <p:spPr bwMode="auto">
          <a:xfrm>
            <a:off x="6118229" y="5780906"/>
            <a:ext cx="3025771" cy="29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1706" tIns="40853" rIns="81706" bIns="40853">
            <a:spAutoFit/>
          </a:bodyPr>
          <a:lstStyle>
            <a:lvl1pPr defTabSz="681038">
              <a:defRPr sz="2400">
                <a:solidFill>
                  <a:schemeClr val="tx1"/>
                </a:solidFill>
                <a:latin typeface="Times New Roman" pitchFamily="18" charset="0"/>
              </a:defRPr>
            </a:lvl1pPr>
            <a:lvl2pPr marL="511175" defTabSz="681038">
              <a:defRPr sz="2400">
                <a:solidFill>
                  <a:schemeClr val="tx1"/>
                </a:solidFill>
                <a:latin typeface="Times New Roman" pitchFamily="18" charset="0"/>
              </a:defRPr>
            </a:lvl2pPr>
            <a:lvl3pPr marL="1020763" defTabSz="681038">
              <a:defRPr sz="2400">
                <a:solidFill>
                  <a:schemeClr val="tx1"/>
                </a:solidFill>
                <a:latin typeface="Times New Roman" pitchFamily="18" charset="0"/>
              </a:defRPr>
            </a:lvl3pPr>
            <a:lvl4pPr marL="1531938" defTabSz="681038">
              <a:defRPr sz="2400">
                <a:solidFill>
                  <a:schemeClr val="tx1"/>
                </a:solidFill>
                <a:latin typeface="Times New Roman" pitchFamily="18" charset="0"/>
              </a:defRPr>
            </a:lvl4pPr>
            <a:lvl5pPr marL="2043113" defTabSz="681038">
              <a:defRPr sz="2400">
                <a:solidFill>
                  <a:schemeClr val="tx1"/>
                </a:solidFill>
                <a:latin typeface="Times New Roman" pitchFamily="18" charset="0"/>
              </a:defRPr>
            </a:lvl5pPr>
            <a:lvl6pPr marL="2500313" defTabSz="681038" eaLnBrk="0" fontAlgn="base" hangingPunct="0">
              <a:spcBef>
                <a:spcPct val="0"/>
              </a:spcBef>
              <a:spcAft>
                <a:spcPct val="0"/>
              </a:spcAft>
              <a:defRPr sz="2400">
                <a:solidFill>
                  <a:schemeClr val="tx1"/>
                </a:solidFill>
                <a:latin typeface="Times New Roman" pitchFamily="18" charset="0"/>
              </a:defRPr>
            </a:lvl6pPr>
            <a:lvl7pPr marL="2957513" defTabSz="681038" eaLnBrk="0" fontAlgn="base" hangingPunct="0">
              <a:spcBef>
                <a:spcPct val="0"/>
              </a:spcBef>
              <a:spcAft>
                <a:spcPct val="0"/>
              </a:spcAft>
              <a:defRPr sz="2400">
                <a:solidFill>
                  <a:schemeClr val="tx1"/>
                </a:solidFill>
                <a:latin typeface="Times New Roman" pitchFamily="18" charset="0"/>
              </a:defRPr>
            </a:lvl7pPr>
            <a:lvl8pPr marL="3414713" defTabSz="681038" eaLnBrk="0" fontAlgn="base" hangingPunct="0">
              <a:spcBef>
                <a:spcPct val="0"/>
              </a:spcBef>
              <a:spcAft>
                <a:spcPct val="0"/>
              </a:spcAft>
              <a:defRPr sz="2400">
                <a:solidFill>
                  <a:schemeClr val="tx1"/>
                </a:solidFill>
                <a:latin typeface="Times New Roman" pitchFamily="18" charset="0"/>
              </a:defRPr>
            </a:lvl8pPr>
            <a:lvl9pPr marL="3871913" defTabSz="681038"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GB" sz="1400" i="1" u="sng" dirty="0">
                <a:solidFill>
                  <a:srgbClr val="000099"/>
                </a:solidFill>
                <a:latin typeface="Arial" pitchFamily="34" charset="0"/>
              </a:rPr>
              <a:t>https://www.omg.org/spec/UML/</a:t>
            </a: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8499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119757AD-70FD-46D1-9E69-B78013CEDA17}" type="slidenum">
              <a:rPr lang="fr-FR" sz="1400">
                <a:solidFill>
                  <a:srgbClr val="000099"/>
                </a:solidFill>
              </a:rPr>
              <a:pPr/>
              <a:t>90</a:t>
            </a:fld>
            <a:r>
              <a:rPr lang="fr-FR" sz="1400" dirty="0">
                <a:solidFill>
                  <a:srgbClr val="000099"/>
                </a:solidFill>
              </a:rPr>
              <a:t>)</a:t>
            </a:r>
          </a:p>
        </p:txBody>
      </p:sp>
      <p:sp>
        <p:nvSpPr>
          <p:cNvPr id="84996" name="Rectangle 26"/>
          <p:cNvSpPr>
            <a:spLocks noGrp="1" noChangeArrowheads="1"/>
          </p:cNvSpPr>
          <p:nvPr>
            <p:ph type="title"/>
          </p:nvPr>
        </p:nvSpPr>
        <p:spPr>
          <a:xfrm>
            <a:off x="107950" y="169863"/>
            <a:ext cx="8915400" cy="457200"/>
          </a:xfrm>
        </p:spPr>
        <p:txBody>
          <a:bodyPr/>
          <a:lstStyle/>
          <a:p>
            <a:r>
              <a:rPr lang="fr-FR" dirty="0"/>
              <a:t>Relations entre cas d’utilisation</a:t>
            </a:r>
          </a:p>
        </p:txBody>
      </p:sp>
      <p:sp>
        <p:nvSpPr>
          <p:cNvPr id="84997" name="Rectangle 27"/>
          <p:cNvSpPr>
            <a:spLocks noGrp="1" noChangeArrowheads="1"/>
          </p:cNvSpPr>
          <p:nvPr>
            <p:ph type="body" idx="1"/>
          </p:nvPr>
        </p:nvSpPr>
        <p:spPr>
          <a:xfrm>
            <a:off x="107950" y="954088"/>
            <a:ext cx="8686800" cy="4692650"/>
          </a:xfrm>
        </p:spPr>
        <p:txBody>
          <a:bodyPr/>
          <a:lstStyle/>
          <a:p>
            <a:r>
              <a:rPr lang="fr-FR" sz="2800" dirty="0"/>
              <a:t>&lt;&lt;</a:t>
            </a:r>
            <a:r>
              <a:rPr lang="fr-FR" sz="2800" dirty="0" err="1"/>
              <a:t>include</a:t>
            </a:r>
            <a:r>
              <a:rPr lang="fr-FR" sz="2800" dirty="0"/>
              <a:t>&gt;&gt; permet d’incorporer le comportement d’un autre cas d’utilisation.</a:t>
            </a:r>
          </a:p>
          <a:p>
            <a:endParaRPr lang="fr-FR" sz="2800" dirty="0"/>
          </a:p>
          <a:p>
            <a:r>
              <a:rPr lang="fr-FR" sz="2800" dirty="0"/>
              <a:t>Le cas de base en incorpore explicitement un autre, à un endroit spécifié dans sa description. </a:t>
            </a:r>
          </a:p>
        </p:txBody>
      </p:sp>
      <p:pic>
        <p:nvPicPr>
          <p:cNvPr id="84998" name="Picture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962" y="3336920"/>
            <a:ext cx="6937375" cy="31432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84995"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119757AD-70FD-46D1-9E69-B78013CEDA17}" type="slidenum">
              <a:rPr lang="fr-FR" sz="1400">
                <a:solidFill>
                  <a:srgbClr val="000099"/>
                </a:solidFill>
              </a:rPr>
              <a:pPr/>
              <a:t>91</a:t>
            </a:fld>
            <a:r>
              <a:rPr lang="fr-FR" sz="1400" dirty="0">
                <a:solidFill>
                  <a:srgbClr val="000099"/>
                </a:solidFill>
              </a:rPr>
              <a:t>)</a:t>
            </a:r>
          </a:p>
        </p:txBody>
      </p:sp>
      <p:sp>
        <p:nvSpPr>
          <p:cNvPr id="84996" name="Rectangle 26"/>
          <p:cNvSpPr>
            <a:spLocks noGrp="1" noChangeArrowheads="1"/>
          </p:cNvSpPr>
          <p:nvPr>
            <p:ph type="title"/>
          </p:nvPr>
        </p:nvSpPr>
        <p:spPr>
          <a:xfrm>
            <a:off x="107950" y="169863"/>
            <a:ext cx="8915400" cy="457200"/>
          </a:xfrm>
        </p:spPr>
        <p:txBody>
          <a:bodyPr/>
          <a:lstStyle/>
          <a:p>
            <a:r>
              <a:rPr lang="fr-FR" dirty="0"/>
              <a:t>Relations entre cas d’utilisation</a:t>
            </a:r>
          </a:p>
        </p:txBody>
      </p:sp>
      <p:sp>
        <p:nvSpPr>
          <p:cNvPr id="84997" name="Rectangle 27"/>
          <p:cNvSpPr>
            <a:spLocks noGrp="1" noChangeArrowheads="1"/>
          </p:cNvSpPr>
          <p:nvPr>
            <p:ph type="body" idx="1"/>
          </p:nvPr>
        </p:nvSpPr>
        <p:spPr>
          <a:xfrm>
            <a:off x="107950" y="954088"/>
            <a:ext cx="8686800" cy="4692650"/>
          </a:xfrm>
        </p:spPr>
        <p:txBody>
          <a:bodyPr/>
          <a:lstStyle/>
          <a:p>
            <a:r>
              <a:rPr lang="fr-FR" sz="2800" dirty="0"/>
              <a:t>La relation &lt;&lt;</a:t>
            </a:r>
            <a:r>
              <a:rPr lang="fr-FR" sz="2800" dirty="0" err="1"/>
              <a:t>include</a:t>
            </a:r>
            <a:r>
              <a:rPr lang="fr-FR" sz="2800" dirty="0"/>
              <a:t>&gt;&gt; se traduit de la façon suivante en terme d’enchaînements :</a:t>
            </a:r>
          </a:p>
          <a:p>
            <a:pPr marL="0" indent="0">
              <a:buNone/>
            </a:pPr>
            <a:endParaRPr lang="fr-FR" sz="2800" dirty="0"/>
          </a:p>
        </p:txBody>
      </p:sp>
      <p:graphicFrame>
        <p:nvGraphicFramePr>
          <p:cNvPr id="7" name="Object 11">
            <a:extLst>
              <a:ext uri="{FF2B5EF4-FFF2-40B4-BE49-F238E27FC236}">
                <a16:creationId xmlns:a16="http://schemas.microsoft.com/office/drawing/2014/main" id="{CFE6B846-38F7-496F-BB88-FE1446306AEA}"/>
              </a:ext>
            </a:extLst>
          </p:cNvPr>
          <p:cNvGraphicFramePr>
            <a:graphicFrameLocks noChangeAspect="1"/>
          </p:cNvGraphicFramePr>
          <p:nvPr>
            <p:extLst>
              <p:ext uri="{D42A27DB-BD31-4B8C-83A1-F6EECF244321}">
                <p14:modId xmlns:p14="http://schemas.microsoft.com/office/powerpoint/2010/main" val="922531985"/>
              </p:ext>
            </p:extLst>
          </p:nvPr>
        </p:nvGraphicFramePr>
        <p:xfrm>
          <a:off x="1046344" y="2198227"/>
          <a:ext cx="6810011" cy="3583807"/>
        </p:xfrm>
        <a:graphic>
          <a:graphicData uri="http://schemas.openxmlformats.org/presentationml/2006/ole">
            <mc:AlternateContent xmlns:mc="http://schemas.openxmlformats.org/markup-compatibility/2006">
              <mc:Choice xmlns:v="urn:schemas-microsoft-com:vml" Requires="v">
                <p:oleObj spid="_x0000_s2056" name="Image" r:id="rId4" imgW="3981600" imgH="2095560" progId="Word.Picture.8">
                  <p:embed/>
                </p:oleObj>
              </mc:Choice>
              <mc:Fallback>
                <p:oleObj name="Image" r:id="rId4" imgW="3981600" imgH="2095560" progId="Word.Picture.8">
                  <p:embed/>
                  <p:pic>
                    <p:nvPicPr>
                      <p:cNvPr id="642059" name="Object 11">
                        <a:extLst>
                          <a:ext uri="{FF2B5EF4-FFF2-40B4-BE49-F238E27FC236}">
                            <a16:creationId xmlns:a16="http://schemas.microsoft.com/office/drawing/2014/main" id="{450ACAC2-0E00-4F3F-8437-90A0F52487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4" y="2198227"/>
                        <a:ext cx="6810011" cy="358380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25015317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8601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025BAEC8-3D12-4E1A-93C1-CEC8D0D7D67C}" type="slidenum">
              <a:rPr lang="fr-FR" sz="1400">
                <a:solidFill>
                  <a:srgbClr val="000099"/>
                </a:solidFill>
              </a:rPr>
              <a:pPr/>
              <a:t>92</a:t>
            </a:fld>
            <a:r>
              <a:rPr lang="fr-FR" sz="1400" dirty="0">
                <a:solidFill>
                  <a:srgbClr val="000099"/>
                </a:solidFill>
              </a:rPr>
              <a:t>)</a:t>
            </a:r>
          </a:p>
        </p:txBody>
      </p:sp>
      <p:sp>
        <p:nvSpPr>
          <p:cNvPr id="86020" name="Rectangle 21"/>
          <p:cNvSpPr>
            <a:spLocks noGrp="1" noChangeArrowheads="1"/>
          </p:cNvSpPr>
          <p:nvPr>
            <p:ph type="title"/>
          </p:nvPr>
        </p:nvSpPr>
        <p:spPr>
          <a:xfrm>
            <a:off x="107950" y="174625"/>
            <a:ext cx="8915400" cy="457200"/>
          </a:xfrm>
        </p:spPr>
        <p:txBody>
          <a:bodyPr/>
          <a:lstStyle/>
          <a:p>
            <a:r>
              <a:rPr lang="fr-FR" dirty="0"/>
              <a:t>Relations entre cas d’utilisation</a:t>
            </a:r>
          </a:p>
        </p:txBody>
      </p:sp>
      <p:sp>
        <p:nvSpPr>
          <p:cNvPr id="86021" name="Rectangle 22"/>
          <p:cNvSpPr>
            <a:spLocks noGrp="1" noChangeArrowheads="1"/>
          </p:cNvSpPr>
          <p:nvPr>
            <p:ph type="body" idx="1"/>
          </p:nvPr>
        </p:nvSpPr>
        <p:spPr>
          <a:xfrm>
            <a:off x="91017" y="755125"/>
            <a:ext cx="8969375" cy="4692650"/>
          </a:xfrm>
        </p:spPr>
        <p:txBody>
          <a:bodyPr/>
          <a:lstStyle/>
          <a:p>
            <a:r>
              <a:rPr lang="fr-FR" sz="2800" dirty="0"/>
              <a:t>&lt;&lt;</a:t>
            </a:r>
            <a:r>
              <a:rPr lang="fr-FR" sz="2800" dirty="0" err="1"/>
              <a:t>extend</a:t>
            </a:r>
            <a:r>
              <a:rPr lang="fr-FR" sz="2800" dirty="0"/>
              <a:t>&gt;&gt; permet de modéliser la partie d’un cas d’utilisation considérée comme facultative dans le comportement du système.</a:t>
            </a:r>
          </a:p>
          <a:p>
            <a:endParaRPr lang="fr-FR" sz="2800" dirty="0"/>
          </a:p>
          <a:p>
            <a:r>
              <a:rPr lang="fr-FR" sz="2800" dirty="0"/>
              <a:t>Le cas de base peut fonctionner seul, mais il peut aussi être complété par un autre, sous certaines conditions, et uniquement à certains points particuliers de son flot d’événements appelés points d’extension.</a:t>
            </a:r>
          </a:p>
          <a:p>
            <a:pPr marL="0" indent="0">
              <a:buFont typeface="Symbol" panose="05050102010706020507" pitchFamily="18" charset="2"/>
              <a:buNone/>
            </a:pPr>
            <a:endParaRPr lang="fr-FR" sz="2800" dirty="0"/>
          </a:p>
        </p:txBody>
      </p:sp>
      <p:pic>
        <p:nvPicPr>
          <p:cNvPr id="86022" name="Picture 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950" y="4412718"/>
            <a:ext cx="7124700" cy="227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8601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025BAEC8-3D12-4E1A-93C1-CEC8D0D7D67C}" type="slidenum">
              <a:rPr lang="fr-FR" sz="1400">
                <a:solidFill>
                  <a:srgbClr val="000099"/>
                </a:solidFill>
              </a:rPr>
              <a:pPr/>
              <a:t>93</a:t>
            </a:fld>
            <a:r>
              <a:rPr lang="fr-FR" sz="1400" dirty="0">
                <a:solidFill>
                  <a:srgbClr val="000099"/>
                </a:solidFill>
              </a:rPr>
              <a:t>)</a:t>
            </a:r>
          </a:p>
        </p:txBody>
      </p:sp>
      <p:sp>
        <p:nvSpPr>
          <p:cNvPr id="86020" name="Rectangle 21"/>
          <p:cNvSpPr>
            <a:spLocks noGrp="1" noChangeArrowheads="1"/>
          </p:cNvSpPr>
          <p:nvPr>
            <p:ph type="title"/>
          </p:nvPr>
        </p:nvSpPr>
        <p:spPr>
          <a:xfrm>
            <a:off x="107950" y="174625"/>
            <a:ext cx="8915400" cy="457200"/>
          </a:xfrm>
        </p:spPr>
        <p:txBody>
          <a:bodyPr/>
          <a:lstStyle/>
          <a:p>
            <a:r>
              <a:rPr lang="fr-FR" dirty="0"/>
              <a:t>Relations entre cas d’utilisation</a:t>
            </a:r>
          </a:p>
        </p:txBody>
      </p:sp>
      <p:sp>
        <p:nvSpPr>
          <p:cNvPr id="86021" name="Rectangle 22"/>
          <p:cNvSpPr>
            <a:spLocks noGrp="1" noChangeArrowheads="1"/>
          </p:cNvSpPr>
          <p:nvPr>
            <p:ph type="body" idx="1"/>
          </p:nvPr>
        </p:nvSpPr>
        <p:spPr>
          <a:xfrm>
            <a:off x="91017" y="755125"/>
            <a:ext cx="8969375" cy="4692650"/>
          </a:xfrm>
        </p:spPr>
        <p:txBody>
          <a:bodyPr/>
          <a:lstStyle/>
          <a:p>
            <a:r>
              <a:rPr lang="fr-FR" sz="2800" dirty="0"/>
              <a:t>La relation &lt;&lt;</a:t>
            </a:r>
            <a:r>
              <a:rPr lang="fr-FR" sz="2800" dirty="0" err="1"/>
              <a:t>extend</a:t>
            </a:r>
            <a:r>
              <a:rPr lang="fr-FR" sz="2800" dirty="0"/>
              <a:t>&gt;&gt; se traduit de la façon suivante en terme d’enchaînements :</a:t>
            </a:r>
          </a:p>
          <a:p>
            <a:pPr marL="0" indent="0">
              <a:buFont typeface="Symbol" panose="05050102010706020507" pitchFamily="18" charset="2"/>
              <a:buNone/>
            </a:pPr>
            <a:endParaRPr lang="fr-FR" sz="2800" dirty="0"/>
          </a:p>
        </p:txBody>
      </p:sp>
      <p:graphicFrame>
        <p:nvGraphicFramePr>
          <p:cNvPr id="7" name="Object 11">
            <a:extLst>
              <a:ext uri="{FF2B5EF4-FFF2-40B4-BE49-F238E27FC236}">
                <a16:creationId xmlns:a16="http://schemas.microsoft.com/office/drawing/2014/main" id="{81B2DA4C-8E8E-49A9-933F-E3875E9E235B}"/>
              </a:ext>
            </a:extLst>
          </p:cNvPr>
          <p:cNvGraphicFramePr>
            <a:graphicFrameLocks noChangeAspect="1"/>
          </p:cNvGraphicFramePr>
          <p:nvPr>
            <p:extLst>
              <p:ext uri="{D42A27DB-BD31-4B8C-83A1-F6EECF244321}">
                <p14:modId xmlns:p14="http://schemas.microsoft.com/office/powerpoint/2010/main" val="1271970457"/>
              </p:ext>
            </p:extLst>
          </p:nvPr>
        </p:nvGraphicFramePr>
        <p:xfrm>
          <a:off x="1305027" y="2107310"/>
          <a:ext cx="6694392" cy="3463765"/>
        </p:xfrm>
        <a:graphic>
          <a:graphicData uri="http://schemas.openxmlformats.org/presentationml/2006/ole">
            <mc:AlternateContent xmlns:mc="http://schemas.openxmlformats.org/markup-compatibility/2006">
              <mc:Choice xmlns:v="urn:schemas-microsoft-com:vml" Requires="v">
                <p:oleObj spid="_x0000_s3080" name="Image" r:id="rId4" imgW="4048200" imgH="2095560" progId="Word.Picture.8">
                  <p:embed/>
                </p:oleObj>
              </mc:Choice>
              <mc:Fallback>
                <p:oleObj name="Image" r:id="rId4" imgW="4048200" imgH="2095560" progId="Word.Picture.8">
                  <p:embed/>
                  <p:pic>
                    <p:nvPicPr>
                      <p:cNvPr id="646155" name="Object 11">
                        <a:extLst>
                          <a:ext uri="{FF2B5EF4-FFF2-40B4-BE49-F238E27FC236}">
                            <a16:creationId xmlns:a16="http://schemas.microsoft.com/office/drawing/2014/main" id="{6FBF0AFE-063D-4932-9048-68A802E7F7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5027" y="2107310"/>
                        <a:ext cx="6694392" cy="346376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08421969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87043"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7C7E4632-E04D-4979-8C7D-D0F363B6DAA9}" type="slidenum">
              <a:rPr lang="fr-FR" sz="1400">
                <a:solidFill>
                  <a:srgbClr val="000099"/>
                </a:solidFill>
              </a:rPr>
              <a:pPr/>
              <a:t>94</a:t>
            </a:fld>
            <a:r>
              <a:rPr lang="fr-FR" sz="1400" dirty="0">
                <a:solidFill>
                  <a:srgbClr val="000099"/>
                </a:solidFill>
              </a:rPr>
              <a:t>)</a:t>
            </a:r>
          </a:p>
        </p:txBody>
      </p:sp>
      <p:sp>
        <p:nvSpPr>
          <p:cNvPr id="87044" name="Rectangle 2"/>
          <p:cNvSpPr>
            <a:spLocks noGrp="1" noChangeArrowheads="1"/>
          </p:cNvSpPr>
          <p:nvPr>
            <p:ph type="title"/>
          </p:nvPr>
        </p:nvSpPr>
        <p:spPr>
          <a:xfrm>
            <a:off x="107950" y="174625"/>
            <a:ext cx="8915400" cy="457200"/>
          </a:xfrm>
        </p:spPr>
        <p:txBody>
          <a:bodyPr/>
          <a:lstStyle/>
          <a:p>
            <a:r>
              <a:rPr lang="fr-FR" dirty="0"/>
              <a:t>Relations entre cas d’utilisation </a:t>
            </a:r>
          </a:p>
        </p:txBody>
      </p:sp>
      <p:sp>
        <p:nvSpPr>
          <p:cNvPr id="87045" name="Rectangle 3"/>
          <p:cNvSpPr>
            <a:spLocks noGrp="1" noChangeArrowheads="1"/>
          </p:cNvSpPr>
          <p:nvPr>
            <p:ph type="body" idx="1"/>
          </p:nvPr>
        </p:nvSpPr>
        <p:spPr>
          <a:xfrm>
            <a:off x="98425" y="780522"/>
            <a:ext cx="8915400" cy="2763834"/>
          </a:xfrm>
        </p:spPr>
        <p:txBody>
          <a:bodyPr>
            <a:spAutoFit/>
          </a:bodyPr>
          <a:lstStyle/>
          <a:p>
            <a:r>
              <a:rPr lang="fr-FR" sz="2800" dirty="0"/>
              <a:t>Les cas d’utilisation peuvent être hiérarchisés par généralisation. </a:t>
            </a:r>
          </a:p>
          <a:p>
            <a:r>
              <a:rPr lang="fr-FR" sz="2800" dirty="0"/>
              <a:t>Les cas d’utilisation descendants héritent de la sémantique de leur parent. Ils peuvent comprendre des interactions spécifiques supplémentaires, ou modifier les interactions héritées.</a:t>
            </a:r>
          </a:p>
        </p:txBody>
      </p:sp>
      <p:pic>
        <p:nvPicPr>
          <p:cNvPr id="8704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3530600"/>
            <a:ext cx="8053387" cy="26495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8601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025BAEC8-3D12-4E1A-93C1-CEC8D0D7D67C}" type="slidenum">
              <a:rPr lang="fr-FR" sz="1400">
                <a:solidFill>
                  <a:srgbClr val="000099"/>
                </a:solidFill>
              </a:rPr>
              <a:pPr/>
              <a:t>95</a:t>
            </a:fld>
            <a:r>
              <a:rPr lang="fr-FR" sz="1400" dirty="0">
                <a:solidFill>
                  <a:srgbClr val="000099"/>
                </a:solidFill>
              </a:rPr>
              <a:t>)</a:t>
            </a:r>
          </a:p>
        </p:txBody>
      </p:sp>
      <p:sp>
        <p:nvSpPr>
          <p:cNvPr id="86020" name="Rectangle 21"/>
          <p:cNvSpPr>
            <a:spLocks noGrp="1" noChangeArrowheads="1"/>
          </p:cNvSpPr>
          <p:nvPr>
            <p:ph type="title"/>
          </p:nvPr>
        </p:nvSpPr>
        <p:spPr>
          <a:xfrm>
            <a:off x="107950" y="174625"/>
            <a:ext cx="8915400" cy="457200"/>
          </a:xfrm>
        </p:spPr>
        <p:txBody>
          <a:bodyPr/>
          <a:lstStyle/>
          <a:p>
            <a:r>
              <a:rPr lang="fr-FR" dirty="0"/>
              <a:t>Relations entre cas d’utilisation</a:t>
            </a:r>
          </a:p>
        </p:txBody>
      </p:sp>
      <p:pic>
        <p:nvPicPr>
          <p:cNvPr id="3" name="Image 2"/>
          <p:cNvPicPr>
            <a:picLocks noChangeAspect="1"/>
          </p:cNvPicPr>
          <p:nvPr/>
        </p:nvPicPr>
        <p:blipFill rotWithShape="1">
          <a:blip r:embed="rId3"/>
          <a:srcRect l="30286" t="9774" r="20761" b="12993"/>
          <a:stretch/>
        </p:blipFill>
        <p:spPr>
          <a:xfrm>
            <a:off x="1393371" y="819633"/>
            <a:ext cx="6125030" cy="5290882"/>
          </a:xfrm>
          <a:prstGeom prst="rect">
            <a:avLst/>
          </a:prstGeom>
        </p:spPr>
      </p:pic>
    </p:spTree>
    <p:extLst>
      <p:ext uri="{BB962C8B-B14F-4D97-AF65-F5344CB8AC3E}">
        <p14:creationId xmlns:p14="http://schemas.microsoft.com/office/powerpoint/2010/main" val="3824049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88067"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C8FABD73-6C27-4772-AE05-EB24B5D9EB45}" type="slidenum">
              <a:rPr lang="fr-FR" sz="1400">
                <a:solidFill>
                  <a:srgbClr val="000099"/>
                </a:solidFill>
              </a:rPr>
              <a:pPr/>
              <a:t>96</a:t>
            </a:fld>
            <a:r>
              <a:rPr lang="fr-FR" sz="1400" dirty="0">
                <a:solidFill>
                  <a:srgbClr val="000099"/>
                </a:solidFill>
              </a:rPr>
              <a:t>)</a:t>
            </a:r>
          </a:p>
        </p:txBody>
      </p:sp>
      <p:sp>
        <p:nvSpPr>
          <p:cNvPr id="88068" name="Rectangle 2"/>
          <p:cNvSpPr>
            <a:spLocks noGrp="1" noChangeArrowheads="1"/>
          </p:cNvSpPr>
          <p:nvPr>
            <p:ph type="title"/>
          </p:nvPr>
        </p:nvSpPr>
        <p:spPr>
          <a:xfrm>
            <a:off x="107950" y="169863"/>
            <a:ext cx="8915400" cy="457200"/>
          </a:xfrm>
        </p:spPr>
        <p:txBody>
          <a:bodyPr/>
          <a:lstStyle/>
          <a:p>
            <a:r>
              <a:rPr lang="fr-FR"/>
              <a:t>Spécification</a:t>
            </a:r>
          </a:p>
        </p:txBody>
      </p:sp>
      <p:sp>
        <p:nvSpPr>
          <p:cNvPr id="88069" name="Rectangle 4"/>
          <p:cNvSpPr>
            <a:spLocks noGrp="1" noChangeArrowheads="1"/>
          </p:cNvSpPr>
          <p:nvPr>
            <p:ph type="body" idx="1"/>
          </p:nvPr>
        </p:nvSpPr>
        <p:spPr>
          <a:xfrm>
            <a:off x="31751" y="771525"/>
            <a:ext cx="9061450" cy="5386090"/>
          </a:xfrm>
          <a:noFill/>
        </p:spPr>
        <p:txBody>
          <a:bodyPr wrap="square">
            <a:spAutoFit/>
          </a:bodyPr>
          <a:lstStyle/>
          <a:p>
            <a:pPr marL="457200" indent="-457200">
              <a:spcBef>
                <a:spcPct val="0"/>
              </a:spcBef>
            </a:pPr>
            <a:r>
              <a:rPr lang="fr-FR" sz="2800" dirty="0"/>
              <a:t>La description textuelle n’est pas normalisée par UML !</a:t>
            </a:r>
          </a:p>
          <a:p>
            <a:pPr marL="457200" indent="-457200">
              <a:spcBef>
                <a:spcPct val="0"/>
              </a:spcBef>
            </a:pPr>
            <a:r>
              <a:rPr lang="fr-FR" sz="2800" dirty="0"/>
              <a:t>Convergence vers un modèle standard :</a:t>
            </a:r>
          </a:p>
          <a:p>
            <a:pPr marL="838200" lvl="1" indent="-165100">
              <a:spcBef>
                <a:spcPct val="0"/>
              </a:spcBef>
            </a:pPr>
            <a:r>
              <a:rPr lang="fr-FR" sz="2400" dirty="0"/>
              <a:t>Sommaire d’identification</a:t>
            </a:r>
          </a:p>
          <a:p>
            <a:pPr marL="1257300" lvl="2" indent="-107950">
              <a:spcBef>
                <a:spcPct val="0"/>
              </a:spcBef>
              <a:buFontTx/>
              <a:buNone/>
            </a:pPr>
            <a:r>
              <a:rPr lang="fr-FR" sz="2000" dirty="0"/>
              <a:t>inclut titre, but, résumé, dates, version, responsable, acteurs…</a:t>
            </a:r>
          </a:p>
          <a:p>
            <a:pPr marL="838200" lvl="1" indent="-165100">
              <a:spcBef>
                <a:spcPct val="0"/>
              </a:spcBef>
            </a:pPr>
            <a:r>
              <a:rPr lang="fr-FR" sz="2400" dirty="0"/>
              <a:t>Description des enchaînements</a:t>
            </a:r>
          </a:p>
          <a:p>
            <a:pPr marL="1257300" lvl="2" indent="-107950">
              <a:spcBef>
                <a:spcPct val="0"/>
              </a:spcBef>
              <a:buFontTx/>
              <a:buNone/>
            </a:pPr>
            <a:r>
              <a:rPr lang="fr-FR" sz="2000" dirty="0"/>
              <a:t>décrit les enchaînements nominaux, les enchaînements alternatifs, les exceptions, mais aussi les préconditions, et les postconditions.</a:t>
            </a:r>
          </a:p>
          <a:p>
            <a:pPr marL="838200" lvl="1" indent="-165100">
              <a:spcBef>
                <a:spcPct val="0"/>
              </a:spcBef>
            </a:pPr>
            <a:r>
              <a:rPr lang="fr-FR" sz="2400" dirty="0"/>
              <a:t>Exigences fonctionnelles</a:t>
            </a:r>
          </a:p>
          <a:p>
            <a:pPr marL="838200" lvl="1" indent="-165100">
              <a:spcBef>
                <a:spcPct val="0"/>
              </a:spcBef>
            </a:pPr>
            <a:r>
              <a:rPr lang="fr-FR" sz="2400" dirty="0"/>
              <a:t>Besoins d’IHM</a:t>
            </a:r>
          </a:p>
          <a:p>
            <a:pPr marL="1257300" lvl="2" indent="-107950">
              <a:spcBef>
                <a:spcPct val="0"/>
              </a:spcBef>
              <a:buFontTx/>
              <a:buNone/>
            </a:pPr>
            <a:r>
              <a:rPr lang="fr-FR" sz="2000" dirty="0"/>
              <a:t>ajoute éventuellement les contraintes d’interface homme-machine</a:t>
            </a:r>
          </a:p>
          <a:p>
            <a:pPr marL="838200" lvl="1" indent="-165100">
              <a:spcBef>
                <a:spcPct val="0"/>
              </a:spcBef>
            </a:pPr>
            <a:r>
              <a:rPr lang="fr-FR" sz="2400" dirty="0"/>
              <a:t>Contraintes non-fonctionnelles</a:t>
            </a:r>
          </a:p>
          <a:p>
            <a:pPr marL="1257300" lvl="2" indent="-107950">
              <a:spcBef>
                <a:spcPct val="0"/>
              </a:spcBef>
              <a:buFontTx/>
              <a:buNone/>
            </a:pPr>
            <a:r>
              <a:rPr lang="fr-FR" sz="2000" dirty="0"/>
              <a:t>ajoute éventuellement les informations suivantes : fréquence, volumétrie, disponibilité, fiabilité, intégrité, confidentialité, performances, concurrence, etc.</a:t>
            </a:r>
          </a:p>
          <a:p>
            <a:pPr marL="457200" indent="-457200">
              <a:spcBef>
                <a:spcPct val="0"/>
              </a:spcBef>
            </a:pPr>
            <a:r>
              <a:rPr lang="fr-FR" sz="2800" dirty="0"/>
              <a:t>On peut aussi réaliser des diagrammes</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89091"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527F5E05-6C0D-4C04-8668-C332BDCEFCD1}" type="slidenum">
              <a:rPr lang="fr-FR" sz="1400">
                <a:solidFill>
                  <a:srgbClr val="000099"/>
                </a:solidFill>
              </a:rPr>
              <a:pPr/>
              <a:t>97</a:t>
            </a:fld>
            <a:r>
              <a:rPr lang="fr-FR" sz="1400" dirty="0">
                <a:solidFill>
                  <a:srgbClr val="000099"/>
                </a:solidFill>
              </a:rPr>
              <a:t>)</a:t>
            </a:r>
          </a:p>
        </p:txBody>
      </p:sp>
      <p:sp>
        <p:nvSpPr>
          <p:cNvPr id="89092" name="Rectangle 5"/>
          <p:cNvSpPr>
            <a:spLocks noChangeArrowheads="1"/>
          </p:cNvSpPr>
          <p:nvPr/>
        </p:nvSpPr>
        <p:spPr bwMode="auto">
          <a:xfrm>
            <a:off x="4591050" y="172720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p>
        </p:txBody>
      </p:sp>
      <p:sp>
        <p:nvSpPr>
          <p:cNvPr id="89093" name="Rectangle 6"/>
          <p:cNvSpPr>
            <a:spLocks noChangeArrowheads="1"/>
          </p:cNvSpPr>
          <p:nvPr/>
        </p:nvSpPr>
        <p:spPr bwMode="auto">
          <a:xfrm>
            <a:off x="4438650" y="213360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p>
        </p:txBody>
      </p:sp>
      <p:sp>
        <p:nvSpPr>
          <p:cNvPr id="89094" name="Rectangle 7"/>
          <p:cNvSpPr>
            <a:spLocks noChangeArrowheads="1"/>
          </p:cNvSpPr>
          <p:nvPr/>
        </p:nvSpPr>
        <p:spPr bwMode="auto">
          <a:xfrm>
            <a:off x="4214813" y="254000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p>
        </p:txBody>
      </p:sp>
      <p:sp>
        <p:nvSpPr>
          <p:cNvPr id="89095" name="Rectangle 8"/>
          <p:cNvSpPr>
            <a:spLocks noChangeArrowheads="1"/>
          </p:cNvSpPr>
          <p:nvPr/>
        </p:nvSpPr>
        <p:spPr bwMode="auto">
          <a:xfrm>
            <a:off x="4551363" y="294640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p>
        </p:txBody>
      </p:sp>
      <p:sp>
        <p:nvSpPr>
          <p:cNvPr id="89096" name="Rectangle 9"/>
          <p:cNvSpPr>
            <a:spLocks noChangeArrowheads="1"/>
          </p:cNvSpPr>
          <p:nvPr/>
        </p:nvSpPr>
        <p:spPr bwMode="auto">
          <a:xfrm>
            <a:off x="4521200" y="335280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p>
        </p:txBody>
      </p:sp>
      <p:sp>
        <p:nvSpPr>
          <p:cNvPr id="89097" name="Rectangle 10"/>
          <p:cNvSpPr>
            <a:spLocks noChangeArrowheads="1"/>
          </p:cNvSpPr>
          <p:nvPr/>
        </p:nvSpPr>
        <p:spPr bwMode="auto">
          <a:xfrm>
            <a:off x="4640263" y="375920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p>
        </p:txBody>
      </p:sp>
      <p:sp>
        <p:nvSpPr>
          <p:cNvPr id="89098" name="Rectangle 11"/>
          <p:cNvSpPr>
            <a:spLocks noChangeArrowheads="1"/>
          </p:cNvSpPr>
          <p:nvPr/>
        </p:nvSpPr>
        <p:spPr bwMode="auto">
          <a:xfrm>
            <a:off x="4522788" y="416560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p>
        </p:txBody>
      </p:sp>
      <p:sp>
        <p:nvSpPr>
          <p:cNvPr id="89099" name="Rectangle 12"/>
          <p:cNvSpPr>
            <a:spLocks noChangeArrowheads="1"/>
          </p:cNvSpPr>
          <p:nvPr/>
        </p:nvSpPr>
        <p:spPr bwMode="auto">
          <a:xfrm>
            <a:off x="4519613" y="457200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p>
        </p:txBody>
      </p:sp>
      <p:sp>
        <p:nvSpPr>
          <p:cNvPr id="89100" name="Rectangle 13"/>
          <p:cNvSpPr>
            <a:spLocks noChangeArrowheads="1"/>
          </p:cNvSpPr>
          <p:nvPr/>
        </p:nvSpPr>
        <p:spPr bwMode="auto">
          <a:xfrm>
            <a:off x="2087563" y="495300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p>
        </p:txBody>
      </p:sp>
      <p:sp>
        <p:nvSpPr>
          <p:cNvPr id="89101" name="Text Box 3"/>
          <p:cNvSpPr txBox="1">
            <a:spLocks noChangeArrowheads="1"/>
          </p:cNvSpPr>
          <p:nvPr/>
        </p:nvSpPr>
        <p:spPr bwMode="auto">
          <a:xfrm>
            <a:off x="2895600" y="609600"/>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sz="2800" b="1"/>
          </a:p>
        </p:txBody>
      </p:sp>
      <p:sp>
        <p:nvSpPr>
          <p:cNvPr id="89102" name="Rectangle 15"/>
          <p:cNvSpPr>
            <a:spLocks noGrp="1" noChangeArrowheads="1"/>
          </p:cNvSpPr>
          <p:nvPr>
            <p:ph type="title"/>
          </p:nvPr>
        </p:nvSpPr>
        <p:spPr/>
        <p:txBody>
          <a:bodyPr/>
          <a:lstStyle/>
          <a:p>
            <a:r>
              <a:rPr lang="fr-FR"/>
              <a:t>Exemple : </a:t>
            </a:r>
            <a:r>
              <a:rPr lang="fr-FR" sz="2000"/>
              <a:t>La CBM</a:t>
            </a:r>
          </a:p>
        </p:txBody>
      </p:sp>
      <p:sp>
        <p:nvSpPr>
          <p:cNvPr id="89103" name="Rectangle 16"/>
          <p:cNvSpPr>
            <a:spLocks noGrp="1" noChangeArrowheads="1"/>
          </p:cNvSpPr>
          <p:nvPr>
            <p:ph type="body" idx="1"/>
          </p:nvPr>
        </p:nvSpPr>
        <p:spPr>
          <a:xfrm>
            <a:off x="101600" y="863600"/>
            <a:ext cx="8940800" cy="5203825"/>
          </a:xfrm>
          <a:noFill/>
        </p:spPr>
        <p:txBody>
          <a:bodyPr>
            <a:spAutoFit/>
          </a:bodyPr>
          <a:lstStyle/>
          <a:p>
            <a:r>
              <a:rPr lang="fr-FR" sz="2400" dirty="0"/>
              <a:t>La CBM (Computer Books by Mail) est une société de distribution d'ouvrages d'informatique qui agit comme intermédiaire entre les librairies et les éditeurs.</a:t>
            </a:r>
          </a:p>
          <a:p>
            <a:r>
              <a:rPr lang="fr-FR" sz="2400" dirty="0"/>
              <a:t>Elle prend des commandes en provenance des libraires, s'approvisionne (à prix réduit) auprès des éditeurs concernés et livre ses clients à réception des ouvrages </a:t>
            </a:r>
          </a:p>
          <a:p>
            <a:r>
              <a:rPr lang="fr-FR" sz="2400" dirty="0"/>
              <a:t>Il n'y a donc pas de stockage de livres.</a:t>
            </a:r>
          </a:p>
          <a:p>
            <a:r>
              <a:rPr lang="fr-FR" sz="2400" dirty="0"/>
              <a:t>Seules les commandes des clients solvables sont prises en compte.</a:t>
            </a:r>
          </a:p>
          <a:p>
            <a:r>
              <a:rPr lang="fr-FR" sz="2400" dirty="0"/>
              <a:t>Les commandes « urgentes » font l’objet d’un traitement particulier.</a:t>
            </a:r>
          </a:p>
          <a:p>
            <a:r>
              <a:rPr lang="fr-FR" sz="2400" dirty="0"/>
              <a:t>La CBM désire mettre en place un Système Informatique lui permettant de gérer les libraires et les livres, et d’enregistrer les commandes.</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Espace réservé du pied de page 2"/>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90115" name="Espace réservé du numéro de diapositive 3"/>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F98B12F7-083F-4051-8B2F-F08EF75EA8EC}" type="slidenum">
              <a:rPr lang="fr-FR" sz="1400">
                <a:solidFill>
                  <a:srgbClr val="000099"/>
                </a:solidFill>
              </a:rPr>
              <a:pPr/>
              <a:t>98</a:t>
            </a:fld>
            <a:r>
              <a:rPr lang="fr-FR" sz="1400" dirty="0">
                <a:solidFill>
                  <a:srgbClr val="000099"/>
                </a:solidFill>
              </a:rPr>
              <a:t>)</a:t>
            </a:r>
          </a:p>
        </p:txBody>
      </p:sp>
      <p:sp>
        <p:nvSpPr>
          <p:cNvPr id="90116" name="Rectangle 48"/>
          <p:cNvSpPr>
            <a:spLocks noGrp="1" noChangeArrowheads="1"/>
          </p:cNvSpPr>
          <p:nvPr>
            <p:ph type="title"/>
          </p:nvPr>
        </p:nvSpPr>
        <p:spPr/>
        <p:txBody>
          <a:bodyPr/>
          <a:lstStyle/>
          <a:p>
            <a:r>
              <a:rPr lang="fr-FR"/>
              <a:t>Diagramme de cas d’utilisation</a:t>
            </a:r>
          </a:p>
        </p:txBody>
      </p:sp>
      <p:pic>
        <p:nvPicPr>
          <p:cNvPr id="901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925" y="1206500"/>
            <a:ext cx="7292975" cy="54054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Espace réservé du pied de page 3"/>
          <p:cNvSpPr>
            <a:spLocks noGrp="1"/>
          </p:cNvSpPr>
          <p:nvPr>
            <p:ph type="ftr"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a:solidFill>
                  <a:srgbClr val="003399"/>
                </a:solidFill>
              </a:rPr>
              <a:t>Modélisation Objet, le langage UML</a:t>
            </a:r>
          </a:p>
        </p:txBody>
      </p:sp>
      <p:sp>
        <p:nvSpPr>
          <p:cNvPr id="91139" name="Espace réservé du numéro de diapositive 4"/>
          <p:cNvSpPr>
            <a:spLocks noGrp="1"/>
          </p:cNvSpPr>
          <p:nvPr>
            <p:ph type="sldNum"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sz="1400" dirty="0" smtClean="0">
                <a:solidFill>
                  <a:srgbClr val="000099"/>
                </a:solidFill>
              </a:rPr>
              <a:t> </a:t>
            </a:r>
            <a:r>
              <a:rPr lang="fr-FR" sz="1400" dirty="0">
                <a:solidFill>
                  <a:srgbClr val="000099"/>
                </a:solidFill>
              </a:rPr>
              <a:t>(</a:t>
            </a:r>
            <a:fld id="{4006FA88-DAAF-4F6E-924B-FE75B4742B08}" type="slidenum">
              <a:rPr lang="fr-FR" sz="1400">
                <a:solidFill>
                  <a:srgbClr val="000099"/>
                </a:solidFill>
              </a:rPr>
              <a:pPr/>
              <a:t>99</a:t>
            </a:fld>
            <a:r>
              <a:rPr lang="fr-FR" sz="1400" dirty="0">
                <a:solidFill>
                  <a:srgbClr val="000099"/>
                </a:solidFill>
              </a:rPr>
              <a:t>)</a:t>
            </a:r>
          </a:p>
        </p:txBody>
      </p:sp>
      <p:sp>
        <p:nvSpPr>
          <p:cNvPr id="91140" name="Text Box 3"/>
          <p:cNvSpPr txBox="1">
            <a:spLocks noChangeArrowheads="1"/>
          </p:cNvSpPr>
          <p:nvPr/>
        </p:nvSpPr>
        <p:spPr bwMode="auto">
          <a:xfrm>
            <a:off x="822325" y="1743075"/>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fr-FR" sz="2800"/>
          </a:p>
        </p:txBody>
      </p:sp>
      <p:sp>
        <p:nvSpPr>
          <p:cNvPr id="91141" name="Rectangle 7"/>
          <p:cNvSpPr>
            <a:spLocks noGrp="1" noChangeArrowheads="1"/>
          </p:cNvSpPr>
          <p:nvPr>
            <p:ph type="title"/>
          </p:nvPr>
        </p:nvSpPr>
        <p:spPr>
          <a:xfrm>
            <a:off x="107950" y="225425"/>
            <a:ext cx="8915400" cy="347663"/>
          </a:xfrm>
        </p:spPr>
        <p:txBody>
          <a:bodyPr/>
          <a:lstStyle/>
          <a:p>
            <a:pPr>
              <a:lnSpc>
                <a:spcPct val="70000"/>
              </a:lnSpc>
            </a:pPr>
            <a:r>
              <a:rPr lang="fr-FR"/>
              <a:t>Spécification textuelle du cas « </a:t>
            </a:r>
            <a:r>
              <a:rPr lang="fr-FR" i="1"/>
              <a:t>Enregistrer une commande »</a:t>
            </a:r>
            <a:endParaRPr lang="fr-FR"/>
          </a:p>
        </p:txBody>
      </p:sp>
      <p:sp>
        <p:nvSpPr>
          <p:cNvPr id="91142" name="Rectangle 9"/>
          <p:cNvSpPr>
            <a:spLocks noGrp="1" noChangeArrowheads="1"/>
          </p:cNvSpPr>
          <p:nvPr>
            <p:ph type="body" idx="1"/>
          </p:nvPr>
        </p:nvSpPr>
        <p:spPr>
          <a:xfrm>
            <a:off x="215900" y="830263"/>
            <a:ext cx="8686800" cy="4848225"/>
          </a:xfrm>
          <a:noFill/>
        </p:spPr>
        <p:txBody>
          <a:bodyPr>
            <a:spAutoFit/>
          </a:bodyPr>
          <a:lstStyle/>
          <a:p>
            <a:pPr>
              <a:lnSpc>
                <a:spcPct val="80000"/>
              </a:lnSpc>
              <a:buFont typeface="Symbol" panose="05050102010706020507" pitchFamily="18" charset="2"/>
              <a:buNone/>
            </a:pPr>
            <a:r>
              <a:rPr lang="fr-FR" sz="2000" b="1" dirty="0"/>
              <a:t>Acteur </a:t>
            </a:r>
            <a:r>
              <a:rPr lang="fr-FR" sz="2000" dirty="0"/>
              <a:t>: l’employé de la coopérative</a:t>
            </a:r>
          </a:p>
          <a:p>
            <a:pPr>
              <a:lnSpc>
                <a:spcPct val="80000"/>
              </a:lnSpc>
              <a:buFont typeface="Symbol" panose="05050102010706020507" pitchFamily="18" charset="2"/>
              <a:buNone/>
            </a:pPr>
            <a:r>
              <a:rPr lang="fr-FR" sz="2000" b="1" dirty="0"/>
              <a:t>Objectif</a:t>
            </a:r>
            <a:r>
              <a:rPr lang="fr-FR" sz="2000" dirty="0"/>
              <a:t> : enregistrer une commande de livres</a:t>
            </a:r>
          </a:p>
          <a:p>
            <a:pPr>
              <a:lnSpc>
                <a:spcPct val="80000"/>
              </a:lnSpc>
              <a:buFont typeface="Symbol" panose="05050102010706020507" pitchFamily="18" charset="2"/>
              <a:buNone/>
            </a:pPr>
            <a:r>
              <a:rPr lang="fr-FR" sz="2000" b="1" dirty="0"/>
              <a:t>Précondition</a:t>
            </a:r>
            <a:r>
              <a:rPr lang="fr-FR" sz="2000" dirty="0"/>
              <a:t> : le libraire existe</a:t>
            </a:r>
          </a:p>
          <a:p>
            <a:pPr>
              <a:lnSpc>
                <a:spcPct val="80000"/>
              </a:lnSpc>
              <a:buFont typeface="Symbol" panose="05050102010706020507" pitchFamily="18" charset="2"/>
              <a:buNone/>
            </a:pPr>
            <a:r>
              <a:rPr lang="fr-FR" sz="2000" b="1" dirty="0"/>
              <a:t>Enchainement nominal :</a:t>
            </a:r>
            <a:endParaRPr lang="fr-FR" sz="2000" dirty="0"/>
          </a:p>
          <a:p>
            <a:pPr>
              <a:lnSpc>
                <a:spcPct val="80000"/>
              </a:lnSpc>
              <a:buFont typeface="Symbol" panose="05050102010706020507" pitchFamily="18" charset="2"/>
              <a:buNone/>
            </a:pPr>
            <a:r>
              <a:rPr lang="fr-FR" sz="2000" dirty="0"/>
              <a:t>	1 - l’employé sélectionne le libraire et vérifie sa solvabilité</a:t>
            </a:r>
          </a:p>
          <a:p>
            <a:pPr>
              <a:lnSpc>
                <a:spcPct val="80000"/>
              </a:lnSpc>
              <a:buFont typeface="Symbol" panose="05050102010706020507" pitchFamily="18" charset="2"/>
              <a:buNone/>
            </a:pPr>
            <a:r>
              <a:rPr lang="fr-FR" sz="2000" dirty="0"/>
              <a:t>	2 - l’employé vérifie l’existence des livres</a:t>
            </a:r>
            <a:endParaRPr lang="fr-FR" sz="2000" i="1" dirty="0"/>
          </a:p>
          <a:p>
            <a:pPr>
              <a:lnSpc>
                <a:spcPct val="80000"/>
              </a:lnSpc>
              <a:buFont typeface="Symbol" panose="05050102010706020507" pitchFamily="18" charset="2"/>
              <a:buNone/>
            </a:pPr>
            <a:r>
              <a:rPr lang="fr-FR" sz="2000" dirty="0"/>
              <a:t>	3 - l’employé précise la quantité pour chaque livre</a:t>
            </a:r>
          </a:p>
          <a:p>
            <a:pPr>
              <a:lnSpc>
                <a:spcPct val="80000"/>
              </a:lnSpc>
              <a:buFont typeface="Symbol" panose="05050102010706020507" pitchFamily="18" charset="2"/>
              <a:buNone/>
            </a:pPr>
            <a:r>
              <a:rPr lang="fr-FR" sz="2000" dirty="0"/>
              <a:t>	4 – L’employé confirme la commande</a:t>
            </a:r>
          </a:p>
          <a:p>
            <a:pPr>
              <a:lnSpc>
                <a:spcPct val="80000"/>
              </a:lnSpc>
              <a:buFont typeface="Symbol" panose="05050102010706020507" pitchFamily="18" charset="2"/>
              <a:buNone/>
            </a:pPr>
            <a:r>
              <a:rPr lang="fr-FR" sz="2000" b="1" dirty="0"/>
              <a:t>Postcondition</a:t>
            </a:r>
            <a:r>
              <a:rPr lang="fr-FR" sz="2000" dirty="0"/>
              <a:t> : une nouvelle commande est créée.</a:t>
            </a:r>
          </a:p>
          <a:p>
            <a:pPr>
              <a:lnSpc>
                <a:spcPct val="80000"/>
              </a:lnSpc>
              <a:buFont typeface="Symbol" panose="05050102010706020507" pitchFamily="18" charset="2"/>
              <a:buNone/>
            </a:pPr>
            <a:r>
              <a:rPr lang="fr-FR" sz="2000" b="1" dirty="0"/>
              <a:t>Enchainement d’exception 1 :</a:t>
            </a:r>
          </a:p>
          <a:p>
            <a:pPr>
              <a:lnSpc>
                <a:spcPct val="80000"/>
              </a:lnSpc>
              <a:buFont typeface="Symbol" panose="05050102010706020507" pitchFamily="18" charset="2"/>
              <a:buNone/>
            </a:pPr>
            <a:r>
              <a:rPr lang="fr-FR" sz="2000" dirty="0"/>
              <a:t>	1a - le libraire n’est pas solvable</a:t>
            </a:r>
          </a:p>
          <a:p>
            <a:pPr>
              <a:lnSpc>
                <a:spcPct val="80000"/>
              </a:lnSpc>
              <a:buFont typeface="Symbol" panose="05050102010706020507" pitchFamily="18" charset="2"/>
              <a:buNone/>
            </a:pPr>
            <a:r>
              <a:rPr lang="fr-FR" sz="2000" dirty="0"/>
              <a:t>	1b - le système alerte l’employé et lui propose d’arrêter l’enregistrement</a:t>
            </a:r>
          </a:p>
          <a:p>
            <a:pPr>
              <a:lnSpc>
                <a:spcPct val="80000"/>
              </a:lnSpc>
              <a:buFont typeface="Symbol" panose="05050102010706020507" pitchFamily="18" charset="2"/>
              <a:buNone/>
            </a:pPr>
            <a:r>
              <a:rPr lang="fr-FR" sz="2000" b="1"/>
              <a:t>Enchainement </a:t>
            </a:r>
            <a:r>
              <a:rPr lang="fr-FR" sz="2000" b="1" dirty="0"/>
              <a:t>d’exception 2 :</a:t>
            </a:r>
          </a:p>
          <a:p>
            <a:pPr>
              <a:lnSpc>
                <a:spcPct val="80000"/>
              </a:lnSpc>
              <a:buFont typeface="Symbol" panose="05050102010706020507" pitchFamily="18" charset="2"/>
              <a:buNone/>
            </a:pPr>
            <a:r>
              <a:rPr lang="fr-FR" sz="2000" dirty="0"/>
              <a:t>	2a - un des livres n’existe pas</a:t>
            </a:r>
          </a:p>
          <a:p>
            <a:pPr>
              <a:lnSpc>
                <a:spcPct val="80000"/>
              </a:lnSpc>
              <a:buFont typeface="Symbol" panose="05050102010706020507" pitchFamily="18" charset="2"/>
              <a:buNone/>
            </a:pPr>
            <a:r>
              <a:rPr lang="fr-FR" sz="2000" dirty="0"/>
              <a:t>	2b – Le système édite une lettre qui pourra être envoyée au libraire. La commande est placée en attente.</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PAUSE" val="1"/>
  <p:tag name="ARTICULATE_TITLE_TAG" val="Couverture 2"/>
  <p:tag name="TIMELINE" val="1,5"/>
  <p:tag name="ELAPSEDTIME" val="2,672"/>
</p:tagLst>
</file>

<file path=ppt/tags/tag10.xml><?xml version="1.0" encoding="utf-8"?>
<p:tagLst xmlns:a="http://schemas.openxmlformats.org/drawingml/2006/main" xmlns:r="http://schemas.openxmlformats.org/officeDocument/2006/relationships" xmlns:p="http://schemas.openxmlformats.org/presentationml/2006/main">
  <p:tag name="ARTICULATE_SLIDE_PAUSE" val="1"/>
  <p:tag name="ARTICULATE_TITLE_TAG" val="Page fond blanc"/>
</p:tagLst>
</file>

<file path=ppt/tags/tag11.xml><?xml version="1.0" encoding="utf-8"?>
<p:tagLst xmlns:a="http://schemas.openxmlformats.org/drawingml/2006/main" xmlns:r="http://schemas.openxmlformats.org/officeDocument/2006/relationships" xmlns:p="http://schemas.openxmlformats.org/presentationml/2006/main">
  <p:tag name="ARTICULATE_SLIDE_PAUSE" val="1"/>
  <p:tag name="ARTICULATE_TITLE_TAG" val="Page fond blanc"/>
</p:tagLst>
</file>

<file path=ppt/tags/tag12.xml><?xml version="1.0" encoding="utf-8"?>
<p:tagLst xmlns:a="http://schemas.openxmlformats.org/drawingml/2006/main" xmlns:r="http://schemas.openxmlformats.org/officeDocument/2006/relationships" xmlns:p="http://schemas.openxmlformats.org/presentationml/2006/main">
  <p:tag name="ARTICULATE_SLIDE_PAUSE" val="1"/>
  <p:tag name="ARTICULATE_TITLE_TAG" val="Page fond blanc"/>
</p:tagLst>
</file>

<file path=ppt/tags/tag2.xml><?xml version="1.0" encoding="utf-8"?>
<p:tagLst xmlns:a="http://schemas.openxmlformats.org/drawingml/2006/main" xmlns:r="http://schemas.openxmlformats.org/officeDocument/2006/relationships" xmlns:p="http://schemas.openxmlformats.org/presentationml/2006/main">
  <p:tag name="ARTICULATE_SLIDE_PAUSE" val="1"/>
  <p:tag name="ARTICULATE_TITLE_TAG" val="Page fond blanc"/>
</p:tagLst>
</file>

<file path=ppt/tags/tag3.xml><?xml version="1.0" encoding="utf-8"?>
<p:tagLst xmlns:a="http://schemas.openxmlformats.org/drawingml/2006/main" xmlns:r="http://schemas.openxmlformats.org/officeDocument/2006/relationships" xmlns:p="http://schemas.openxmlformats.org/presentationml/2006/main">
  <p:tag name="ARTICULATE_SLIDE_PAUSE" val="1"/>
  <p:tag name="ARTICULATE_TITLE_TAG" val="Page fond blanc"/>
</p:tagLst>
</file>

<file path=ppt/tags/tag4.xml><?xml version="1.0" encoding="utf-8"?>
<p:tagLst xmlns:a="http://schemas.openxmlformats.org/drawingml/2006/main" xmlns:r="http://schemas.openxmlformats.org/officeDocument/2006/relationships" xmlns:p="http://schemas.openxmlformats.org/presentationml/2006/main">
  <p:tag name="ARTICULATE_SLIDE_PAUSE" val="1"/>
  <p:tag name="ARTICULATE_TITLE_TAG" val="Page fond blanc"/>
</p:tagLst>
</file>

<file path=ppt/tags/tag5.xml><?xml version="1.0" encoding="utf-8"?>
<p:tagLst xmlns:a="http://schemas.openxmlformats.org/drawingml/2006/main" xmlns:r="http://schemas.openxmlformats.org/officeDocument/2006/relationships" xmlns:p="http://schemas.openxmlformats.org/presentationml/2006/main">
  <p:tag name="ARTICULATE_SLIDE_PAUSE" val="1"/>
  <p:tag name="ARTICULATE_TITLE_TAG" val="Page fond blanc"/>
</p:tagLst>
</file>

<file path=ppt/tags/tag6.xml><?xml version="1.0" encoding="utf-8"?>
<p:tagLst xmlns:a="http://schemas.openxmlformats.org/drawingml/2006/main" xmlns:r="http://schemas.openxmlformats.org/officeDocument/2006/relationships" xmlns:p="http://schemas.openxmlformats.org/presentationml/2006/main">
  <p:tag name="ARTICULATE_SLIDE_PAUSE" val="1"/>
  <p:tag name="ARTICULATE_TITLE_TAG" val="Page fond blanc"/>
</p:tagLst>
</file>

<file path=ppt/tags/tag7.xml><?xml version="1.0" encoding="utf-8"?>
<p:tagLst xmlns:a="http://schemas.openxmlformats.org/drawingml/2006/main" xmlns:r="http://schemas.openxmlformats.org/officeDocument/2006/relationships" xmlns:p="http://schemas.openxmlformats.org/presentationml/2006/main">
  <p:tag name="ARTICULATE_SLIDE_PAUSE" val="1"/>
  <p:tag name="ARTICULATE_TITLE_TAG" val="Page fond blanc"/>
</p:tagLst>
</file>

<file path=ppt/tags/tag8.xml><?xml version="1.0" encoding="utf-8"?>
<p:tagLst xmlns:a="http://schemas.openxmlformats.org/drawingml/2006/main" xmlns:r="http://schemas.openxmlformats.org/officeDocument/2006/relationships" xmlns:p="http://schemas.openxmlformats.org/presentationml/2006/main">
  <p:tag name="ARTICULATE_SLIDE_PAUSE" val="1"/>
  <p:tag name="ARTICULATE_TITLE_TAG" val="Page fond blanc"/>
</p:tagLst>
</file>

<file path=ppt/tags/tag9.xml><?xml version="1.0" encoding="utf-8"?>
<p:tagLst xmlns:a="http://schemas.openxmlformats.org/drawingml/2006/main" xmlns:r="http://schemas.openxmlformats.org/officeDocument/2006/relationships" xmlns:p="http://schemas.openxmlformats.org/presentationml/2006/main">
  <p:tag name="ARTICULATE_SLIDE_PAUSE" val="1"/>
  <p:tag name="ARTICULATE_TITLE_TAG" val="Page fond blanc"/>
</p:tagLst>
</file>

<file path=ppt/theme/theme1.xml><?xml version="1.0" encoding="utf-8"?>
<a:theme xmlns:a="http://schemas.openxmlformats.org/drawingml/2006/main" name="Modele2">
  <a:themeElements>
    <a:clrScheme name="Modele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odele2">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dele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dele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dele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dele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dele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dele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dele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onception personnalisée">
  <a:themeElements>
    <a:clrScheme name="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nception personnalisé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nception personnalisé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nception personnalisé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nception personnalisé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nception personnalisé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nception personnalisé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nception personnalisé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nception personnalisé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nception personnalisé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nception personnalisé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nception personnalisé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nception personnalisé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rofil">
  <a:themeElements>
    <a:clrScheme name="Profil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rofil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15334</TotalTime>
  <Words>17294</Words>
  <Application>Microsoft Office PowerPoint</Application>
  <PresentationFormat>Affichage à l'écran (4:3)</PresentationFormat>
  <Paragraphs>2492</Paragraphs>
  <Slides>181</Slides>
  <Notes>181</Notes>
  <HiddenSlides>0</HiddenSlides>
  <MMClips>0</MMClips>
  <ScaleCrop>false</ScaleCrop>
  <HeadingPairs>
    <vt:vector size="8" baseType="variant">
      <vt:variant>
        <vt:lpstr>Polices utilisées</vt:lpstr>
      </vt:variant>
      <vt:variant>
        <vt:i4>10</vt:i4>
      </vt:variant>
      <vt:variant>
        <vt:lpstr>Thème</vt:lpstr>
      </vt:variant>
      <vt:variant>
        <vt:i4>3</vt:i4>
      </vt:variant>
      <vt:variant>
        <vt:lpstr>Serveurs OLE incorporés</vt:lpstr>
      </vt:variant>
      <vt:variant>
        <vt:i4>1</vt:i4>
      </vt:variant>
      <vt:variant>
        <vt:lpstr>Titres des diapositives</vt:lpstr>
      </vt:variant>
      <vt:variant>
        <vt:i4>181</vt:i4>
      </vt:variant>
    </vt:vector>
  </HeadingPairs>
  <TitlesOfParts>
    <vt:vector size="195" baseType="lpstr">
      <vt:lpstr>Arial</vt:lpstr>
      <vt:lpstr>Arial Narrow</vt:lpstr>
      <vt:lpstr>Comic Sans MS</vt:lpstr>
      <vt:lpstr>Courier New</vt:lpstr>
      <vt:lpstr>Helvetica-Narrow</vt:lpstr>
      <vt:lpstr>Symbol</vt:lpstr>
      <vt:lpstr>Times</vt:lpstr>
      <vt:lpstr>Times New Roman</vt:lpstr>
      <vt:lpstr>Verdana</vt:lpstr>
      <vt:lpstr>Wingdings</vt:lpstr>
      <vt:lpstr>Modele2</vt:lpstr>
      <vt:lpstr>Conception personnalisée</vt:lpstr>
      <vt:lpstr>Profil</vt:lpstr>
      <vt:lpstr>Image</vt:lpstr>
      <vt:lpstr>Présentation PowerPoint</vt:lpstr>
      <vt:lpstr>Présentation PowerPoint</vt:lpstr>
      <vt:lpstr>Présentation PowerPoint</vt:lpstr>
      <vt:lpstr>UML C’est quoi exactement ?</vt:lpstr>
      <vt:lpstr>UML C’est quoi exactement ?</vt:lpstr>
      <vt:lpstr>UML C’est quoi exactement ?</vt:lpstr>
      <vt:lpstr>UML C’est quoi exactement ?</vt:lpstr>
      <vt:lpstr>UML C’est quoi exactement ?</vt:lpstr>
      <vt:lpstr>UML C’est quoi exactement ? – La genèse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Classes et objets</vt:lpstr>
      <vt:lpstr>Les objets</vt:lpstr>
      <vt:lpstr>Les objets</vt:lpstr>
      <vt:lpstr>Les objets</vt:lpstr>
      <vt:lpstr>Les objets</vt:lpstr>
      <vt:lpstr>Les objets</vt:lpstr>
      <vt:lpstr>Les objets</vt:lpstr>
      <vt:lpstr>Communication entre objets</vt:lpstr>
      <vt:lpstr>Les classes</vt:lpstr>
      <vt:lpstr>Les classes</vt:lpstr>
      <vt:lpstr>Les classes</vt:lpstr>
      <vt:lpstr>Les classes</vt:lpstr>
      <vt:lpstr>Diagrammes de classes – concepts de base</vt:lpstr>
      <vt:lpstr>Diagrammes de classes – concepts de base</vt:lpstr>
      <vt:lpstr>Diagrammes de classes – concepts de base</vt:lpstr>
      <vt:lpstr>Diagrammes de classes – concepts de base</vt:lpstr>
      <vt:lpstr>Diagrammes de classes – concepts de base</vt:lpstr>
      <vt:lpstr>Diagrammes de classes – concepts de base</vt:lpstr>
      <vt:lpstr>Diagrammes d’objets – concepts de base</vt:lpstr>
      <vt:lpstr>Diagrammes d’objets – concepts de base</vt:lpstr>
      <vt:lpstr>Exercice 1</vt:lpstr>
      <vt:lpstr>Présentation PowerPoint</vt:lpstr>
      <vt:lpstr>Propriétés complètes des attributs</vt:lpstr>
      <vt:lpstr>Propriétés complètes des attributs</vt:lpstr>
      <vt:lpstr>Propriétés complètes des attributs</vt:lpstr>
      <vt:lpstr>Propriétés complètes des attributs</vt:lpstr>
      <vt:lpstr>Propriétés complètes des attributs</vt:lpstr>
      <vt:lpstr>Propriétés complètes des attributs</vt:lpstr>
      <vt:lpstr>Propriétés complètes des attributs</vt:lpstr>
      <vt:lpstr>Propriétés complètes des attributs</vt:lpstr>
      <vt:lpstr>Propriétés complètes des attributs</vt:lpstr>
      <vt:lpstr>Propriétés complètes des opérations</vt:lpstr>
      <vt:lpstr>Propriétés complètes des opérations</vt:lpstr>
      <vt:lpstr>Propriétés complètes des opérations</vt:lpstr>
      <vt:lpstr>Classe d’association</vt:lpstr>
      <vt:lpstr>Classe d’association</vt:lpstr>
      <vt:lpstr>Associations n-aire</vt:lpstr>
      <vt:lpstr>Associations n-aire</vt:lpstr>
      <vt:lpstr>Navigabilité d’une association</vt:lpstr>
      <vt:lpstr>Navigabilité d’une association</vt:lpstr>
      <vt:lpstr>Les différentes relations entre classes</vt:lpstr>
      <vt:lpstr>Agrégation et composition</vt:lpstr>
      <vt:lpstr>Agrégation et composition</vt:lpstr>
      <vt:lpstr>Agrégation et composition</vt:lpstr>
      <vt:lpstr>Généralisation/Spécialisation</vt:lpstr>
      <vt:lpstr>Généralisation/Spécialisation</vt:lpstr>
      <vt:lpstr>Généralisation/Spécialisation</vt:lpstr>
      <vt:lpstr>Généralisation/Spécialisation</vt:lpstr>
      <vt:lpstr>Généralisation/Spécialisation</vt:lpstr>
      <vt:lpstr>Généralisation/Spécialisation</vt:lpstr>
      <vt:lpstr>Généralisation/Spécialisation</vt:lpstr>
      <vt:lpstr>Généralisation/Spécialisation</vt:lpstr>
      <vt:lpstr>Généralisation/Spécialisation - polymorphisme</vt:lpstr>
      <vt:lpstr>Généralisation/Spécialisation - interfaces</vt:lpstr>
      <vt:lpstr>Dépendance</vt:lpstr>
      <vt:lpstr>Exercice 2</vt:lpstr>
      <vt:lpstr>Présentation PowerPoint</vt:lpstr>
      <vt:lpstr>Le diagramme de cas d’utilisation</vt:lpstr>
      <vt:lpstr>Acteur - définition</vt:lpstr>
      <vt:lpstr>Acteur - définition</vt:lpstr>
      <vt:lpstr>Acteurs vs Utilisateurs</vt:lpstr>
      <vt:lpstr>Cas d’utilisation - définition</vt:lpstr>
      <vt:lpstr>Cas d’utilisation, enchaînements et scénarios</vt:lpstr>
      <vt:lpstr>Cas d’utilisation vs scénario</vt:lpstr>
      <vt:lpstr>Pré et post conditions</vt:lpstr>
      <vt:lpstr>Intérêt des cas d’utilisation</vt:lpstr>
      <vt:lpstr>Exemple de diagramme de cas d’utilisation</vt:lpstr>
      <vt:lpstr>Relations entre cas d’utilisation</vt:lpstr>
      <vt:lpstr>Relations entre cas d’utilisation</vt:lpstr>
      <vt:lpstr>Relations entre cas d’utilisation</vt:lpstr>
      <vt:lpstr>Relations entre cas d’utilisation</vt:lpstr>
      <vt:lpstr>Relations entre cas d’utilisation</vt:lpstr>
      <vt:lpstr>Relations entre cas d’utilisation </vt:lpstr>
      <vt:lpstr>Relations entre cas d’utilisation</vt:lpstr>
      <vt:lpstr>Spécification</vt:lpstr>
      <vt:lpstr>Exemple : La CBM</vt:lpstr>
      <vt:lpstr>Diagramme de cas d’utilisation</vt:lpstr>
      <vt:lpstr>Spécification textuelle du cas « Enregistrer une commande »</vt:lpstr>
      <vt:lpstr>Diagrammes complémentaires</vt:lpstr>
      <vt:lpstr>Diagrammes complémentaires</vt:lpstr>
      <vt:lpstr>Pour finir : quelques pièges à éviter</vt:lpstr>
      <vt:lpstr>Exercice 3</vt:lpstr>
      <vt:lpstr>Présentation PowerPoint</vt:lpstr>
      <vt:lpstr>Objectifs</vt:lpstr>
      <vt:lpstr>Diagramme de séquence / diagramme de communication</vt:lpstr>
      <vt:lpstr>Diagramme de séquence / diagramme de communication</vt:lpstr>
      <vt:lpstr>Diagramme de séquence en détail</vt:lpstr>
      <vt:lpstr>Messages imbriqués</vt:lpstr>
      <vt:lpstr>Exemple</vt:lpstr>
      <vt:lpstr>Diagrammes de séquences et diagramme de classes</vt:lpstr>
      <vt:lpstr>Messages synchrones/asynchrones</vt:lpstr>
      <vt:lpstr>Messages de création/destruction</vt:lpstr>
      <vt:lpstr>Messages réflexifs</vt:lpstr>
      <vt:lpstr>Fragments (UML2)</vt:lpstr>
      <vt:lpstr>Fragments (UML2)</vt:lpstr>
      <vt:lpstr>Utilisation du diagramme de séquence</vt:lpstr>
      <vt:lpstr>Diagramme de communication</vt:lpstr>
      <vt:lpstr>Diagramme de communication</vt:lpstr>
      <vt:lpstr>Diagramme de communication</vt:lpstr>
      <vt:lpstr>Exemple : La CBM</vt:lpstr>
      <vt:lpstr>CBM : diagramme de classes</vt:lpstr>
      <vt:lpstr>CBM : un diagramme de séquence</vt:lpstr>
      <vt:lpstr>CBM : diagramme de séquence V1</vt:lpstr>
      <vt:lpstr>CBM : diagramme de classes complété</vt:lpstr>
      <vt:lpstr>CBM : diagramme de séquence V2</vt:lpstr>
      <vt:lpstr>Exercice 4</vt:lpstr>
      <vt:lpstr>Exercice 4</vt:lpstr>
      <vt:lpstr>Présentation PowerPoint</vt:lpstr>
      <vt:lpstr>Diagramme d’états</vt:lpstr>
      <vt:lpstr>Diagramme d’états</vt:lpstr>
      <vt:lpstr>Les états en détail</vt:lpstr>
      <vt:lpstr>Actions</vt:lpstr>
      <vt:lpstr>Activités</vt:lpstr>
      <vt:lpstr>Transitions</vt:lpstr>
      <vt:lpstr>Transitions</vt:lpstr>
      <vt:lpstr>Transitions</vt:lpstr>
      <vt:lpstr>Exercice 5</vt:lpstr>
      <vt:lpstr>Forme générale d’un état</vt:lpstr>
      <vt:lpstr>Ordonnancement des actions</vt:lpstr>
      <vt:lpstr>Auto-transition / Action interne</vt:lpstr>
      <vt:lpstr>Hiérarchie d’états</vt:lpstr>
      <vt:lpstr>Pseudo-état historique</vt:lpstr>
      <vt:lpstr>Comportements concurrents</vt:lpstr>
      <vt:lpstr>Exercice 6</vt:lpstr>
      <vt:lpstr>Présentation PowerPoint</vt:lpstr>
      <vt:lpstr>Diagramme d’activités</vt:lpstr>
      <vt:lpstr>Éléments de base du diagramme</vt:lpstr>
      <vt:lpstr>Décisions et fusions</vt:lpstr>
      <vt:lpstr>Bifurcation et union</vt:lpstr>
      <vt:lpstr>Objets</vt:lpstr>
      <vt:lpstr>Partitions</vt:lpstr>
      <vt:lpstr>Partitions</vt:lpstr>
      <vt:lpstr>Signaux</vt:lpstr>
      <vt:lpstr>Utilisation du diagramme d’activité</vt:lpstr>
      <vt:lpstr>Exercice 7</vt:lpstr>
      <vt:lpstr>Présentation PowerPoint</vt:lpstr>
      <vt:lpstr>Diagramme de composants</vt:lpstr>
      <vt:lpstr>Composant</vt:lpstr>
      <vt:lpstr>Interfaces de composants</vt:lpstr>
      <vt:lpstr>Dépendances entre composants</vt:lpstr>
      <vt:lpstr>Conception d’un composant</vt:lpstr>
      <vt:lpstr>Vues d’un composant</vt:lpstr>
      <vt:lpstr>Présentation PowerPoint</vt:lpstr>
      <vt:lpstr>Diagramme de déploiement</vt:lpstr>
      <vt:lpstr>Noeud</vt:lpstr>
      <vt:lpstr>Chemin de communication</vt:lpstr>
      <vt:lpstr>Artefact</vt:lpstr>
      <vt:lpstr>Artefacts, nœuds et composants</vt:lpstr>
      <vt:lpstr>Exemple</vt:lpstr>
      <vt:lpstr>Présentation PowerPoint</vt:lpstr>
      <vt:lpstr>Paquetage</vt:lpstr>
      <vt:lpstr>Diagramme de paquetages</vt:lpstr>
      <vt:lpstr>Espaces de noms</vt:lpstr>
      <vt:lpstr>Visibilité d’un élément</vt:lpstr>
      <vt:lpstr>Architecture logique d’un système</vt:lpstr>
      <vt:lpstr>Architecture logique d’un système</vt:lpstr>
      <vt:lpstr>Les conseils de l’architecte</vt:lpstr>
      <vt:lpstr>Fin!</vt:lpstr>
      <vt:lpstr>Exercice de révision sur les cas d’utilisation</vt:lpstr>
      <vt:lpstr>Exercice de révision sur les cas d’utilisation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Modélisation Objet - Le langage UML</dc:title>
  <dc:creator>Hicham EL KADIRI</dc:creator>
  <cp:lastModifiedBy>EL-KADIRI Hicham</cp:lastModifiedBy>
  <cp:revision>1985</cp:revision>
  <cp:lastPrinted>2021-10-06T19:57:42Z</cp:lastPrinted>
  <dcterms:created xsi:type="dcterms:W3CDTF">2001-09-11T08:50:50Z</dcterms:created>
  <dcterms:modified xsi:type="dcterms:W3CDTF">2023-09-20T06:55:12Z</dcterms:modified>
</cp:coreProperties>
</file>